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720263" cy="7559675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縄田 昌志" initials="縄田" lastIdx="1" clrIdx="0">
    <p:extLst>
      <p:ext uri="{19B8F6BF-5375-455C-9EA6-DF929625EA0E}">
        <p15:presenceInfo xmlns:p15="http://schemas.microsoft.com/office/powerpoint/2012/main" userId="S::nawata01@kashiwa.ed.jp::b5b18cc3-3972-464c-9ec8-6fc336d4809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DB2DC6"/>
    <a:srgbClr val="FFFF99"/>
    <a:srgbClr val="CCFFCC"/>
    <a:srgbClr val="CCFF66"/>
    <a:srgbClr val="CCFF99"/>
    <a:srgbClr val="66FF99"/>
    <a:srgbClr val="00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4" autoAdjust="0"/>
    <p:restoredTop sz="94660"/>
  </p:normalViewPr>
  <p:slideViewPr>
    <p:cSldViewPr snapToGrid="0">
      <p:cViewPr>
        <p:scale>
          <a:sx n="90" d="100"/>
          <a:sy n="90" d="100"/>
        </p:scale>
        <p:origin x="3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6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4" y="6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/>
          <a:lstStyle>
            <a:lvl1pPr algn="r">
              <a:defRPr sz="1200"/>
            </a:lvl1pPr>
          </a:lstStyle>
          <a:p>
            <a:fld id="{3D60EED5-46D9-43D0-AAF8-A8DB874281EC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47219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4" y="9447219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 anchor="b"/>
          <a:lstStyle>
            <a:lvl1pPr algn="r">
              <a:defRPr sz="1200"/>
            </a:lvl1pPr>
          </a:lstStyle>
          <a:p>
            <a:fld id="{68BB187C-BB6B-4F5D-A86A-78B2AE11C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468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6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4" y="6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/>
          <a:lstStyle>
            <a:lvl1pPr algn="r">
              <a:defRPr sz="1200"/>
            </a:lvl1pPr>
          </a:lstStyle>
          <a:p>
            <a:fld id="{33E34905-DEE0-4F10-B72A-05CBBB0C9087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1243013"/>
            <a:ext cx="4318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4" tIns="45687" rIns="91374" bIns="4568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8"/>
            <a:ext cx="5486400" cy="3916362"/>
          </a:xfrm>
          <a:prstGeom prst="rect">
            <a:avLst/>
          </a:prstGeom>
        </p:spPr>
        <p:txBody>
          <a:bodyPr vert="horz" lIns="91374" tIns="45687" rIns="91374" bIns="4568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7219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4" y="9447219"/>
            <a:ext cx="2971800" cy="498475"/>
          </a:xfrm>
          <a:prstGeom prst="rect">
            <a:avLst/>
          </a:prstGeom>
        </p:spPr>
        <p:txBody>
          <a:bodyPr vert="horz" lIns="91374" tIns="45687" rIns="91374" bIns="45687" rtlCol="0" anchor="b"/>
          <a:lstStyle>
            <a:lvl1pPr algn="r">
              <a:defRPr sz="1200"/>
            </a:lvl1pPr>
          </a:lstStyle>
          <a:p>
            <a:fld id="{131D6EF7-F89D-4838-AFC7-F2997F444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600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1pPr>
    <a:lvl2pPr marL="493685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2pPr>
    <a:lvl3pPr marL="987369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3pPr>
    <a:lvl4pPr marL="1481054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4pPr>
    <a:lvl5pPr marL="1974738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5pPr>
    <a:lvl6pPr marL="2468423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6pPr>
    <a:lvl7pPr marL="2962107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7pPr>
    <a:lvl8pPr marL="3455792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8pPr>
    <a:lvl9pPr marL="3949476" algn="l" defTabSz="987369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1237197"/>
            <a:ext cx="8262224" cy="2631887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3970580"/>
            <a:ext cx="7290197" cy="1825171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64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2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402483"/>
            <a:ext cx="209593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402483"/>
            <a:ext cx="6166292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11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52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1884671"/>
            <a:ext cx="8383727" cy="314461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5059035"/>
            <a:ext cx="8383727" cy="1653678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29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2012414"/>
            <a:ext cx="4131112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2012414"/>
            <a:ext cx="4131112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53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402484"/>
            <a:ext cx="8383727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1853171"/>
            <a:ext cx="4112126" cy="908210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2761381"/>
            <a:ext cx="4112126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1853171"/>
            <a:ext cx="4132378" cy="908210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2761381"/>
            <a:ext cx="4132378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58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151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73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503978"/>
            <a:ext cx="3135038" cy="1763924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1088455"/>
            <a:ext cx="4920883" cy="5372269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267902"/>
            <a:ext cx="3135038" cy="4201570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34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503978"/>
            <a:ext cx="3135038" cy="1763924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1088455"/>
            <a:ext cx="4920883" cy="5372269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267902"/>
            <a:ext cx="3135038" cy="4201570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5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402484"/>
            <a:ext cx="8383727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2012414"/>
            <a:ext cx="8383727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7006700"/>
            <a:ext cx="218705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160EC-E729-43CD-87E6-58050DE09F62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7006700"/>
            <a:ext cx="328058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7006700"/>
            <a:ext cx="218705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02623-B2E6-4795-9266-F4A414A3E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77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kumimoji="1"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326169" y="628363"/>
            <a:ext cx="9147070" cy="734127"/>
          </a:xfrm>
          <a:prstGeom prst="rect">
            <a:avLst/>
          </a:prstGeom>
          <a:noFill/>
          <a:ln w="76200" cmpd="thickThin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>
              <a:defRPr/>
            </a:pPr>
            <a:endParaRPr lang="ja-JP" altLang="en-US" sz="135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9977" y="126304"/>
            <a:ext cx="1305533" cy="841779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6515868" y="5880667"/>
            <a:ext cx="2957371" cy="1454967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 defTabSz="457200">
              <a:defRPr/>
            </a:pPr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＜重点①＞進んで体を鍛える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○教科体育の充実</a:t>
            </a:r>
            <a:r>
              <a:rPr lang="en-US" altLang="ja-JP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…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基礎体力作り・サーキット運動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○日常的に運動に親しむ</a:t>
            </a:r>
            <a:r>
              <a:rPr lang="en-US" altLang="ja-JP" sz="700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…</a:t>
            </a:r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外遊び 「ゆたかランド」「長縄」</a:t>
            </a:r>
            <a:endParaRPr lang="ja-JP" altLang="en-US" sz="700" b="1" u="sng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○特設クラブに代わる「スポーツ教室」（１ｈ</a:t>
            </a:r>
            <a:r>
              <a:rPr lang="en-US" altLang="ja-JP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×16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日間）</a:t>
            </a: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○家庭との連携による基本的生活習慣の確立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</a:t>
            </a:r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安全教育</a:t>
            </a:r>
            <a:r>
              <a:rPr lang="en-US" altLang="ja-JP" sz="700" b="1" u="sng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…</a:t>
            </a:r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危険予知・危険回避能力の向上</a:t>
            </a:r>
            <a:r>
              <a:rPr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ＭＳ 明朝" panose="02020609040205080304" pitchFamily="17" charset="-128"/>
              </a:rPr>
              <a:t>,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児童の安全・防災意識</a:t>
            </a:r>
            <a:endParaRPr lang="en-US" altLang="ja-JP" sz="700" b="1" dirty="0">
              <a:solidFill>
                <a:schemeClr val="tx1"/>
              </a:solidFill>
              <a:latin typeface="Century" panose="02040604050505020304" pitchFamily="18" charset="0"/>
              <a:ea typeface="AR P丸ゴシック体M" panose="020F0600000000000000" pitchFamily="50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　の高揚，</a:t>
            </a:r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落ち着いた廊下歩行</a:t>
            </a:r>
            <a:endParaRPr lang="ja-JP" altLang="en-US" sz="700" b="1" u="sng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＜重点②＞進んで働く（清掃・諸活動・奉仕作業）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○児童が活躍できる係活動や当番活動・黙動清掃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＜重点③＞自分の体に対する思いやり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○感染症対策の徹底</a:t>
            </a: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○体調の変化にいち早く気づき自分で対応できる知識と技能の習得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212850" y="5856775"/>
            <a:ext cx="3126473" cy="1510408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 defTabSz="457200">
              <a:defRPr/>
            </a:pPr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＜重点①＞自ら取り組む姿勢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>
              <a:defRPr/>
            </a:pPr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丸ゴシック体26E" panose="020F0900000000000000"/>
              </a:rPr>
              <a:t>○自ら進んで行動する場の設定</a:t>
            </a:r>
            <a:endParaRPr lang="en-US" altLang="ja-JP" sz="700" b="1" u="sng" dirty="0">
              <a:solidFill>
                <a:schemeClr val="tx1"/>
              </a:solidFill>
              <a:latin typeface="Century" panose="02040604050505020304" pitchFamily="18" charset="0"/>
              <a:ea typeface="AR丸ゴシック体26E" panose="020F0900000000000000"/>
            </a:endParaRPr>
          </a:p>
          <a:p>
            <a:pPr lvl="0" algn="just"/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丸ゴシック体26E" panose="020F0900000000000000"/>
              </a:rPr>
              <a:t>○自ら進</a:t>
            </a:r>
            <a:r>
              <a:rPr lang="ja-JP" altLang="en-US" sz="700" b="1" u="sng" dirty="0" err="1">
                <a:solidFill>
                  <a:schemeClr val="tx1"/>
                </a:solidFill>
                <a:latin typeface="Century" panose="02040604050505020304" pitchFamily="18" charset="0"/>
                <a:ea typeface="AR丸ゴシック体26E" panose="020F0900000000000000"/>
              </a:rPr>
              <a:t>ん</a:t>
            </a:r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丸ゴシック体26E" panose="020F0900000000000000"/>
              </a:rPr>
              <a:t>で助けを求めるスキルを高める取り組み</a:t>
            </a:r>
            <a:endParaRPr lang="en-US" altLang="ja-JP" sz="700" b="1" u="sng" dirty="0">
              <a:solidFill>
                <a:schemeClr val="tx1"/>
              </a:solidFill>
              <a:latin typeface="Century" panose="02040604050505020304" pitchFamily="18" charset="0"/>
              <a:ea typeface="AR丸ゴシック体26E" panose="020F0900000000000000"/>
            </a:endParaRPr>
          </a:p>
          <a:p>
            <a:pPr lvl="0" algn="just"/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丸ゴシック体26E" panose="020F0900000000000000"/>
              </a:rPr>
              <a:t>○自己肯定感を高める取り組み</a:t>
            </a:r>
          </a:p>
          <a:p>
            <a:pPr algn="just" defTabSz="457200">
              <a:defRPr/>
            </a:pPr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＜重点②＞自分の思いを伝え相手の思いを理解する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○互いの考えを理解し，表現しあえる場の工夫</a:t>
            </a: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○全教育活動を通した言語活動の充実（コミュニケーション能力の向上）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○学校図書館活用による知識や豊かな心の習得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○全教育活動通しての体験活動の重視</a:t>
            </a:r>
            <a:r>
              <a:rPr lang="ja-JP" altLang="en-US" sz="68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（計画的な人材活用</a:t>
            </a:r>
            <a:r>
              <a:rPr lang="en-US" altLang="ja-JP" sz="680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…</a:t>
            </a:r>
            <a:r>
              <a:rPr lang="ja-JP" altLang="en-US" sz="680" b="1" u="sng" dirty="0">
                <a:solidFill>
                  <a:schemeClr val="tx1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特別授業等</a:t>
            </a:r>
            <a:r>
              <a:rPr lang="ja-JP" altLang="en-US" sz="680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）</a:t>
            </a:r>
            <a:endParaRPr lang="ja-JP" altLang="en-US" sz="680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＜重点③＞家庭学習をする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○学年に応じた家庭学習の習慣化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 defTabSz="457200">
              <a:defRPr/>
            </a:pP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○家庭との連携による学力向上及び読書活動（週末読書のすすめ）</a:t>
            </a:r>
            <a:endParaRPr lang="ja-JP" altLang="en-US" sz="700" b="1" dirty="0">
              <a:solidFill>
                <a:schemeClr val="tx1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867279" y="363638"/>
            <a:ext cx="1146468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ja-JP" altLang="en-US" sz="75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豊小公認キャラクター</a:t>
            </a:r>
            <a:endParaRPr lang="ja-JP" altLang="en-US" sz="13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94773" y="1895397"/>
            <a:ext cx="2667289" cy="1775405"/>
          </a:xfrm>
          <a:prstGeom prst="rect">
            <a:avLst/>
          </a:prstGeom>
          <a:ln w="254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１．学校生活すべてにおいて自分の</a:t>
            </a:r>
            <a:endParaRPr lang="en-US" altLang="ja-JP" sz="110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    考えを持ち行動できる子</a:t>
            </a:r>
            <a:endParaRPr lang="en-US" altLang="ja-JP" sz="110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     </a:t>
            </a:r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【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主体性　</a:t>
            </a:r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Control】</a:t>
            </a:r>
            <a:endParaRPr lang="ja-JP" altLang="en-US" sz="1100" b="1" dirty="0">
              <a:solidFill>
                <a:schemeClr val="tx1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２ ．自分の考え・意見を説明できる子</a:t>
            </a:r>
            <a:endParaRPr lang="ja-JP" altLang="en-US" sz="1100" b="1" dirty="0">
              <a:solidFill>
                <a:schemeClr val="tx1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     </a:t>
            </a:r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【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伝え合う </a:t>
            </a:r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Communication】</a:t>
            </a:r>
          </a:p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３．</a:t>
            </a:r>
            <a:r>
              <a:rPr lang="ja-JP" altLang="en-US" sz="110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困ったときに助けを求めて相談し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，</a:t>
            </a:r>
            <a:endParaRPr lang="en-US" altLang="ja-JP" sz="110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    </a:t>
            </a:r>
            <a:r>
              <a:rPr lang="ja-JP" altLang="en-US" sz="110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一緒に取り組むことができる子</a:t>
            </a:r>
            <a:endParaRPr lang="en-US" altLang="ja-JP" sz="1100" b="1" u="sng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100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</a:rPr>
              <a:t>　　</a:t>
            </a:r>
            <a:r>
              <a:rPr lang="en-US" altLang="ja-JP" sz="1100" b="1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</a:rPr>
              <a:t>【</a:t>
            </a:r>
            <a:r>
              <a:rPr lang="ja-JP" alt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</a:rPr>
              <a:t>協働　</a:t>
            </a:r>
            <a:r>
              <a:rPr lang="en-US" altLang="ja-JP" sz="1100" b="1" dirty="0">
                <a:solidFill>
                  <a:srgbClr val="000000"/>
                </a:solidFill>
                <a:latin typeface="Times New Roman" panose="02020603050405020304" pitchFamily="18" charset="0"/>
                <a:ea typeface="ＭＳ 明朝" panose="02020609040205080304" pitchFamily="17" charset="-128"/>
              </a:rPr>
              <a:t>Communication】</a:t>
            </a:r>
            <a:endParaRPr lang="ja-JP" altLang="en-US" sz="1100" b="1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４．失敗を恐れず，挑戦することが</a:t>
            </a:r>
            <a:endParaRPr lang="en-US" altLang="ja-JP" sz="110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     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できる子 </a:t>
            </a:r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【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挑戦　</a:t>
            </a:r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Challenge】</a:t>
            </a:r>
            <a:endParaRPr lang="ja-JP" altLang="en-US" sz="110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77700" y="4022357"/>
            <a:ext cx="2718968" cy="1304555"/>
          </a:xfrm>
          <a:prstGeom prst="rect">
            <a:avLst/>
          </a:prstGeom>
          <a:ln w="254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１．</a:t>
            </a:r>
            <a:r>
              <a:rPr lang="ja-JP" altLang="en-US" sz="105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思いやりに溢れ，誰もが楽しいと</a:t>
            </a:r>
            <a:endParaRPr lang="en-US" altLang="ja-JP" sz="1050" b="1" u="sng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　</a:t>
            </a:r>
            <a:r>
              <a:rPr lang="ja-JP" altLang="en-US" sz="105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感 じられる学校</a:t>
            </a:r>
            <a:endParaRPr lang="ja-JP" altLang="en-US" sz="1050" b="1" u="sng" dirty="0">
              <a:solidFill>
                <a:schemeClr val="tx1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２．元気で爽やかな挨拶が響き渡る学校</a:t>
            </a:r>
            <a:endParaRPr lang="ja-JP" altLang="en-US" sz="1050" b="1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３．児童・保護者・地域に信頼される</a:t>
            </a:r>
            <a:endParaRPr lang="en-US" altLang="ja-JP" sz="1050" b="1" dirty="0">
              <a:solidFill>
                <a:srgbClr val="000000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　学校</a:t>
            </a:r>
            <a:endParaRPr lang="ja-JP" altLang="en-US" sz="1050" b="1" dirty="0">
              <a:solidFill>
                <a:srgbClr val="000000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４．安全・安心でいつも整った美しい</a:t>
            </a:r>
            <a:endParaRPr lang="en-US" altLang="ja-JP" sz="1050" b="1" dirty="0">
              <a:solidFill>
                <a:srgbClr val="000000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　環境の学校</a:t>
            </a:r>
            <a:endParaRPr kumimoji="1" lang="ja-JP" altLang="en-US" sz="1050" b="1" dirty="0"/>
          </a:p>
        </p:txBody>
      </p:sp>
      <p:sp>
        <p:nvSpPr>
          <p:cNvPr id="35" name="正方形/長方形 34"/>
          <p:cNvSpPr/>
          <p:nvPr/>
        </p:nvSpPr>
        <p:spPr>
          <a:xfrm>
            <a:off x="6789734" y="4063909"/>
            <a:ext cx="2859439" cy="1410389"/>
          </a:xfrm>
          <a:prstGeom prst="rect">
            <a:avLst/>
          </a:prstGeom>
          <a:ln w="254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１</a:t>
            </a:r>
            <a:r>
              <a:rPr lang="ja-JP" altLang="en-US" sz="1050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．</a:t>
            </a:r>
            <a:r>
              <a:rPr lang="ja-JP" altLang="en-US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自ら考え，進んで協働する教師</a:t>
            </a:r>
            <a:endParaRPr lang="en-US" altLang="ja-JP" sz="105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２．</a:t>
            </a:r>
            <a:r>
              <a:rPr lang="ja-JP" altLang="en-US" sz="105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子どもの目線にたち，子どもが納得</a:t>
            </a:r>
            <a:endParaRPr lang="en-US" altLang="ja-JP" sz="1050" b="1" u="sng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en-US" altLang="ja-JP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    </a:t>
            </a:r>
            <a:r>
              <a:rPr lang="ja-JP" altLang="en-US" sz="105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できる指導ができる教師</a:t>
            </a:r>
            <a:endParaRPr lang="en-US" altLang="ja-JP" sz="1050" b="1" u="sng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３．子ども達の些細な変化を見逃さず</a:t>
            </a:r>
            <a:endParaRPr lang="en-US" altLang="ja-JP" sz="1050" b="1" dirty="0">
              <a:solidFill>
                <a:srgbClr val="000000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en-US" altLang="ja-JP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    </a:t>
            </a:r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スピード感を持って助言・支援できる</a:t>
            </a:r>
            <a:endParaRPr lang="en-US" altLang="ja-JP" sz="1050" b="1" dirty="0">
              <a:solidFill>
                <a:srgbClr val="000000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05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　教師</a:t>
            </a:r>
          </a:p>
          <a:p>
            <a:pPr algn="just"/>
            <a:r>
              <a:rPr lang="ja-JP" altLang="en-US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４．</a:t>
            </a:r>
            <a:r>
              <a:rPr lang="ja-JP" altLang="en-US" sz="105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子ども達・保護者に信頼され適切な</a:t>
            </a:r>
            <a:endParaRPr lang="en-US" altLang="ja-JP" sz="1050" b="1" u="sng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05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　</a:t>
            </a:r>
            <a:r>
              <a:rPr lang="ja-JP" altLang="en-US" sz="105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コミュニケーションがとれる教師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046109" y="1895397"/>
            <a:ext cx="2515037" cy="1747698"/>
          </a:xfrm>
          <a:prstGeom prst="rect">
            <a:avLst/>
          </a:prstGeom>
          <a:ln w="254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１</a:t>
            </a:r>
            <a:r>
              <a:rPr lang="ja-JP" altLang="en-US" sz="1100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．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地域に開かれた学校づくりを</a:t>
            </a:r>
            <a:endParaRPr lang="en-US" altLang="ja-JP" sz="110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     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進め，学校が地域の核とし機能</a:t>
            </a:r>
            <a:endParaRPr lang="en-US" altLang="ja-JP" sz="1100" b="1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en-US" altLang="ja-JP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 している</a:t>
            </a:r>
            <a:endParaRPr lang="ja-JP" altLang="en-US" sz="1100" b="1" dirty="0">
              <a:solidFill>
                <a:schemeClr val="tx1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２</a:t>
            </a:r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．</a:t>
            </a:r>
            <a:r>
              <a:rPr lang="ja-JP" altLang="en-US" sz="110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豊小学校や地域の課題に対し，</a:t>
            </a:r>
            <a:endParaRPr lang="en-US" altLang="ja-JP" sz="1100" b="1" u="sng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    </a:t>
            </a:r>
            <a:r>
              <a:rPr lang="ja-JP" altLang="en-US" sz="110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教員と学校運営協議会が一緒に</a:t>
            </a:r>
            <a:endParaRPr lang="en-US" altLang="ja-JP" sz="1100" b="1" u="sng" dirty="0">
              <a:solidFill>
                <a:schemeClr val="tx1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100" b="1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    </a:t>
            </a:r>
            <a:r>
              <a:rPr lang="ja-JP" altLang="en-US" sz="1100" b="1" u="sng" dirty="0">
                <a:solidFill>
                  <a:schemeClr val="tx1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なって解決に当たっていく</a:t>
            </a:r>
            <a:endParaRPr lang="ja-JP" altLang="en-US" sz="1100" b="1" u="sng" dirty="0">
              <a:solidFill>
                <a:schemeClr val="tx1"/>
              </a:solidFill>
              <a:latin typeface="Times New Roman" panose="020206030504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３．</a:t>
            </a:r>
            <a:r>
              <a:rPr lang="en-US" altLang="ja-JP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CS</a:t>
            </a:r>
            <a:r>
              <a:rPr lang="ja-JP" alt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活動を通じて，次世代の豊　　　　　　　</a:t>
            </a:r>
            <a:endParaRPr lang="en-US" altLang="ja-JP" sz="1100" b="1" dirty="0">
              <a:solidFill>
                <a:srgbClr val="000000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ja-JP" alt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　   地区構成者たちという捉え方・</a:t>
            </a:r>
            <a:endParaRPr lang="en-US" altLang="ja-JP" sz="1100" b="1" dirty="0">
              <a:solidFill>
                <a:srgbClr val="000000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en-US" altLang="ja-JP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    </a:t>
            </a:r>
            <a:r>
              <a:rPr lang="ja-JP" alt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視点で，学校とともに子ども</a:t>
            </a:r>
            <a:endParaRPr lang="en-US" altLang="ja-JP" sz="1100" b="1" dirty="0">
              <a:solidFill>
                <a:srgbClr val="000000"/>
              </a:solidFill>
              <a:latin typeface="Times New Roman" panose="02020603050405020304" pitchFamily="18" charset="0"/>
              <a:ea typeface="AR P丸ゴシック体E" panose="020F0900000000000000" pitchFamily="50" charset="-128"/>
            </a:endParaRPr>
          </a:p>
          <a:p>
            <a:pPr algn="just"/>
            <a:r>
              <a:rPr lang="en-US" altLang="ja-JP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       </a:t>
            </a:r>
            <a:r>
              <a:rPr lang="ja-JP" alt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AR P丸ゴシック体E" panose="020F0900000000000000" pitchFamily="50" charset="-128"/>
              </a:rPr>
              <a:t>たちを育くんでいく</a:t>
            </a:r>
            <a:endParaRPr kumimoji="1" lang="ja-JP" altLang="en-US" sz="1100" b="1" dirty="0"/>
          </a:p>
        </p:txBody>
      </p:sp>
      <p:sp>
        <p:nvSpPr>
          <p:cNvPr id="37" name="正方形/長方形 36"/>
          <p:cNvSpPr/>
          <p:nvPr/>
        </p:nvSpPr>
        <p:spPr>
          <a:xfrm>
            <a:off x="113635" y="5856775"/>
            <a:ext cx="2872737" cy="1557720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＜重点①＞認め合い助け合う</a:t>
            </a:r>
            <a:endParaRPr lang="en-US" altLang="ja-JP" sz="700" b="1" dirty="0">
              <a:solidFill>
                <a:srgbClr val="FF0000"/>
              </a:solidFill>
              <a:latin typeface="Century" panose="02040604050505020304" pitchFamily="18" charset="0"/>
              <a:ea typeface="AR P丸ゴシック体M" panose="020F0600000000000000" pitchFamily="50" charset="-128"/>
            </a:endParaRPr>
          </a:p>
          <a:p>
            <a:pPr lvl="0" algn="just"/>
            <a:r>
              <a:rPr lang="ja-JP" altLang="en-US" sz="700" b="1" u="sng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○互いの良さを認め合い，理解しあう</a:t>
            </a:r>
            <a:endParaRPr lang="ja-JP" altLang="en-US" sz="700" b="1" u="sng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ＭＳ 明朝" panose="02020609040205080304" pitchFamily="17" charset="-128"/>
              </a:rPr>
              <a:t>○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教師による意図的な学級内交流・班編制（学級の席順・校外学習</a:t>
            </a:r>
            <a:endParaRPr lang="en-US" altLang="ja-JP" sz="700" b="1" dirty="0">
              <a:solidFill>
                <a:schemeClr val="tx1"/>
              </a:solidFill>
              <a:latin typeface="Century" panose="02040604050505020304" pitchFamily="18" charset="0"/>
              <a:ea typeface="AR P丸ゴシック体M" panose="020F0600000000000000" pitchFamily="50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　林間学校・修学旅行の班編制</a:t>
            </a:r>
            <a:r>
              <a:rPr lang="en-US" altLang="ja-JP" sz="700" b="1" dirty="0" err="1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etc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）</a:t>
            </a: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○道徳教育の充実</a:t>
            </a:r>
            <a:r>
              <a:rPr lang="en-US" altLang="ja-JP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…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人権（いじめ防止）</a:t>
            </a:r>
            <a:r>
              <a:rPr lang="en-US" altLang="ja-JP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,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命の大切さ，規範意識を</a:t>
            </a:r>
            <a:endParaRPr lang="en-US" altLang="ja-JP" sz="700" b="1" dirty="0">
              <a:solidFill>
                <a:schemeClr val="tx1"/>
              </a:solidFill>
              <a:latin typeface="Century" panose="02040604050505020304" pitchFamily="18" charset="0"/>
              <a:ea typeface="AR P丸ゴシック体M" panose="020F0600000000000000" pitchFamily="50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　育てる</a:t>
            </a: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○教育相談活動の充実</a:t>
            </a:r>
            <a:r>
              <a:rPr lang="en-US" altLang="ja-JP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…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教育相談週間</a:t>
            </a:r>
            <a:r>
              <a:rPr lang="en-US" altLang="ja-JP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,</a:t>
            </a:r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生活・思いやりアンケート</a:t>
            </a:r>
            <a:endParaRPr lang="en-US" altLang="ja-JP" sz="700" b="1" dirty="0">
              <a:solidFill>
                <a:schemeClr val="tx1"/>
              </a:solidFill>
              <a:latin typeface="Century" panose="02040604050505020304" pitchFamily="18" charset="0"/>
              <a:ea typeface="AR P丸ゴシック体M" panose="020F0600000000000000" pitchFamily="50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　相談箱の設置</a:t>
            </a:r>
          </a:p>
          <a:p>
            <a:pPr algn="just"/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＜重点②＞友達を大切にする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○相手の立場を理解する取り組み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〇全教育活動をとおし，思いやりの大切さを考える場の設定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700" b="1" dirty="0">
                <a:solidFill>
                  <a:srgbClr val="FF0000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＜重点③＞丁寧な言葉遣いをする</a:t>
            </a:r>
            <a:endParaRPr lang="ja-JP" altLang="en-US" sz="700" b="1" dirty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○友達を呼び捨てにしない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algn="just"/>
            <a:r>
              <a:rPr lang="ja-JP" altLang="en-US" sz="700" b="1" dirty="0">
                <a:solidFill>
                  <a:schemeClr val="tx1"/>
                </a:solidFill>
                <a:latin typeface="Century" panose="02040604050505020304" pitchFamily="18" charset="0"/>
                <a:ea typeface="AR P丸ゴシック体M" panose="020F0600000000000000" pitchFamily="50" charset="-128"/>
              </a:rPr>
              <a:t>○場に応じた言葉遣いの意識化</a:t>
            </a:r>
            <a:endParaRPr lang="ja-JP" altLang="en-US" sz="700" b="1" dirty="0">
              <a:solidFill>
                <a:schemeClr val="tx1"/>
              </a:solidFill>
              <a:latin typeface="Century" panose="02040604050505020304" pitchFamily="18" charset="0"/>
              <a:ea typeface="ＭＳ 明朝" panose="02020609040205080304" pitchFamily="17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2886413" y="1497946"/>
            <a:ext cx="3937684" cy="1429961"/>
          </a:xfrm>
          <a:prstGeom prst="roundRect">
            <a:avLst/>
          </a:prstGeom>
          <a:noFill/>
          <a:ln w="76200">
            <a:solidFill>
              <a:srgbClr val="00B050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80" spc="20" dirty="0">
              <a:solidFill>
                <a:srgbClr val="FF0000"/>
              </a:solidFill>
              <a:latin typeface="AR丸ゴシック体26E" panose="020F0900000000000000" pitchFamily="34" charset="-128"/>
              <a:ea typeface="AR丸ゴシック体26E" panose="020F0900000000000000" pitchFamily="34" charset="-128"/>
            </a:endParaRPr>
          </a:p>
          <a:p>
            <a:r>
              <a:rPr kumimoji="1" lang="ja-JP" altLang="en-US" sz="128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伝え合う　</a:t>
            </a:r>
            <a:r>
              <a:rPr kumimoji="1" lang="en-US" altLang="ja-JP" sz="128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‥ </a:t>
            </a:r>
            <a:r>
              <a:rPr kumimoji="1" lang="ja-JP" altLang="en-US" sz="90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やり取りして理解し合い，深めることができる</a:t>
            </a:r>
            <a:endParaRPr kumimoji="1" lang="en-US" altLang="ja-JP" sz="900" b="1" spc="20" dirty="0">
              <a:solidFill>
                <a:srgbClr val="00B050"/>
              </a:solidFill>
              <a:latin typeface="AR丸ゴシック体26E" panose="020F0900000000000000" pitchFamily="34" charset="-128"/>
              <a:ea typeface="AR丸ゴシック体26E" panose="020F0900000000000000"/>
            </a:endParaRPr>
          </a:p>
          <a:p>
            <a:r>
              <a:rPr kumimoji="1" lang="ja-JP" altLang="en-US" sz="128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相談する　</a:t>
            </a:r>
            <a:r>
              <a:rPr kumimoji="1" lang="en-US" altLang="ja-JP" sz="128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‥ </a:t>
            </a:r>
            <a:r>
              <a:rPr kumimoji="1" lang="ja-JP" altLang="en-US" sz="90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悩み事を相手に相談できる</a:t>
            </a:r>
            <a:r>
              <a:rPr kumimoji="1" lang="ja-JP" altLang="en-US" sz="128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　</a:t>
            </a:r>
            <a:endParaRPr kumimoji="1" lang="en-US" altLang="ja-JP" sz="1280" b="1" spc="20" dirty="0">
              <a:solidFill>
                <a:srgbClr val="00B050"/>
              </a:solidFill>
              <a:latin typeface="AR丸ゴシック体26E" panose="020F0900000000000000" pitchFamily="34" charset="-128"/>
              <a:ea typeface="AR丸ゴシック体26E" panose="020F0900000000000000"/>
            </a:endParaRPr>
          </a:p>
          <a:p>
            <a:r>
              <a:rPr kumimoji="1" lang="ja-JP" altLang="en-US" sz="128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協働する　</a:t>
            </a:r>
            <a:r>
              <a:rPr kumimoji="1" lang="en-US" altLang="ja-JP" sz="128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‥ </a:t>
            </a:r>
            <a:r>
              <a:rPr kumimoji="1" lang="ja-JP" altLang="en-US" sz="900" b="1" spc="20" dirty="0">
                <a:solidFill>
                  <a:srgbClr val="00B050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助けをもとめて一緒に取り組むことができる</a:t>
            </a:r>
            <a:endParaRPr kumimoji="1" lang="en-US" altLang="ja-JP" sz="900" b="1" spc="20" dirty="0">
              <a:solidFill>
                <a:srgbClr val="00B050"/>
              </a:solidFill>
              <a:latin typeface="AR丸ゴシック体26E" panose="020F0900000000000000" pitchFamily="34" charset="-128"/>
              <a:ea typeface="AR丸ゴシック体26E" panose="020F0900000000000000"/>
            </a:endParaRPr>
          </a:p>
          <a:p>
            <a:r>
              <a:rPr kumimoji="1" lang="ja-JP" altLang="en-US" sz="1280" b="1" spc="20" dirty="0">
                <a:solidFill>
                  <a:schemeClr val="tx1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主体性　　</a:t>
            </a:r>
            <a:r>
              <a:rPr kumimoji="1" lang="en-US" altLang="ja-JP" sz="1280" b="1" spc="20" dirty="0">
                <a:solidFill>
                  <a:schemeClr val="tx1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‥ </a:t>
            </a:r>
            <a:r>
              <a:rPr kumimoji="1" lang="ja-JP" altLang="en-US" sz="900" b="1" spc="20" dirty="0">
                <a:solidFill>
                  <a:schemeClr val="tx1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課題に自ら取り組むことができる</a:t>
            </a:r>
            <a:endParaRPr kumimoji="1" lang="en-US" altLang="ja-JP" sz="900" b="1" spc="20" dirty="0">
              <a:solidFill>
                <a:schemeClr val="tx1"/>
              </a:solidFill>
              <a:latin typeface="AR丸ゴシック体26E" panose="020F0900000000000000" pitchFamily="34" charset="-128"/>
              <a:ea typeface="AR丸ゴシック体26E" panose="020F0900000000000000"/>
            </a:endParaRPr>
          </a:p>
          <a:p>
            <a:r>
              <a:rPr kumimoji="1" lang="ja-JP" altLang="en-US" sz="1280" b="1" spc="20" dirty="0">
                <a:solidFill>
                  <a:schemeClr val="tx1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自己肯定感</a:t>
            </a:r>
            <a:r>
              <a:rPr kumimoji="1" lang="en-US" altLang="ja-JP" sz="1280" b="1" spc="20" dirty="0">
                <a:solidFill>
                  <a:schemeClr val="tx1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‥ </a:t>
            </a:r>
            <a:r>
              <a:rPr kumimoji="1" lang="ja-JP" altLang="en-US" sz="900" b="1" spc="20" dirty="0">
                <a:solidFill>
                  <a:schemeClr val="tx1"/>
                </a:solidFill>
                <a:latin typeface="AR丸ゴシック体26E" panose="020F0900000000000000" pitchFamily="34" charset="-128"/>
                <a:ea typeface="AR丸ゴシック体26E" panose="020F0900000000000000"/>
              </a:rPr>
              <a:t>自分自身を認めることができる</a:t>
            </a:r>
            <a:endParaRPr kumimoji="1" lang="en-US" altLang="ja-JP" sz="900" b="1" spc="20" dirty="0">
              <a:solidFill>
                <a:schemeClr val="tx1"/>
              </a:solidFill>
              <a:latin typeface="AR丸ゴシック体26E" panose="020F0900000000000000" pitchFamily="34" charset="-128"/>
              <a:ea typeface="AR丸ゴシック体26E" panose="020F0900000000000000"/>
            </a:endParaRPr>
          </a:p>
          <a:p>
            <a:pPr algn="ctr"/>
            <a:r>
              <a:rPr kumimoji="1" lang="ja-JP" altLang="en-US" sz="1200" b="1" dirty="0"/>
              <a:t>　　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3879676" y="1502857"/>
            <a:ext cx="171732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５つの</a:t>
            </a:r>
            <a:r>
              <a:rPr lang="ja-JP" altLang="en-US" sz="120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重点項目</a:t>
            </a:r>
          </a:p>
        </p:txBody>
      </p:sp>
      <p:sp>
        <p:nvSpPr>
          <p:cNvPr id="14" name="対角する 2 つの角を丸めた四角形 13"/>
          <p:cNvSpPr/>
          <p:nvPr/>
        </p:nvSpPr>
        <p:spPr>
          <a:xfrm>
            <a:off x="2945741" y="3457770"/>
            <a:ext cx="3694920" cy="2016529"/>
          </a:xfrm>
          <a:prstGeom prst="round2DiagRect">
            <a:avLst/>
          </a:prstGeom>
          <a:noFill/>
          <a:ln w="76200"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b="1" u="sng" dirty="0">
                <a:solidFill>
                  <a:schemeClr val="tx1"/>
                </a:solidFill>
              </a:rPr>
              <a:t>・学年担任制（学年内教科担任制）</a:t>
            </a:r>
            <a:endParaRPr kumimoji="1" lang="en-US" altLang="ja-JP" sz="1400" b="1" u="sng" dirty="0">
              <a:solidFill>
                <a:schemeClr val="tx1"/>
              </a:solidFill>
            </a:endParaRPr>
          </a:p>
          <a:p>
            <a:r>
              <a:rPr kumimoji="1" lang="ja-JP" altLang="en-US" sz="1400" b="1" u="sng" dirty="0">
                <a:solidFill>
                  <a:schemeClr val="tx1"/>
                </a:solidFill>
              </a:rPr>
              <a:t>・道徳学年内持ち回り授業</a:t>
            </a:r>
            <a:endParaRPr kumimoji="1" lang="en-US" altLang="ja-JP" sz="1400" b="1" u="sng" dirty="0">
              <a:solidFill>
                <a:schemeClr val="tx1"/>
              </a:solidFill>
            </a:endParaRPr>
          </a:p>
          <a:p>
            <a:r>
              <a:rPr kumimoji="1" lang="ja-JP" altLang="en-US" sz="1400" b="1" u="sng" dirty="0">
                <a:solidFill>
                  <a:schemeClr val="tx1"/>
                </a:solidFill>
              </a:rPr>
              <a:t>・</a:t>
            </a:r>
            <a:r>
              <a:rPr kumimoji="1" lang="en-US" altLang="ja-JP" sz="1400" b="1" u="sng" dirty="0">
                <a:solidFill>
                  <a:schemeClr val="tx1"/>
                </a:solidFill>
              </a:rPr>
              <a:t>CS</a:t>
            </a:r>
            <a:r>
              <a:rPr kumimoji="1" lang="ja-JP" altLang="en-US" sz="1400" b="1" u="sng" dirty="0">
                <a:solidFill>
                  <a:schemeClr val="tx1"/>
                </a:solidFill>
              </a:rPr>
              <a:t>によるｽﾊﾟｲﾗﾙ学習・授業支援</a:t>
            </a:r>
            <a:endParaRPr kumimoji="1" lang="en-US" altLang="ja-JP" sz="1400" b="1" u="sng" dirty="0">
              <a:solidFill>
                <a:schemeClr val="tx1"/>
              </a:solidFill>
            </a:endParaRPr>
          </a:p>
          <a:p>
            <a:r>
              <a:rPr kumimoji="1" lang="ja-JP" altLang="en-US" sz="1400" b="1" u="sng" dirty="0">
                <a:solidFill>
                  <a:schemeClr val="tx1"/>
                </a:solidFill>
              </a:rPr>
              <a:t>・総合・生活科：地域連携ﾌﾟﾛｸﾞﾗﾑ</a:t>
            </a:r>
            <a:endParaRPr kumimoji="1" lang="en-US" altLang="ja-JP" sz="1400" b="1" u="sng" dirty="0">
              <a:solidFill>
                <a:schemeClr val="tx1"/>
              </a:solidFill>
            </a:endParaRPr>
          </a:p>
          <a:p>
            <a:r>
              <a:rPr kumimoji="1" lang="ja-JP" altLang="en-US" sz="1400" b="1" dirty="0"/>
              <a:t>・外国語学習の充実：外国との交流</a:t>
            </a:r>
            <a:endParaRPr kumimoji="1" lang="en-US" altLang="ja-JP" sz="1400" b="1" dirty="0"/>
          </a:p>
          <a:p>
            <a:r>
              <a:rPr kumimoji="1" lang="ja-JP" altLang="en-US" sz="1400" b="1" dirty="0"/>
              <a:t>・ｷｬﾘｱ教育：多彩なｹﾞｽﾄ</a:t>
            </a:r>
            <a:r>
              <a:rPr kumimoji="1" lang="en-US" altLang="ja-JP" sz="1400" b="1" dirty="0"/>
              <a:t>TEACHER</a:t>
            </a:r>
          </a:p>
          <a:p>
            <a:r>
              <a:rPr kumimoji="1" lang="ja-JP" altLang="en-US" sz="1400" b="1" dirty="0"/>
              <a:t>・子育て広場：命の授業</a:t>
            </a:r>
            <a:endParaRPr kumimoji="1" lang="en-US" altLang="ja-JP" sz="1400" b="1" dirty="0"/>
          </a:p>
          <a:p>
            <a:r>
              <a:rPr kumimoji="1" lang="ja-JP" altLang="en-US" sz="1400" b="1" dirty="0"/>
              <a:t>・ｽﾃｯﾌﾟｱｯﾌﾟ学習会の実施</a:t>
            </a:r>
            <a:endParaRPr kumimoji="1" lang="en-US" altLang="ja-JP" sz="16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009CD01-8198-4A3C-A912-247F9FF5D0BC}"/>
              </a:ext>
            </a:extLst>
          </p:cNvPr>
          <p:cNvSpPr txBox="1"/>
          <p:nvPr/>
        </p:nvSpPr>
        <p:spPr>
          <a:xfrm>
            <a:off x="552258" y="194657"/>
            <a:ext cx="5149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令和７年度　柏市立豊小学校グランドデザイン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0FE8C92-3E67-433D-9B60-F2E0E8C2446E}"/>
              </a:ext>
            </a:extLst>
          </p:cNvPr>
          <p:cNvSpPr txBox="1"/>
          <p:nvPr/>
        </p:nvSpPr>
        <p:spPr>
          <a:xfrm>
            <a:off x="2504090" y="674320"/>
            <a:ext cx="1604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B050"/>
                </a:solidFill>
              </a:rPr>
              <a:t>学校教育目標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48CF47-1481-4DD5-9628-8887CF223B85}"/>
              </a:ext>
            </a:extLst>
          </p:cNvPr>
          <p:cNvSpPr txBox="1"/>
          <p:nvPr/>
        </p:nvSpPr>
        <p:spPr>
          <a:xfrm>
            <a:off x="552258" y="961594"/>
            <a:ext cx="8841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他者とかかわりながら，自らを高める豊っ子　</a:t>
            </a:r>
            <a:r>
              <a:rPr kumimoji="1" lang="ja-JP" altLang="en-US" sz="1600" b="1" dirty="0"/>
              <a:t>～伝え合い　相談し　協働する～</a:t>
            </a:r>
            <a:endParaRPr kumimoji="1" lang="ja-JP" altLang="en-US" sz="2000" b="1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0E2D718-CE6E-42B5-B761-A4D4DC10D2C0}"/>
              </a:ext>
            </a:extLst>
          </p:cNvPr>
          <p:cNvSpPr txBox="1"/>
          <p:nvPr/>
        </p:nvSpPr>
        <p:spPr>
          <a:xfrm>
            <a:off x="522336" y="1583387"/>
            <a:ext cx="1707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B050"/>
                </a:solidFill>
              </a:rPr>
              <a:t>目指す児童像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110F4A4-40AB-4D54-9333-F1EA8EF66E68}"/>
              </a:ext>
            </a:extLst>
          </p:cNvPr>
          <p:cNvSpPr txBox="1"/>
          <p:nvPr/>
        </p:nvSpPr>
        <p:spPr>
          <a:xfrm>
            <a:off x="7490042" y="1556971"/>
            <a:ext cx="1707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B050"/>
                </a:solidFill>
              </a:rPr>
              <a:t>目指す地域像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CC9999C-F53A-4FED-A1BA-08580FF655A1}"/>
              </a:ext>
            </a:extLst>
          </p:cNvPr>
          <p:cNvSpPr txBox="1"/>
          <p:nvPr/>
        </p:nvSpPr>
        <p:spPr>
          <a:xfrm>
            <a:off x="552258" y="3767507"/>
            <a:ext cx="1707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B050"/>
                </a:solidFill>
              </a:rPr>
              <a:t>目指す学校像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ABC35F18-9BB3-441D-B133-3482EE6CC663}"/>
              </a:ext>
            </a:extLst>
          </p:cNvPr>
          <p:cNvSpPr txBox="1"/>
          <p:nvPr/>
        </p:nvSpPr>
        <p:spPr>
          <a:xfrm>
            <a:off x="7365510" y="3741055"/>
            <a:ext cx="1707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B050"/>
                </a:solidFill>
              </a:rPr>
              <a:t>目指す教師像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F120AA6-18CE-405E-BBBA-D25E2B2D63BE}"/>
              </a:ext>
            </a:extLst>
          </p:cNvPr>
          <p:cNvSpPr txBox="1"/>
          <p:nvPr/>
        </p:nvSpPr>
        <p:spPr>
          <a:xfrm>
            <a:off x="3755997" y="3099735"/>
            <a:ext cx="2198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特色ある教育活動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06BB6E8-B6BA-45D2-AB54-B915BFF11504}"/>
              </a:ext>
            </a:extLst>
          </p:cNvPr>
          <p:cNvSpPr txBox="1"/>
          <p:nvPr/>
        </p:nvSpPr>
        <p:spPr>
          <a:xfrm>
            <a:off x="701031" y="5535635"/>
            <a:ext cx="1990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豊かな心の育成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146C47A-E164-4166-8A1F-2FF53ED65B58}"/>
              </a:ext>
            </a:extLst>
          </p:cNvPr>
          <p:cNvSpPr txBox="1"/>
          <p:nvPr/>
        </p:nvSpPr>
        <p:spPr>
          <a:xfrm>
            <a:off x="6938992" y="5573146"/>
            <a:ext cx="2326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健康と体力の向上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A980F79-60A3-4C1C-AA40-D1F67FA06E26}"/>
              </a:ext>
            </a:extLst>
          </p:cNvPr>
          <p:cNvSpPr txBox="1"/>
          <p:nvPr/>
        </p:nvSpPr>
        <p:spPr>
          <a:xfrm>
            <a:off x="3118293" y="5566413"/>
            <a:ext cx="39376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自ら考え　共に学び合う児童の育成</a:t>
            </a:r>
          </a:p>
        </p:txBody>
      </p:sp>
    </p:spTree>
    <p:extLst>
      <p:ext uri="{BB962C8B-B14F-4D97-AF65-F5344CB8AC3E}">
        <p14:creationId xmlns:p14="http://schemas.microsoft.com/office/powerpoint/2010/main" val="3055454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2318</TotalTime>
  <Words>901</Words>
  <Application>Microsoft Office PowerPoint</Application>
  <PresentationFormat>ユーザー設定</PresentationFormat>
  <Paragraphs>101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AR丸ゴシック体26E</vt:lpstr>
      <vt:lpstr>HG丸ｺﾞｼｯｸM-PRO</vt:lpstr>
      <vt:lpstr>游ゴシック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e26-pri@koumu.kashiwa.ed.jp</cp:lastModifiedBy>
  <cp:revision>97</cp:revision>
  <cp:lastPrinted>2025-04-21T07:18:39Z</cp:lastPrinted>
  <dcterms:created xsi:type="dcterms:W3CDTF">2022-04-15T00:57:31Z</dcterms:created>
  <dcterms:modified xsi:type="dcterms:W3CDTF">2025-04-21T07:30:17Z</dcterms:modified>
</cp:coreProperties>
</file>