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8"/>
  </p:notesMasterIdLst>
  <p:handoutMasterIdLst>
    <p:handoutMasterId r:id="rId19"/>
  </p:handoutMasterIdLst>
  <p:sldIdLst>
    <p:sldId id="323" r:id="rId2"/>
    <p:sldId id="339" r:id="rId3"/>
    <p:sldId id="343" r:id="rId4"/>
    <p:sldId id="341" r:id="rId5"/>
    <p:sldId id="347" r:id="rId6"/>
    <p:sldId id="324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</p:sldIdLst>
  <p:sldSz cx="12192000" cy="6858000"/>
  <p:notesSz cx="10234613" cy="71040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00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63880" autoAdjust="0"/>
  </p:normalViewPr>
  <p:slideViewPr>
    <p:cSldViewPr snapToGrid="0">
      <p:cViewPr>
        <p:scale>
          <a:sx n="75" d="100"/>
          <a:sy n="75" d="100"/>
        </p:scale>
        <p:origin x="540" y="-2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34"/>
    </p:cViewPr>
  </p:sorterViewPr>
  <p:notesViewPr>
    <p:cSldViewPr snapToGrid="0">
      <p:cViewPr>
        <p:scale>
          <a:sx n="74" d="100"/>
          <a:sy n="74" d="100"/>
        </p:scale>
        <p:origin x="1716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434684" cy="355768"/>
          </a:xfrm>
          <a:prstGeom prst="rect">
            <a:avLst/>
          </a:prstGeom>
        </p:spPr>
        <p:txBody>
          <a:bodyPr vert="horz" lIns="94136" tIns="47067" rIns="94136" bIns="4706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2" y="6748296"/>
            <a:ext cx="4434684" cy="355768"/>
          </a:xfrm>
          <a:prstGeom prst="rect">
            <a:avLst/>
          </a:prstGeom>
        </p:spPr>
        <p:txBody>
          <a:bodyPr vert="horz" lIns="94136" tIns="47067" rIns="94136" bIns="4706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797561" y="6748296"/>
            <a:ext cx="4434684" cy="355768"/>
          </a:xfrm>
          <a:prstGeom prst="rect">
            <a:avLst/>
          </a:prstGeom>
        </p:spPr>
        <p:txBody>
          <a:bodyPr vert="horz" lIns="94136" tIns="47067" rIns="94136" bIns="47067" rtlCol="0" anchor="b"/>
          <a:lstStyle>
            <a:lvl1pPr algn="r">
              <a:defRPr sz="1200"/>
            </a:lvl1pPr>
          </a:lstStyle>
          <a:p>
            <a:fld id="{396D37AF-313D-4626-9895-DEE811DCD5C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quarter" idx="1"/>
          </p:nvPr>
        </p:nvSpPr>
        <p:spPr>
          <a:xfrm>
            <a:off x="5797614" y="2"/>
            <a:ext cx="4435377" cy="356922"/>
          </a:xfrm>
          <a:prstGeom prst="rect">
            <a:avLst/>
          </a:prstGeom>
        </p:spPr>
        <p:txBody>
          <a:bodyPr vert="horz" lIns="93772" tIns="46886" rIns="93772" bIns="46886" rtlCol="0"/>
          <a:lstStyle>
            <a:lvl1pPr algn="r">
              <a:defRPr sz="1200"/>
            </a:lvl1pPr>
          </a:lstStyle>
          <a:p>
            <a:r>
              <a:rPr kumimoji="1" lang="en-US" altLang="ja-JP" dirty="0"/>
              <a:t>1/31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80618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436112" cy="355602"/>
          </a:xfrm>
          <a:prstGeom prst="rect">
            <a:avLst/>
          </a:prstGeom>
        </p:spPr>
        <p:txBody>
          <a:bodyPr vert="horz" lIns="94717" tIns="47359" rIns="94717" bIns="47359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796115" y="2"/>
            <a:ext cx="4436112" cy="355602"/>
          </a:xfrm>
          <a:prstGeom prst="rect">
            <a:avLst/>
          </a:prstGeom>
        </p:spPr>
        <p:txBody>
          <a:bodyPr vert="horz" lIns="94717" tIns="47359" rIns="94717" bIns="47359" rtlCol="0"/>
          <a:lstStyle>
            <a:lvl1pPr algn="r">
              <a:defRPr sz="1200"/>
            </a:lvl1pPr>
          </a:lstStyle>
          <a:p>
            <a:fld id="{B23CEA59-0777-4D00-854D-A5AA4AEDCE35}" type="datetimeFigureOut">
              <a:rPr kumimoji="1" lang="ja-JP" altLang="en-US" smtClean="0"/>
              <a:t>2026/1/30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9000"/>
            <a:ext cx="4262437" cy="2398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17" tIns="47359" rIns="94717" bIns="47359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1022990" y="3418542"/>
            <a:ext cx="8188645" cy="2797091"/>
          </a:xfrm>
          <a:prstGeom prst="rect">
            <a:avLst/>
          </a:prstGeom>
        </p:spPr>
        <p:txBody>
          <a:bodyPr vert="horz" lIns="94717" tIns="47359" rIns="94717" bIns="47359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6748464"/>
            <a:ext cx="4436112" cy="355602"/>
          </a:xfrm>
          <a:prstGeom prst="rect">
            <a:avLst/>
          </a:prstGeom>
        </p:spPr>
        <p:txBody>
          <a:bodyPr vert="horz" lIns="94717" tIns="47359" rIns="94717" bIns="47359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796115" y="6748464"/>
            <a:ext cx="4436112" cy="355602"/>
          </a:xfrm>
          <a:prstGeom prst="rect">
            <a:avLst/>
          </a:prstGeom>
        </p:spPr>
        <p:txBody>
          <a:bodyPr vert="horz" lIns="94717" tIns="47359" rIns="94717" bIns="47359" rtlCol="0" anchor="b"/>
          <a:lstStyle>
            <a:lvl1pPr algn="r">
              <a:defRPr sz="1200"/>
            </a:lvl1pPr>
          </a:lstStyle>
          <a:p>
            <a:fld id="{AEF76D41-A6A5-49C2-9FC9-8979E19BD0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8046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76D41-A6A5-49C2-9FC9-8979E19BD00D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2872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76D41-A6A5-49C2-9FC9-8979E19BD00D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428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65D3-3815-4A8F-85EA-CE2F88A3324D}" type="datetimeFigureOut">
              <a:rPr kumimoji="1" lang="ja-JP" altLang="en-US" smtClean="0"/>
              <a:t>2026/1/30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5CA28-DCD1-4038-AAEF-90D065E7EC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958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65D3-3815-4A8F-85EA-CE2F88A3324D}" type="datetimeFigureOut">
              <a:rPr kumimoji="1" lang="ja-JP" altLang="en-US" smtClean="0"/>
              <a:t>2026/1/30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5CA28-DCD1-4038-AAEF-90D065E7EC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955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65D3-3815-4A8F-85EA-CE2F88A3324D}" type="datetimeFigureOut">
              <a:rPr kumimoji="1" lang="ja-JP" altLang="en-US" smtClean="0"/>
              <a:t>2026/1/30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5CA28-DCD1-4038-AAEF-90D065E7EC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218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65D3-3815-4A8F-85EA-CE2F88A3324D}" type="datetimeFigureOut">
              <a:rPr kumimoji="1" lang="ja-JP" altLang="en-US" smtClean="0"/>
              <a:t>2026/1/30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5CA28-DCD1-4038-AAEF-90D065E7EC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035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65D3-3815-4A8F-85EA-CE2F88A3324D}" type="datetimeFigureOut">
              <a:rPr kumimoji="1" lang="ja-JP" altLang="en-US" smtClean="0"/>
              <a:t>2026/1/30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5CA28-DCD1-4038-AAEF-90D065E7EC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102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65D3-3815-4A8F-85EA-CE2F88A3324D}" type="datetimeFigureOut">
              <a:rPr kumimoji="1" lang="ja-JP" altLang="en-US" smtClean="0"/>
              <a:t>2026/1/30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5CA28-DCD1-4038-AAEF-90D065E7EC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72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65D3-3815-4A8F-85EA-CE2F88A3324D}" type="datetimeFigureOut">
              <a:rPr kumimoji="1" lang="ja-JP" altLang="en-US" smtClean="0"/>
              <a:t>2026/1/30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5CA28-DCD1-4038-AAEF-90D065E7EC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424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65D3-3815-4A8F-85EA-CE2F88A3324D}" type="datetimeFigureOut">
              <a:rPr kumimoji="1" lang="ja-JP" altLang="en-US" smtClean="0"/>
              <a:t>2026/1/30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5CA28-DCD1-4038-AAEF-90D065E7EC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556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65D3-3815-4A8F-85EA-CE2F88A3324D}" type="datetimeFigureOut">
              <a:rPr kumimoji="1" lang="ja-JP" altLang="en-US" smtClean="0"/>
              <a:t>2026/1/30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5CA28-DCD1-4038-AAEF-90D065E7EC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105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65D3-3815-4A8F-85EA-CE2F88A3324D}" type="datetimeFigureOut">
              <a:rPr kumimoji="1" lang="ja-JP" altLang="en-US" smtClean="0"/>
              <a:t>2026/1/30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5CA28-DCD1-4038-AAEF-90D065E7EC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0135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65D3-3815-4A8F-85EA-CE2F88A3324D}" type="datetimeFigureOut">
              <a:rPr kumimoji="1" lang="ja-JP" altLang="en-US" smtClean="0"/>
              <a:t>2026/1/30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5CA28-DCD1-4038-AAEF-90D065E7EC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079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065D3-3815-4A8F-85EA-CE2F88A3324D}" type="datetimeFigureOut">
              <a:rPr kumimoji="1" lang="ja-JP" altLang="en-US" smtClean="0"/>
              <a:t>2026/1/30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5CA28-DCD1-4038-AAEF-90D065E7EC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0760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4.png"/><Relationship Id="rId4" Type="http://schemas.openxmlformats.org/officeDocument/2006/relationships/image" Target="../media/image49.jpe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" Type="http://schemas.openxmlformats.org/officeDocument/2006/relationships/image" Target="../media/image8.png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sv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8152729"/>
              </p:ext>
            </p:extLst>
          </p:nvPr>
        </p:nvGraphicFramePr>
        <p:xfrm>
          <a:off x="6123533" y="-679270"/>
          <a:ext cx="5945181" cy="8412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667037" imgH="8019809" progId="Acrobat.Document.DC">
                  <p:embed/>
                </p:oleObj>
              </mc:Choice>
              <mc:Fallback>
                <p:oleObj name="Acrobat Document" r:id="rId3" imgW="5667037" imgH="801980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23533" y="-679270"/>
                        <a:ext cx="5945181" cy="84124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タイトル 1"/>
          <p:cNvSpPr txBox="1">
            <a:spLocks/>
          </p:cNvSpPr>
          <p:nvPr/>
        </p:nvSpPr>
        <p:spPr>
          <a:xfrm>
            <a:off x="171994" y="207329"/>
            <a:ext cx="6241869" cy="889951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sz="5400" b="1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校時表と登下校時刻</a:t>
            </a:r>
          </a:p>
        </p:txBody>
      </p:sp>
      <p:sp>
        <p:nvSpPr>
          <p:cNvPr id="5" name="正方形/長方形 4"/>
          <p:cNvSpPr/>
          <p:nvPr/>
        </p:nvSpPr>
        <p:spPr bwMode="auto">
          <a:xfrm>
            <a:off x="917531" y="2236913"/>
            <a:ext cx="3886200" cy="10160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b"/>
          <a:lstStyle/>
          <a:p>
            <a:pPr eaLnBrk="1" hangingPunct="1">
              <a:defRPr/>
            </a:pPr>
            <a:r>
              <a:rPr lang="en-US" altLang="ja-JP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　給食始まるまで</a:t>
            </a:r>
            <a:endParaRPr lang="en-US" altLang="ja-JP" sz="28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r>
              <a:rPr lang="en-US" altLang="ja-JP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11:45</a:t>
            </a: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下校</a:t>
            </a:r>
            <a:endParaRPr lang="en-US" altLang="ja-JP" sz="28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 bwMode="auto">
          <a:xfrm>
            <a:off x="1162075" y="3269361"/>
            <a:ext cx="3886200" cy="13974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b"/>
          <a:lstStyle/>
          <a:p>
            <a:pPr eaLnBrk="1" hangingPunct="1">
              <a:defRPr/>
            </a:pPr>
            <a:r>
              <a:rPr lang="en-US" altLang="ja-JP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月中旬～９月中旬</a:t>
            </a:r>
            <a:endParaRPr lang="en-US" altLang="ja-JP" sz="28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月のみ　　　</a:t>
            </a:r>
            <a:r>
              <a:rPr lang="en-US" altLang="ja-JP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13:</a:t>
            </a: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</a:t>
            </a:r>
            <a:r>
              <a:rPr lang="en-US" altLang="ja-JP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下校　</a:t>
            </a:r>
            <a:endParaRPr lang="en-US" altLang="ja-JP" sz="28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defRPr/>
            </a:pP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火水木金　</a:t>
            </a:r>
            <a:r>
              <a:rPr lang="en-US" altLang="ja-JP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14:</a:t>
            </a: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</a:t>
            </a:r>
            <a:r>
              <a:rPr lang="en-US" altLang="ja-JP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下校</a:t>
            </a:r>
            <a:endParaRPr lang="en-US" altLang="ja-JP" sz="28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 bwMode="auto">
          <a:xfrm>
            <a:off x="524648" y="5584876"/>
            <a:ext cx="5543819" cy="11495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b"/>
          <a:lstStyle/>
          <a:p>
            <a:pPr eaLnBrk="1" hangingPunct="1">
              <a:defRPr/>
            </a:pPr>
            <a:r>
              <a:rPr lang="ja-JP" altLang="en-US" sz="36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慣れるまでは、コースごとに</a:t>
            </a:r>
            <a:endParaRPr lang="en-US" altLang="ja-JP" sz="36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r>
              <a:rPr lang="ja-JP" altLang="en-US" sz="36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まとまって帰ります。</a:t>
            </a:r>
            <a:endParaRPr lang="en-US" altLang="ja-JP" sz="36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 bwMode="auto">
          <a:xfrm>
            <a:off x="917531" y="1135358"/>
            <a:ext cx="3886200" cy="101609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b"/>
          <a:lstStyle/>
          <a:p>
            <a:pPr eaLnBrk="1" hangingPunct="1">
              <a:defRPr/>
            </a:pPr>
            <a:r>
              <a:rPr lang="en-US" altLang="ja-JP" sz="28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7:50</a:t>
            </a:r>
            <a:r>
              <a:rPr lang="ja-JP" altLang="en-US" sz="28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昇降口　開く</a:t>
            </a:r>
            <a:endParaRPr lang="en-US" altLang="ja-JP" sz="28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r>
              <a:rPr lang="en-US" altLang="ja-JP" sz="28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8:15</a:t>
            </a:r>
            <a:r>
              <a:rPr lang="ja-JP" altLang="en-US" sz="28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までに「登校」</a:t>
            </a:r>
            <a:endParaRPr lang="en-US" altLang="ja-JP" sz="28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769684D-39BD-B443-177A-CF7B728658D8}"/>
              </a:ext>
            </a:extLst>
          </p:cNvPr>
          <p:cNvSpPr/>
          <p:nvPr/>
        </p:nvSpPr>
        <p:spPr bwMode="auto">
          <a:xfrm>
            <a:off x="1574418" y="4666789"/>
            <a:ext cx="3886200" cy="8899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b"/>
          <a:lstStyle/>
          <a:p>
            <a:pPr eaLnBrk="1" hangingPunct="1">
              <a:defRPr/>
            </a:pP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９月中旬～</a:t>
            </a:r>
            <a:endParaRPr lang="en-US" altLang="ja-JP" sz="28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毎日</a:t>
            </a:r>
            <a:r>
              <a:rPr lang="en-US" altLang="ja-JP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14:</a:t>
            </a: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</a:t>
            </a:r>
            <a:r>
              <a:rPr lang="en-US" altLang="ja-JP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下校</a:t>
            </a:r>
            <a:endParaRPr lang="en-US" altLang="ja-JP" sz="28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56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7" descr="DSCF0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2" t="14185" r="16927" b="5504"/>
          <a:stretch>
            <a:fillRect/>
          </a:stretch>
        </p:blipFill>
        <p:spPr bwMode="auto">
          <a:xfrm>
            <a:off x="4235666" y="363537"/>
            <a:ext cx="2160587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9" descr="DSCF0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7" t="11024" r="24011" b="13385"/>
          <a:stretch>
            <a:fillRect/>
          </a:stretch>
        </p:blipFill>
        <p:spPr bwMode="auto">
          <a:xfrm>
            <a:off x="6683662" y="366713"/>
            <a:ext cx="2225675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SCF0024"/>
          <p:cNvPicPr>
            <a:picLocks noChangeAspect="1" noChangeArrowheads="1"/>
          </p:cNvPicPr>
          <p:nvPr/>
        </p:nvPicPr>
        <p:blipFill>
          <a:blip r:embed="rId4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6" t="47672" r="27553" b="8264"/>
          <a:stretch>
            <a:fillRect/>
          </a:stretch>
        </p:blipFill>
        <p:spPr bwMode="auto">
          <a:xfrm>
            <a:off x="8700481" y="2917002"/>
            <a:ext cx="172878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 descr="DSCF00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8" t="20486" r="27396" b="33038"/>
          <a:stretch>
            <a:fillRect/>
          </a:stretch>
        </p:blipFill>
        <p:spPr bwMode="auto">
          <a:xfrm>
            <a:off x="5883141" y="4930209"/>
            <a:ext cx="1938337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DSCF00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8" t="19284" r="44373" b="22240"/>
          <a:stretch>
            <a:fillRect/>
          </a:stretch>
        </p:blipFill>
        <p:spPr bwMode="auto">
          <a:xfrm>
            <a:off x="760376" y="2760723"/>
            <a:ext cx="1706562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 descr="DSCF00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1" t="11024" r="17513" b="9149"/>
          <a:stretch>
            <a:fillRect/>
          </a:stretch>
        </p:blipFill>
        <p:spPr bwMode="auto">
          <a:xfrm>
            <a:off x="8516727" y="4503720"/>
            <a:ext cx="2004028" cy="181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7" descr="DSCF00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4" r="10149"/>
          <a:stretch>
            <a:fillRect/>
          </a:stretch>
        </p:blipFill>
        <p:spPr bwMode="auto">
          <a:xfrm>
            <a:off x="2993812" y="2639446"/>
            <a:ext cx="2303463" cy="38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8" descr="DSCF00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0" t="2760" r="20761" b="5104"/>
          <a:stretch>
            <a:fillRect/>
          </a:stretch>
        </p:blipFill>
        <p:spPr bwMode="auto">
          <a:xfrm>
            <a:off x="5854567" y="2639364"/>
            <a:ext cx="1995487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タイトル 1"/>
          <p:cNvSpPr txBox="1">
            <a:spLocks/>
          </p:cNvSpPr>
          <p:nvPr/>
        </p:nvSpPr>
        <p:spPr>
          <a:xfrm>
            <a:off x="578771" y="369117"/>
            <a:ext cx="3400425" cy="2060575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l">
              <a:defRPr/>
            </a:pPr>
            <a:r>
              <a:rPr lang="ja-JP" altLang="en-US" sz="3600" b="1" kern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お道具箱の中身</a:t>
            </a:r>
            <a:endParaRPr lang="en-US" altLang="ja-JP" sz="3600" b="1" kern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defRPr/>
            </a:pPr>
            <a:r>
              <a:rPr lang="en-US" altLang="ja-JP" sz="2000" b="1" kern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2000" b="1" kern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イメージ</a:t>
            </a:r>
          </a:p>
        </p:txBody>
      </p:sp>
      <p:pic>
        <p:nvPicPr>
          <p:cNvPr id="28683" name="Picture 5" descr="DSCF00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" t="2675" r="983" b="9322"/>
          <a:stretch>
            <a:fillRect/>
          </a:stretch>
        </p:blipFill>
        <p:spPr bwMode="auto">
          <a:xfrm>
            <a:off x="2133601" y="1185004"/>
            <a:ext cx="167005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正方形/長方形 24"/>
          <p:cNvSpPr/>
          <p:nvPr/>
        </p:nvSpPr>
        <p:spPr bwMode="auto">
          <a:xfrm>
            <a:off x="4556143" y="1977938"/>
            <a:ext cx="1439863" cy="53975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はさみ</a:t>
            </a:r>
          </a:p>
        </p:txBody>
      </p:sp>
      <p:sp>
        <p:nvSpPr>
          <p:cNvPr id="26" name="正方形/長方形 25"/>
          <p:cNvSpPr/>
          <p:nvPr/>
        </p:nvSpPr>
        <p:spPr bwMode="auto">
          <a:xfrm>
            <a:off x="6749054" y="2050191"/>
            <a:ext cx="2114551" cy="53975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液体のり</a:t>
            </a:r>
          </a:p>
        </p:txBody>
      </p:sp>
      <p:sp>
        <p:nvSpPr>
          <p:cNvPr id="27" name="正方形/長方形 26"/>
          <p:cNvSpPr/>
          <p:nvPr/>
        </p:nvSpPr>
        <p:spPr bwMode="auto">
          <a:xfrm>
            <a:off x="902668" y="5584638"/>
            <a:ext cx="1439862" cy="1093097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ネームペン</a:t>
            </a:r>
            <a:endParaRPr lang="en-US" altLang="ja-JP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eaLnBrk="1" hangingPunct="1">
              <a:defRPr/>
            </a:pPr>
            <a:endParaRPr lang="en-US" altLang="ja-JP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eaLnBrk="1" hangingPunct="1">
              <a:defRPr/>
            </a:pPr>
            <a:r>
              <a:rPr lang="ja-JP" altLang="en-US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筆箱の中</a:t>
            </a:r>
            <a:endParaRPr lang="en-US" altLang="ja-JP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eaLnBrk="1" hangingPunct="1">
              <a:defRPr/>
            </a:pPr>
            <a:r>
              <a:rPr lang="ja-JP" altLang="en-US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でも可</a:t>
            </a:r>
          </a:p>
        </p:txBody>
      </p:sp>
      <p:sp>
        <p:nvSpPr>
          <p:cNvPr id="28" name="正方形/長方形 27"/>
          <p:cNvSpPr/>
          <p:nvPr/>
        </p:nvSpPr>
        <p:spPr bwMode="auto">
          <a:xfrm>
            <a:off x="3179704" y="6131187"/>
            <a:ext cx="2008188" cy="53975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色鉛筆</a:t>
            </a:r>
          </a:p>
        </p:txBody>
      </p:sp>
      <p:sp>
        <p:nvSpPr>
          <p:cNvPr id="29" name="正方形/長方形 28"/>
          <p:cNvSpPr/>
          <p:nvPr/>
        </p:nvSpPr>
        <p:spPr bwMode="auto">
          <a:xfrm>
            <a:off x="5841867" y="3450575"/>
            <a:ext cx="2008187" cy="538163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sz="20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クレパス・クレヨン</a:t>
            </a:r>
            <a:endParaRPr lang="en-US" altLang="ja-JP" sz="20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eaLnBrk="1" hangingPunct="1">
              <a:defRPr/>
            </a:pPr>
            <a:r>
              <a:rPr lang="en-US" altLang="ja-JP" sz="11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11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どちらか</a:t>
            </a:r>
          </a:p>
        </p:txBody>
      </p:sp>
      <p:sp>
        <p:nvSpPr>
          <p:cNvPr id="30" name="正方形/長方形 29"/>
          <p:cNvSpPr/>
          <p:nvPr/>
        </p:nvSpPr>
        <p:spPr bwMode="auto">
          <a:xfrm>
            <a:off x="8778784" y="3910276"/>
            <a:ext cx="1572179" cy="415591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セロハンテープ</a:t>
            </a:r>
          </a:p>
        </p:txBody>
      </p:sp>
      <p:sp>
        <p:nvSpPr>
          <p:cNvPr id="31" name="正方形/長方形 30"/>
          <p:cNvSpPr/>
          <p:nvPr/>
        </p:nvSpPr>
        <p:spPr bwMode="auto">
          <a:xfrm>
            <a:off x="8909337" y="6086805"/>
            <a:ext cx="1441450" cy="550593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折り紙</a:t>
            </a:r>
            <a:endParaRPr lang="en-US" altLang="ja-JP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eaLnBrk="1" hangingPunct="1">
              <a:defRPr/>
            </a:pPr>
            <a:r>
              <a:rPr lang="en-US" altLang="ja-JP" sz="12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12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袋に入れる</a:t>
            </a:r>
          </a:p>
        </p:txBody>
      </p:sp>
      <p:sp>
        <p:nvSpPr>
          <p:cNvPr id="32" name="正方形/長方形 31"/>
          <p:cNvSpPr/>
          <p:nvPr/>
        </p:nvSpPr>
        <p:spPr bwMode="auto">
          <a:xfrm>
            <a:off x="6020560" y="6114467"/>
            <a:ext cx="1689100" cy="53975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カスタネット</a:t>
            </a:r>
            <a:endParaRPr lang="en-US" altLang="ja-JP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054" name="Picture 6" descr="下敷きのイラスト | かわいいフリー素材集 いらすとや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741" y="363537"/>
            <a:ext cx="1503180" cy="204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正方形/長方形 20"/>
          <p:cNvSpPr/>
          <p:nvPr/>
        </p:nvSpPr>
        <p:spPr bwMode="auto">
          <a:xfrm>
            <a:off x="9185877" y="2010538"/>
            <a:ext cx="2026747" cy="53975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ja-JP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A4</a:t>
            </a: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下敷き</a:t>
            </a:r>
          </a:p>
        </p:txBody>
      </p:sp>
    </p:spTree>
    <p:extLst>
      <p:ext uri="{BB962C8B-B14F-4D97-AF65-F5344CB8AC3E}">
        <p14:creationId xmlns:p14="http://schemas.microsoft.com/office/powerpoint/2010/main" val="156865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6253572" y="1245418"/>
            <a:ext cx="5735709" cy="550925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 bwMode="auto">
          <a:xfrm>
            <a:off x="6672263" y="52389"/>
            <a:ext cx="3886200" cy="7127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sz="40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学　習　面</a:t>
            </a:r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1703389" y="115889"/>
            <a:ext cx="4897437" cy="504825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sz="4000" b="1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準備するもの</a:t>
            </a:r>
          </a:p>
        </p:txBody>
      </p:sp>
      <p:cxnSp>
        <p:nvCxnSpPr>
          <p:cNvPr id="4" name="直線コネクタ 3"/>
          <p:cNvCxnSpPr/>
          <p:nvPr/>
        </p:nvCxnSpPr>
        <p:spPr bwMode="auto">
          <a:xfrm>
            <a:off x="1487488" y="877888"/>
            <a:ext cx="925195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9701" name="Picture 7" descr="DSCF00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615157" y="1056088"/>
            <a:ext cx="2176462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2" name="Group 10"/>
          <p:cNvGrpSpPr>
            <a:grpSpLocks/>
          </p:cNvGrpSpPr>
          <p:nvPr/>
        </p:nvGrpSpPr>
        <p:grpSpPr bwMode="auto">
          <a:xfrm>
            <a:off x="3075385" y="1103540"/>
            <a:ext cx="3024187" cy="2130425"/>
            <a:chOff x="3016" y="1581"/>
            <a:chExt cx="2586" cy="1940"/>
          </a:xfrm>
        </p:grpSpPr>
        <p:pic>
          <p:nvPicPr>
            <p:cNvPr id="29740" name="Picture 8" descr="DSCF00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1581"/>
              <a:ext cx="2586" cy="1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41" name="Oval 9"/>
            <p:cNvSpPr>
              <a:spLocks noChangeArrowheads="1"/>
            </p:cNvSpPr>
            <p:nvPr/>
          </p:nvSpPr>
          <p:spPr bwMode="auto">
            <a:xfrm>
              <a:off x="4740" y="3067"/>
              <a:ext cx="226" cy="2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/>
            </a:p>
          </p:txBody>
        </p:sp>
      </p:grpSp>
      <p:pic>
        <p:nvPicPr>
          <p:cNvPr id="29703" name="Picture 7" descr="DSCF00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8"/>
          <a:stretch>
            <a:fillRect/>
          </a:stretch>
        </p:blipFill>
        <p:spPr bwMode="auto">
          <a:xfrm>
            <a:off x="6455482" y="1961564"/>
            <a:ext cx="2663825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1" descr="DSCF00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2" r="8446"/>
          <a:stretch>
            <a:fillRect/>
          </a:stretch>
        </p:blipFill>
        <p:spPr bwMode="auto">
          <a:xfrm>
            <a:off x="9498255" y="1964826"/>
            <a:ext cx="2312988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正方形/長方形 50"/>
          <p:cNvSpPr/>
          <p:nvPr/>
        </p:nvSpPr>
        <p:spPr bwMode="auto">
          <a:xfrm>
            <a:off x="1252117" y="2948455"/>
            <a:ext cx="4103688" cy="53975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粘土セット（ほぐしておく）</a:t>
            </a:r>
          </a:p>
        </p:txBody>
      </p:sp>
      <p:sp>
        <p:nvSpPr>
          <p:cNvPr id="52" name="正方形/長方形 51"/>
          <p:cNvSpPr/>
          <p:nvPr/>
        </p:nvSpPr>
        <p:spPr bwMode="auto">
          <a:xfrm>
            <a:off x="6432369" y="3665464"/>
            <a:ext cx="2742850" cy="53975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鍵盤ハーモニカ</a:t>
            </a:r>
          </a:p>
        </p:txBody>
      </p:sp>
      <p:sp>
        <p:nvSpPr>
          <p:cNvPr id="55" name="正方形/長方形 54"/>
          <p:cNvSpPr/>
          <p:nvPr/>
        </p:nvSpPr>
        <p:spPr bwMode="auto">
          <a:xfrm>
            <a:off x="9377129" y="3780276"/>
            <a:ext cx="2523070" cy="60325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計算カード</a:t>
            </a:r>
            <a:endParaRPr lang="en-US" altLang="ja-JP" sz="28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eaLnBrk="1" hangingPunct="1">
              <a:defRPr/>
            </a:pPr>
            <a:r>
              <a:rPr lang="en-US" altLang="ja-JP" sz="11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11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一つ一つに記名</a:t>
            </a:r>
          </a:p>
        </p:txBody>
      </p:sp>
      <p:sp>
        <p:nvSpPr>
          <p:cNvPr id="29710" name="角丸四角形 52"/>
          <p:cNvSpPr>
            <a:spLocks noChangeArrowheads="1"/>
          </p:cNvSpPr>
          <p:nvPr/>
        </p:nvSpPr>
        <p:spPr bwMode="auto">
          <a:xfrm>
            <a:off x="885573" y="922053"/>
            <a:ext cx="1735138" cy="479425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あぶら粘土</a:t>
            </a:r>
          </a:p>
        </p:txBody>
      </p:sp>
      <p:sp>
        <p:nvSpPr>
          <p:cNvPr id="29711" name="角丸四角形 56"/>
          <p:cNvSpPr>
            <a:spLocks noChangeArrowheads="1"/>
          </p:cNvSpPr>
          <p:nvPr/>
        </p:nvSpPr>
        <p:spPr bwMode="auto">
          <a:xfrm>
            <a:off x="3564654" y="911757"/>
            <a:ext cx="1735137" cy="48101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/>
              <a:t>粘土板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" t="7585" r="11189"/>
          <a:stretch/>
        </p:blipFill>
        <p:spPr>
          <a:xfrm>
            <a:off x="4010297" y="3696787"/>
            <a:ext cx="1776549" cy="255469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40"/>
          <a:stretch/>
        </p:blipFill>
        <p:spPr>
          <a:xfrm>
            <a:off x="580298" y="3657749"/>
            <a:ext cx="2855170" cy="2556568"/>
          </a:xfrm>
          <a:prstGeom prst="rect">
            <a:avLst/>
          </a:prstGeom>
        </p:spPr>
      </p:pic>
      <p:sp>
        <p:nvSpPr>
          <p:cNvPr id="49" name="正方形/長方形 48"/>
          <p:cNvSpPr/>
          <p:nvPr/>
        </p:nvSpPr>
        <p:spPr bwMode="auto">
          <a:xfrm>
            <a:off x="447740" y="6073049"/>
            <a:ext cx="3095831" cy="53975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図書バック</a:t>
            </a:r>
            <a:r>
              <a:rPr lang="en-US" altLang="ja-JP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手さげ</a:t>
            </a:r>
            <a:r>
              <a:rPr lang="en-US" altLang="ja-JP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lang="ja-JP" altLang="en-US" sz="28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0" name="正方形/長方形 49"/>
          <p:cNvSpPr/>
          <p:nvPr/>
        </p:nvSpPr>
        <p:spPr bwMode="auto">
          <a:xfrm>
            <a:off x="3886803" y="6098868"/>
            <a:ext cx="2043733" cy="53975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ja-JP" sz="2800" b="1" dirty="0" err="1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ipad</a:t>
            </a: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ケース</a:t>
            </a:r>
          </a:p>
        </p:txBody>
      </p:sp>
      <p:sp>
        <p:nvSpPr>
          <p:cNvPr id="23" name="角丸四角形 56"/>
          <p:cNvSpPr>
            <a:spLocks noChangeArrowheads="1"/>
          </p:cNvSpPr>
          <p:nvPr/>
        </p:nvSpPr>
        <p:spPr bwMode="auto">
          <a:xfrm>
            <a:off x="6824830" y="1034069"/>
            <a:ext cx="4579044" cy="836054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入学後、学校で購入するもの</a:t>
            </a:r>
            <a:endParaRPr lang="en-US" altLang="ja-JP" sz="24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または購入する機会があるもの</a:t>
            </a:r>
          </a:p>
        </p:txBody>
      </p:sp>
      <p:pic>
        <p:nvPicPr>
          <p:cNvPr id="4098" name="Picture 2" descr="連絡袋イラスト｜無料イラスト・フリー素材なら「イラストAC」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189" y="4039340"/>
            <a:ext cx="3097210" cy="235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正方形/長方形 24"/>
          <p:cNvSpPr/>
          <p:nvPr/>
        </p:nvSpPr>
        <p:spPr bwMode="auto">
          <a:xfrm>
            <a:off x="6824829" y="6086993"/>
            <a:ext cx="1994639" cy="55162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連絡袋</a:t>
            </a:r>
            <a:endParaRPr lang="en-US" altLang="ja-JP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eaLnBrk="1" hangingPunct="1">
              <a:defRPr/>
            </a:pPr>
            <a:r>
              <a:rPr lang="en-US" altLang="ja-JP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入学式配付予定</a:t>
            </a:r>
            <a:endParaRPr lang="ja-JP" altLang="en-US" sz="9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102" name="Picture 6" descr="絵の具かばんのイラスト（2カラー） - イラストくん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194" y="4151920"/>
            <a:ext cx="2454589" cy="245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正方形/長方形 27"/>
          <p:cNvSpPr/>
          <p:nvPr/>
        </p:nvSpPr>
        <p:spPr bwMode="auto">
          <a:xfrm>
            <a:off x="9558652" y="6098434"/>
            <a:ext cx="2129584" cy="51103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絵の具セット</a:t>
            </a:r>
            <a:endParaRPr lang="ja-JP" altLang="en-US" sz="11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AFA7A339-DC81-507E-2BD2-1B12C80685E8}"/>
              </a:ext>
            </a:extLst>
          </p:cNvPr>
          <p:cNvSpPr/>
          <p:nvPr/>
        </p:nvSpPr>
        <p:spPr>
          <a:xfrm>
            <a:off x="3676129" y="3541865"/>
            <a:ext cx="2552713" cy="2672449"/>
          </a:xfrm>
          <a:prstGeom prst="mathMultiply">
            <a:avLst>
              <a:gd name="adj1" fmla="val 555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591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1416050" y="115889"/>
            <a:ext cx="5111750" cy="504825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sz="4000" b="1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入学前に準備について</a:t>
            </a:r>
          </a:p>
        </p:txBody>
      </p:sp>
      <p:cxnSp>
        <p:nvCxnSpPr>
          <p:cNvPr id="5" name="直線コネクタ 4"/>
          <p:cNvCxnSpPr/>
          <p:nvPr/>
        </p:nvCxnSpPr>
        <p:spPr bwMode="auto">
          <a:xfrm>
            <a:off x="1487488" y="877888"/>
            <a:ext cx="925195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正方形/長方形 9"/>
          <p:cNvSpPr/>
          <p:nvPr/>
        </p:nvSpPr>
        <p:spPr bwMode="auto">
          <a:xfrm>
            <a:off x="6691313" y="92076"/>
            <a:ext cx="3886200" cy="714375"/>
          </a:xfrm>
          <a:prstGeom prst="rect">
            <a:avLst/>
          </a:prstGeom>
          <a:solidFill>
            <a:srgbClr val="FFCCFF"/>
          </a:solidFill>
          <a:ln w="38100" cap="flat" cmpd="sng" algn="ctr">
            <a:solidFill>
              <a:srgbClr val="FF99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sz="40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生　活　面</a:t>
            </a:r>
          </a:p>
        </p:txBody>
      </p:sp>
      <p:sp>
        <p:nvSpPr>
          <p:cNvPr id="16" name="正方形/長方形 15"/>
          <p:cNvSpPr/>
          <p:nvPr/>
        </p:nvSpPr>
        <p:spPr bwMode="auto">
          <a:xfrm>
            <a:off x="6691313" y="1377314"/>
            <a:ext cx="3886200" cy="1692458"/>
          </a:xfrm>
          <a:prstGeom prst="rect">
            <a:avLst/>
          </a:prstGeom>
          <a:solidFill>
            <a:srgbClr val="FFCCFF"/>
          </a:solidFill>
          <a:ln w="38100" cap="flat" cmpd="sng" algn="ctr">
            <a:solidFill>
              <a:srgbClr val="FF99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b"/>
          <a:lstStyle/>
          <a:p>
            <a:pPr eaLnBrk="1" hangingPunct="1">
              <a:defRPr/>
            </a:pPr>
            <a:endParaRPr lang="en-US" altLang="ja-JP" sz="28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タイトル 1"/>
          <p:cNvSpPr txBox="1">
            <a:spLocks/>
          </p:cNvSpPr>
          <p:nvPr/>
        </p:nvSpPr>
        <p:spPr>
          <a:xfrm>
            <a:off x="6869907" y="973295"/>
            <a:ext cx="3529012" cy="584043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sz="2800" b="1" kern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体操服・袋・赤白帽子</a:t>
            </a:r>
          </a:p>
        </p:txBody>
      </p:sp>
      <p:pic>
        <p:nvPicPr>
          <p:cNvPr id="30727" name="Picture 6" descr="DSCF00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7" r="17422"/>
          <a:stretch>
            <a:fillRect/>
          </a:stretch>
        </p:blipFill>
        <p:spPr bwMode="auto">
          <a:xfrm>
            <a:off x="1096963" y="1125538"/>
            <a:ext cx="3816350" cy="557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7" descr="M_A1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1371378"/>
            <a:ext cx="992188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8" descr="M_A1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75" y="1497807"/>
            <a:ext cx="803275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Rectangle 11"/>
          <p:cNvSpPr>
            <a:spLocks noChangeArrowheads="1"/>
          </p:cNvSpPr>
          <p:nvPr/>
        </p:nvSpPr>
        <p:spPr bwMode="auto">
          <a:xfrm>
            <a:off x="2235507" y="2833689"/>
            <a:ext cx="674688" cy="523875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ja-JP" sz="2400"/>
          </a:p>
        </p:txBody>
      </p: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3590789" y="2870201"/>
            <a:ext cx="676275" cy="525463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ja-JP" sz="2400"/>
          </a:p>
        </p:txBody>
      </p:sp>
      <p:sp>
        <p:nvSpPr>
          <p:cNvPr id="26" name="タイトル 1"/>
          <p:cNvSpPr txBox="1">
            <a:spLocks/>
          </p:cNvSpPr>
          <p:nvPr/>
        </p:nvSpPr>
        <p:spPr>
          <a:xfrm>
            <a:off x="3514725" y="2904331"/>
            <a:ext cx="914400" cy="504825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1100" b="1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1-1</a:t>
            </a:r>
          </a:p>
          <a:p>
            <a:pPr>
              <a:defRPr/>
            </a:pPr>
            <a:r>
              <a:rPr lang="ja-JP" altLang="en-US" sz="1100" b="1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かしわ たろう</a:t>
            </a:r>
          </a:p>
        </p:txBody>
      </p:sp>
      <p:sp>
        <p:nvSpPr>
          <p:cNvPr id="28" name="タイトル 1"/>
          <p:cNvSpPr txBox="1">
            <a:spLocks/>
          </p:cNvSpPr>
          <p:nvPr/>
        </p:nvSpPr>
        <p:spPr>
          <a:xfrm>
            <a:off x="2124800" y="2870201"/>
            <a:ext cx="914400" cy="503238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1050" b="1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1-2</a:t>
            </a:r>
          </a:p>
          <a:p>
            <a:pPr>
              <a:defRPr/>
            </a:pPr>
            <a:r>
              <a:rPr lang="ja-JP" altLang="en-US" sz="1050" b="1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かしわ はなこ</a:t>
            </a:r>
          </a:p>
        </p:txBody>
      </p:sp>
      <p:sp>
        <p:nvSpPr>
          <p:cNvPr id="18" name="正方形/長方形 17"/>
          <p:cNvSpPr/>
          <p:nvPr/>
        </p:nvSpPr>
        <p:spPr bwMode="auto">
          <a:xfrm>
            <a:off x="5525589" y="3671442"/>
            <a:ext cx="6048103" cy="3027808"/>
          </a:xfrm>
          <a:prstGeom prst="rect">
            <a:avLst/>
          </a:prstGeom>
          <a:solidFill>
            <a:srgbClr val="FFCCFF"/>
          </a:solidFill>
          <a:ln w="38100" cap="flat" cmpd="sng" algn="ctr">
            <a:solidFill>
              <a:srgbClr val="FF99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b"/>
          <a:lstStyle/>
          <a:p>
            <a:pPr eaLnBrk="1" hangingPunct="1">
              <a:defRPr/>
            </a:pPr>
            <a:endParaRPr lang="en-US" altLang="ja-JP" sz="28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9" name="タイトル 1"/>
          <p:cNvSpPr txBox="1">
            <a:spLocks/>
          </p:cNvSpPr>
          <p:nvPr/>
        </p:nvSpPr>
        <p:spPr>
          <a:xfrm>
            <a:off x="5643154" y="3912393"/>
            <a:ext cx="6113417" cy="2684599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l">
              <a:defRPr/>
            </a:pPr>
            <a:r>
              <a:rPr lang="ja-JP" altLang="en-US" sz="2400" b="1" kern="0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❶上着ズボンの重ね着（フードつき不可）</a:t>
            </a:r>
            <a:endParaRPr lang="en-US" altLang="ja-JP" sz="2400" b="1" kern="0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defRPr/>
            </a:pPr>
            <a:r>
              <a:rPr lang="ja-JP" altLang="en-US" sz="2400" b="1" kern="0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 運動に適し、すぐに脱ぎ着できるもの</a:t>
            </a:r>
            <a:endParaRPr lang="en-US" altLang="ja-JP" sz="2400" b="1" kern="0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defRPr/>
            </a:pPr>
            <a:r>
              <a:rPr lang="ja-JP" altLang="en-US" sz="2400" b="1" kern="0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❷手袋</a:t>
            </a:r>
            <a:endParaRPr lang="en-US" altLang="ja-JP" sz="2400" b="1" kern="0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defRPr/>
            </a:pPr>
            <a:r>
              <a:rPr lang="ja-JP" altLang="en-US" sz="2400" b="1" kern="0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❸運動に適していないもの不可</a:t>
            </a:r>
            <a:endParaRPr lang="en-US" altLang="ja-JP" sz="2400" b="1" kern="0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defRPr/>
            </a:pPr>
            <a:r>
              <a:rPr lang="ja-JP" altLang="en-US" sz="2400" b="1" kern="0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インナー・タイツ・レギンス</a:t>
            </a:r>
            <a:endParaRPr lang="en-US" altLang="ja-JP" sz="2400" b="1" kern="0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defRPr/>
            </a:pPr>
            <a:r>
              <a:rPr lang="ja-JP" altLang="en-US" sz="2400" b="1" kern="0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マフラー、ネックウォーマー</a:t>
            </a:r>
            <a:endParaRPr lang="en-US" altLang="ja-JP" sz="2400" b="1" kern="0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defRPr/>
            </a:pPr>
            <a:r>
              <a:rPr lang="ja-JP" altLang="en-US" sz="2400" b="1" kern="0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ジーパン、トレンチコート　　等</a:t>
            </a:r>
            <a:endParaRPr lang="en-US" altLang="ja-JP" sz="2400" b="1" kern="0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タイトル 1"/>
          <p:cNvSpPr txBox="1">
            <a:spLocks/>
          </p:cNvSpPr>
          <p:nvPr/>
        </p:nvSpPr>
        <p:spPr>
          <a:xfrm>
            <a:off x="6869907" y="3275013"/>
            <a:ext cx="3529012" cy="52842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sz="2800" b="1" kern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寒くなってきたら</a:t>
            </a:r>
          </a:p>
        </p:txBody>
      </p:sp>
      <p:sp>
        <p:nvSpPr>
          <p:cNvPr id="19" name="タイトル 1"/>
          <p:cNvSpPr txBox="1">
            <a:spLocks/>
          </p:cNvSpPr>
          <p:nvPr/>
        </p:nvSpPr>
        <p:spPr>
          <a:xfrm>
            <a:off x="6755676" y="1538365"/>
            <a:ext cx="3825875" cy="1531408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l">
              <a:defRPr/>
            </a:pPr>
            <a:r>
              <a:rPr lang="ja-JP" altLang="en-US" sz="2400" b="1" kern="0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❶長袖があると便利です。</a:t>
            </a:r>
            <a:endParaRPr lang="en-US" altLang="ja-JP" sz="2400" b="1" kern="0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defRPr/>
            </a:pPr>
            <a:r>
              <a:rPr lang="ja-JP" altLang="en-US" sz="2400" b="1" kern="0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❷大きくはっきりと</a:t>
            </a:r>
            <a:endParaRPr lang="en-US" altLang="ja-JP" sz="2400" b="1" kern="0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defRPr/>
            </a:pPr>
            <a:r>
              <a:rPr lang="ja-JP" altLang="en-US" sz="2400" b="1" kern="0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 クラス・名前を書きます。</a:t>
            </a:r>
            <a:endParaRPr lang="en-US" altLang="ja-JP" sz="2400" b="1" kern="0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defRPr/>
            </a:pPr>
            <a:r>
              <a:rPr lang="ja-JP" altLang="en-US" sz="2400" b="1" kern="0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❸ズボン・赤白帽子にも記名</a:t>
            </a:r>
            <a:endParaRPr lang="en-US" altLang="ja-JP" sz="2400" b="1" kern="0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四角形吹き出し 1"/>
          <p:cNvSpPr/>
          <p:nvPr/>
        </p:nvSpPr>
        <p:spPr>
          <a:xfrm>
            <a:off x="9771016" y="5261214"/>
            <a:ext cx="2142309" cy="992777"/>
          </a:xfrm>
          <a:prstGeom prst="wedgeRectCallout">
            <a:avLst>
              <a:gd name="adj1" fmla="val -82701"/>
              <a:gd name="adj2" fmla="val -158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kern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けがした時の処置、着替えにかかる時間がかかるため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0" name="四角形吹き出し 19"/>
          <p:cNvSpPr/>
          <p:nvPr/>
        </p:nvSpPr>
        <p:spPr>
          <a:xfrm>
            <a:off x="4663439" y="5692287"/>
            <a:ext cx="862149" cy="431074"/>
          </a:xfrm>
          <a:prstGeom prst="wedgeRectCallout">
            <a:avLst>
              <a:gd name="adj1" fmla="val 77864"/>
              <a:gd name="adj2" fmla="val 255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kern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危険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8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9" descr="P10000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" r="12503"/>
          <a:stretch>
            <a:fillRect/>
          </a:stretch>
        </p:blipFill>
        <p:spPr bwMode="auto">
          <a:xfrm>
            <a:off x="2587717" y="123152"/>
            <a:ext cx="3417887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/>
          <p:cNvSpPr/>
          <p:nvPr/>
        </p:nvSpPr>
        <p:spPr bwMode="auto">
          <a:xfrm>
            <a:off x="3712553" y="1101845"/>
            <a:ext cx="1223962" cy="7191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3648869" y="1197353"/>
            <a:ext cx="1223962" cy="576263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1400" b="1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1-1</a:t>
            </a:r>
          </a:p>
          <a:p>
            <a:pPr>
              <a:defRPr/>
            </a:pPr>
            <a:r>
              <a:rPr lang="ja-JP" altLang="en-US" sz="1400" b="1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かしわ たろう</a:t>
            </a:r>
          </a:p>
        </p:txBody>
      </p:sp>
      <p:pic>
        <p:nvPicPr>
          <p:cNvPr id="31749" name="Picture 8" descr="DSCF0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0" r="13985" b="5405"/>
          <a:stretch>
            <a:fillRect/>
          </a:stretch>
        </p:blipFill>
        <p:spPr bwMode="auto">
          <a:xfrm>
            <a:off x="6310313" y="115888"/>
            <a:ext cx="368935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正方形/長方形 10"/>
          <p:cNvSpPr/>
          <p:nvPr/>
        </p:nvSpPr>
        <p:spPr bwMode="auto">
          <a:xfrm rot="812001">
            <a:off x="8896350" y="984250"/>
            <a:ext cx="692150" cy="3683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ja-JP" altLang="en-US"/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 rot="950768">
            <a:off x="8867776" y="1017588"/>
            <a:ext cx="792163" cy="366712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900" b="1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1-1</a:t>
            </a:r>
          </a:p>
          <a:p>
            <a:pPr>
              <a:defRPr/>
            </a:pPr>
            <a:r>
              <a:rPr lang="ja-JP" altLang="en-US" sz="900" b="1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かしわ たろう</a:t>
            </a:r>
          </a:p>
        </p:txBody>
      </p:sp>
      <p:pic>
        <p:nvPicPr>
          <p:cNvPr id="31752" name="Picture 4" descr="P100008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1" t="7541" r="8168"/>
          <a:stretch>
            <a:fillRect/>
          </a:stretch>
        </p:blipFill>
        <p:spPr bwMode="auto">
          <a:xfrm>
            <a:off x="2571047" y="3429000"/>
            <a:ext cx="345122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四角形吹き出し 13"/>
          <p:cNvSpPr>
            <a:spLocks noChangeArrowheads="1"/>
          </p:cNvSpPr>
          <p:nvPr/>
        </p:nvSpPr>
        <p:spPr bwMode="auto">
          <a:xfrm>
            <a:off x="2909531" y="2101057"/>
            <a:ext cx="1890713" cy="793750"/>
          </a:xfrm>
          <a:prstGeom prst="wedgeRectCallout">
            <a:avLst>
              <a:gd name="adj1" fmla="val 20972"/>
              <a:gd name="adj2" fmla="val -84046"/>
            </a:avLst>
          </a:prstGeom>
          <a:solidFill>
            <a:schemeClr val="bg1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たて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10cm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位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よこ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15cm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位</a:t>
            </a:r>
          </a:p>
        </p:txBody>
      </p:sp>
      <p:sp>
        <p:nvSpPr>
          <p:cNvPr id="31754" name="四角形吹き出し 14"/>
          <p:cNvSpPr>
            <a:spLocks noChangeArrowheads="1"/>
          </p:cNvSpPr>
          <p:nvPr/>
        </p:nvSpPr>
        <p:spPr bwMode="auto">
          <a:xfrm>
            <a:off x="3101975" y="4862514"/>
            <a:ext cx="1955800" cy="858837"/>
          </a:xfrm>
          <a:prstGeom prst="wedgeRectCallout">
            <a:avLst>
              <a:gd name="adj1" fmla="val 20972"/>
              <a:gd name="adj2" fmla="val -84046"/>
            </a:avLst>
          </a:prstGeom>
          <a:solidFill>
            <a:schemeClr val="bg1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たて</a:t>
            </a: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5cm</a:t>
            </a:r>
            <a:r>
              <a:rPr lang="ja-JP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位</a:t>
            </a:r>
            <a:endParaRPr lang="en-US" altLang="ja-JP" sz="2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よこ</a:t>
            </a: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8cm</a:t>
            </a:r>
            <a:r>
              <a:rPr lang="ja-JP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位</a:t>
            </a:r>
          </a:p>
        </p:txBody>
      </p:sp>
      <p:sp>
        <p:nvSpPr>
          <p:cNvPr id="16" name="正方形/長方形 15"/>
          <p:cNvSpPr/>
          <p:nvPr/>
        </p:nvSpPr>
        <p:spPr bwMode="auto">
          <a:xfrm rot="19809194">
            <a:off x="4338137" y="4029194"/>
            <a:ext cx="649287" cy="33972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ja-JP" altLang="en-US"/>
          </a:p>
        </p:txBody>
      </p:sp>
      <p:sp>
        <p:nvSpPr>
          <p:cNvPr id="17" name="タイトル 1"/>
          <p:cNvSpPr txBox="1">
            <a:spLocks/>
          </p:cNvSpPr>
          <p:nvPr/>
        </p:nvSpPr>
        <p:spPr>
          <a:xfrm rot="19673319">
            <a:off x="4321702" y="4049832"/>
            <a:ext cx="709612" cy="29845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800" b="1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1-1</a:t>
            </a:r>
          </a:p>
          <a:p>
            <a:pPr>
              <a:defRPr/>
            </a:pPr>
            <a:r>
              <a:rPr lang="ja-JP" altLang="en-US" sz="800" b="1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かしわ たろう</a:t>
            </a:r>
          </a:p>
        </p:txBody>
      </p:sp>
      <p:pic>
        <p:nvPicPr>
          <p:cNvPr id="31757" name="Picture 4" descr="P100008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3" t="9641" r="22134" b="6929"/>
          <a:stretch>
            <a:fillRect/>
          </a:stretch>
        </p:blipFill>
        <p:spPr bwMode="auto">
          <a:xfrm>
            <a:off x="6329363" y="3505201"/>
            <a:ext cx="245745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正方形/長方形 19"/>
          <p:cNvSpPr/>
          <p:nvPr/>
        </p:nvSpPr>
        <p:spPr bwMode="auto">
          <a:xfrm>
            <a:off x="7896225" y="5876926"/>
            <a:ext cx="781050" cy="43656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ja-JP" altLang="en-US"/>
          </a:p>
        </p:txBody>
      </p:sp>
      <p:sp>
        <p:nvSpPr>
          <p:cNvPr id="21" name="タイトル 1"/>
          <p:cNvSpPr txBox="1">
            <a:spLocks/>
          </p:cNvSpPr>
          <p:nvPr/>
        </p:nvSpPr>
        <p:spPr>
          <a:xfrm>
            <a:off x="7896225" y="5876926"/>
            <a:ext cx="781050" cy="436563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900" b="1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1-1</a:t>
            </a:r>
          </a:p>
          <a:p>
            <a:pPr>
              <a:defRPr/>
            </a:pPr>
            <a:r>
              <a:rPr lang="ja-JP" altLang="en-US" sz="900" b="1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かしわ たろう</a:t>
            </a:r>
          </a:p>
        </p:txBody>
      </p:sp>
      <p:sp>
        <p:nvSpPr>
          <p:cNvPr id="31760" name="四角形吹き出し 21"/>
          <p:cNvSpPr>
            <a:spLocks noChangeArrowheads="1"/>
          </p:cNvSpPr>
          <p:nvPr/>
        </p:nvSpPr>
        <p:spPr bwMode="auto">
          <a:xfrm>
            <a:off x="8264525" y="3648075"/>
            <a:ext cx="1955800" cy="857250"/>
          </a:xfrm>
          <a:prstGeom prst="wedgeRectCallout">
            <a:avLst>
              <a:gd name="adj1" fmla="val -37130"/>
              <a:gd name="adj2" fmla="val 85519"/>
            </a:avLst>
          </a:prstGeom>
          <a:solidFill>
            <a:schemeClr val="bg1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たて</a:t>
            </a: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35cm</a:t>
            </a:r>
            <a:r>
              <a:rPr lang="ja-JP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位</a:t>
            </a:r>
            <a:endParaRPr lang="en-US" altLang="ja-JP" sz="2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よこ</a:t>
            </a: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25cm</a:t>
            </a:r>
            <a:r>
              <a:rPr lang="ja-JP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位</a:t>
            </a:r>
          </a:p>
        </p:txBody>
      </p:sp>
      <p:sp>
        <p:nvSpPr>
          <p:cNvPr id="31761" name="四角形吹き出し 13"/>
          <p:cNvSpPr>
            <a:spLocks noChangeArrowheads="1"/>
          </p:cNvSpPr>
          <p:nvPr/>
        </p:nvSpPr>
        <p:spPr bwMode="auto">
          <a:xfrm>
            <a:off x="158053" y="1764885"/>
            <a:ext cx="2348439" cy="3730625"/>
          </a:xfrm>
          <a:prstGeom prst="wedgeRectCallout">
            <a:avLst>
              <a:gd name="adj1" fmla="val 57960"/>
              <a:gd name="adj2" fmla="val -7262"/>
            </a:avLst>
          </a:prstGeom>
          <a:solidFill>
            <a:schemeClr val="bg1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寒い時期は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「長袖体操服」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を着用したり、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トレーナー、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ジャージなどの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上着を着用したり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しています。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ズボンも同様に、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運動に適したもの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であれば良いです。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966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1416050" y="115889"/>
            <a:ext cx="5111750" cy="504825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sz="4000" b="1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入学前に準備について</a:t>
            </a:r>
          </a:p>
        </p:txBody>
      </p:sp>
      <p:cxnSp>
        <p:nvCxnSpPr>
          <p:cNvPr id="5" name="直線コネクタ 4"/>
          <p:cNvCxnSpPr/>
          <p:nvPr/>
        </p:nvCxnSpPr>
        <p:spPr bwMode="auto">
          <a:xfrm>
            <a:off x="1487488" y="877888"/>
            <a:ext cx="925195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正方形/長方形 9"/>
          <p:cNvSpPr/>
          <p:nvPr/>
        </p:nvSpPr>
        <p:spPr bwMode="auto">
          <a:xfrm>
            <a:off x="6691313" y="92076"/>
            <a:ext cx="3886200" cy="714375"/>
          </a:xfrm>
          <a:prstGeom prst="rect">
            <a:avLst/>
          </a:prstGeom>
          <a:solidFill>
            <a:srgbClr val="FFCCFF"/>
          </a:solidFill>
          <a:ln w="38100" cap="flat" cmpd="sng" algn="ctr">
            <a:solidFill>
              <a:srgbClr val="FF99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sz="40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生　活　面</a:t>
            </a:r>
          </a:p>
        </p:txBody>
      </p:sp>
      <p:sp>
        <p:nvSpPr>
          <p:cNvPr id="16" name="正方形/長方形 15"/>
          <p:cNvSpPr/>
          <p:nvPr/>
        </p:nvSpPr>
        <p:spPr bwMode="auto">
          <a:xfrm>
            <a:off x="6683374" y="1989139"/>
            <a:ext cx="4746625" cy="3805237"/>
          </a:xfrm>
          <a:prstGeom prst="rect">
            <a:avLst/>
          </a:prstGeom>
          <a:solidFill>
            <a:srgbClr val="FFCCFF"/>
          </a:solidFill>
          <a:ln w="38100" cap="flat" cmpd="sng" algn="ctr">
            <a:solidFill>
              <a:srgbClr val="FF99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b"/>
          <a:lstStyle/>
          <a:p>
            <a:pPr eaLnBrk="1" hangingPunct="1">
              <a:defRPr/>
            </a:pPr>
            <a:endParaRPr lang="en-US" altLang="ja-JP" sz="28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タイトル 1"/>
          <p:cNvSpPr txBox="1">
            <a:spLocks/>
          </p:cNvSpPr>
          <p:nvPr/>
        </p:nvSpPr>
        <p:spPr>
          <a:xfrm>
            <a:off x="6869113" y="2122489"/>
            <a:ext cx="3529012" cy="80803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sz="3200" b="1" kern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給食セット</a:t>
            </a:r>
          </a:p>
        </p:txBody>
      </p:sp>
      <p:sp>
        <p:nvSpPr>
          <p:cNvPr id="29" name="タイトル 1"/>
          <p:cNvSpPr txBox="1">
            <a:spLocks/>
          </p:cNvSpPr>
          <p:nvPr/>
        </p:nvSpPr>
        <p:spPr>
          <a:xfrm>
            <a:off x="6743701" y="2924176"/>
            <a:ext cx="4503419" cy="2576513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l">
              <a:defRPr/>
            </a:pPr>
            <a:r>
              <a:rPr lang="ja-JP" altLang="en-US" sz="2400" b="1" kern="0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❶給食袋の中には　</a:t>
            </a:r>
            <a:endParaRPr lang="en-US" altLang="ja-JP" sz="2400" b="1" kern="0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defRPr/>
            </a:pPr>
            <a:r>
              <a:rPr lang="ja-JP" altLang="en-US" sz="2400" b="1" kern="0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「口拭きタオル」「ランチョンマット」</a:t>
            </a:r>
            <a:endParaRPr lang="en-US" altLang="ja-JP" sz="2400" b="1" kern="0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defRPr/>
            </a:pPr>
            <a:r>
              <a:rPr lang="ja-JP" altLang="en-US" sz="2400" b="1" kern="0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「はぶらし」「コップ」「マスク」</a:t>
            </a:r>
            <a:endParaRPr lang="en-US" altLang="ja-JP" sz="2400" b="1" kern="0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defRPr/>
            </a:pPr>
            <a:r>
              <a:rPr lang="ja-JP" altLang="en-US" sz="2400" b="1" kern="0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を入れてください。</a:t>
            </a:r>
            <a:endParaRPr lang="en-US" altLang="ja-JP" sz="2400" b="1" kern="0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defRPr/>
            </a:pPr>
            <a:r>
              <a:rPr lang="ja-JP" altLang="en-US" sz="2400" b="1" kern="0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＊現在、学校での歯磨きは　</a:t>
            </a:r>
            <a:endParaRPr lang="en-US" altLang="ja-JP" sz="2400" b="1" kern="0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defRPr/>
            </a:pPr>
            <a:r>
              <a:rPr lang="ja-JP" altLang="en-US" sz="2400" b="1" kern="0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一斉には行っておりません。</a:t>
            </a:r>
            <a:endParaRPr lang="en-US" altLang="ja-JP" sz="2400" b="1" kern="0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defRPr/>
            </a:pPr>
            <a:r>
              <a:rPr lang="ja-JP" altLang="en-US" sz="2400" b="1" kern="0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各児童が任意で行います</a:t>
            </a:r>
            <a:endParaRPr lang="en-US" altLang="ja-JP" sz="2400" b="1" kern="0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2776" name="Picture 8" descr="DSCF0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" b="22011"/>
          <a:stretch>
            <a:fillRect/>
          </a:stretch>
        </p:blipFill>
        <p:spPr bwMode="auto">
          <a:xfrm>
            <a:off x="1774826" y="1125538"/>
            <a:ext cx="4708525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正方形/長方形 18"/>
          <p:cNvSpPr/>
          <p:nvPr/>
        </p:nvSpPr>
        <p:spPr bwMode="auto">
          <a:xfrm>
            <a:off x="2084389" y="1276351"/>
            <a:ext cx="1023937" cy="385763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マスク</a:t>
            </a:r>
          </a:p>
        </p:txBody>
      </p:sp>
      <p:sp>
        <p:nvSpPr>
          <p:cNvPr id="23" name="正方形/長方形 22"/>
          <p:cNvSpPr/>
          <p:nvPr/>
        </p:nvSpPr>
        <p:spPr bwMode="auto">
          <a:xfrm>
            <a:off x="4532314" y="1489076"/>
            <a:ext cx="1368425" cy="385763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口拭きタオル</a:t>
            </a:r>
          </a:p>
        </p:txBody>
      </p:sp>
      <p:sp>
        <p:nvSpPr>
          <p:cNvPr id="27" name="正方形/長方形 26"/>
          <p:cNvSpPr/>
          <p:nvPr/>
        </p:nvSpPr>
        <p:spPr bwMode="auto">
          <a:xfrm>
            <a:off x="1868489" y="3332164"/>
            <a:ext cx="1671637" cy="38417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はぶらし・コップ</a:t>
            </a:r>
          </a:p>
        </p:txBody>
      </p:sp>
      <p:grpSp>
        <p:nvGrpSpPr>
          <p:cNvPr id="30" name="Group 25"/>
          <p:cNvGrpSpPr>
            <a:grpSpLocks/>
          </p:cNvGrpSpPr>
          <p:nvPr/>
        </p:nvGrpSpPr>
        <p:grpSpPr bwMode="auto">
          <a:xfrm>
            <a:off x="2101400" y="4083050"/>
            <a:ext cx="1944688" cy="2432050"/>
            <a:chOff x="476" y="1026"/>
            <a:chExt cx="1496" cy="1860"/>
          </a:xfrm>
        </p:grpSpPr>
        <p:pic>
          <p:nvPicPr>
            <p:cNvPr id="32785" name="Picture 9" descr="P100008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73" t="9099" r="30164" b="6885"/>
            <a:stretch>
              <a:fillRect/>
            </a:stretch>
          </p:blipFill>
          <p:spPr bwMode="auto">
            <a:xfrm>
              <a:off x="476" y="1026"/>
              <a:ext cx="1496" cy="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6" name="Rectangle 24"/>
            <p:cNvSpPr>
              <a:spLocks noChangeArrowheads="1"/>
            </p:cNvSpPr>
            <p:nvPr/>
          </p:nvSpPr>
          <p:spPr bwMode="auto">
            <a:xfrm>
              <a:off x="1519" y="2160"/>
              <a:ext cx="226" cy="454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39" name="正方形/長方形 38"/>
          <p:cNvSpPr/>
          <p:nvPr/>
        </p:nvSpPr>
        <p:spPr bwMode="auto">
          <a:xfrm>
            <a:off x="2237925" y="6307164"/>
            <a:ext cx="1671637" cy="385763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給食袋</a:t>
            </a:r>
          </a:p>
        </p:txBody>
      </p:sp>
      <p:sp>
        <p:nvSpPr>
          <p:cNvPr id="32782" name="四角形吹き出し 40"/>
          <p:cNvSpPr>
            <a:spLocks noChangeArrowheads="1"/>
          </p:cNvSpPr>
          <p:nvPr/>
        </p:nvSpPr>
        <p:spPr bwMode="auto">
          <a:xfrm>
            <a:off x="4519613" y="3892550"/>
            <a:ext cx="1955800" cy="858838"/>
          </a:xfrm>
          <a:prstGeom prst="wedgeRectCallout">
            <a:avLst>
              <a:gd name="adj1" fmla="val 21676"/>
              <a:gd name="adj2" fmla="val -155102"/>
            </a:avLst>
          </a:prstGeom>
          <a:solidFill>
            <a:schemeClr val="bg1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たて</a:t>
            </a: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35cm</a:t>
            </a:r>
            <a:r>
              <a:rPr lang="ja-JP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位</a:t>
            </a:r>
            <a:endParaRPr lang="en-US" altLang="ja-JP" sz="2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よこ</a:t>
            </a: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50cm</a:t>
            </a:r>
            <a:r>
              <a:rPr lang="ja-JP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位</a:t>
            </a:r>
          </a:p>
        </p:txBody>
      </p:sp>
      <p:sp>
        <p:nvSpPr>
          <p:cNvPr id="42" name="正方形/長方形 41"/>
          <p:cNvSpPr/>
          <p:nvPr/>
        </p:nvSpPr>
        <p:spPr bwMode="auto">
          <a:xfrm>
            <a:off x="4224339" y="3357564"/>
            <a:ext cx="1671637" cy="38417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ランチョンマット</a:t>
            </a:r>
          </a:p>
        </p:txBody>
      </p:sp>
      <p:sp>
        <p:nvSpPr>
          <p:cNvPr id="32784" name="四角形吹き出し 40"/>
          <p:cNvSpPr>
            <a:spLocks noChangeArrowheads="1"/>
          </p:cNvSpPr>
          <p:nvPr/>
        </p:nvSpPr>
        <p:spPr bwMode="auto">
          <a:xfrm>
            <a:off x="4386831" y="5730026"/>
            <a:ext cx="1955800" cy="858837"/>
          </a:xfrm>
          <a:prstGeom prst="wedgeRectCallout">
            <a:avLst>
              <a:gd name="adj1" fmla="val -76787"/>
              <a:gd name="adj2" fmla="val -34116"/>
            </a:avLst>
          </a:prstGeom>
          <a:solidFill>
            <a:schemeClr val="bg1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たて</a:t>
            </a: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18cm</a:t>
            </a:r>
            <a:r>
              <a:rPr lang="ja-JP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位</a:t>
            </a:r>
            <a:endParaRPr lang="en-US" altLang="ja-JP" sz="2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よこ</a:t>
            </a: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15cm</a:t>
            </a:r>
            <a:r>
              <a:rPr lang="ja-JP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位</a:t>
            </a:r>
          </a:p>
        </p:txBody>
      </p:sp>
      <p:sp>
        <p:nvSpPr>
          <p:cNvPr id="20" name="四角形吹き出し 40"/>
          <p:cNvSpPr>
            <a:spLocks noChangeArrowheads="1"/>
          </p:cNvSpPr>
          <p:nvPr/>
        </p:nvSpPr>
        <p:spPr bwMode="auto">
          <a:xfrm>
            <a:off x="438150" y="4764214"/>
            <a:ext cx="1955800" cy="740967"/>
          </a:xfrm>
          <a:prstGeom prst="wedgeRectCallout">
            <a:avLst>
              <a:gd name="adj1" fmla="val 39428"/>
              <a:gd name="adj2" fmla="val -90053"/>
            </a:avLst>
          </a:prstGeom>
          <a:solidFill>
            <a:schemeClr val="bg1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ひもが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長いと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床につくので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×</a:t>
            </a:r>
            <a:endParaRPr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460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1703389" y="115889"/>
            <a:ext cx="4897437" cy="504825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sz="4000" b="1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その他　準備するもの</a:t>
            </a:r>
          </a:p>
        </p:txBody>
      </p:sp>
      <p:cxnSp>
        <p:nvCxnSpPr>
          <p:cNvPr id="4" name="直線コネクタ 3"/>
          <p:cNvCxnSpPr/>
          <p:nvPr/>
        </p:nvCxnSpPr>
        <p:spPr bwMode="auto">
          <a:xfrm>
            <a:off x="1487488" y="877888"/>
            <a:ext cx="925195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正方形/長方形 53"/>
          <p:cNvSpPr/>
          <p:nvPr/>
        </p:nvSpPr>
        <p:spPr bwMode="auto">
          <a:xfrm>
            <a:off x="6691313" y="92076"/>
            <a:ext cx="3886200" cy="714375"/>
          </a:xfrm>
          <a:prstGeom prst="rect">
            <a:avLst/>
          </a:prstGeom>
          <a:solidFill>
            <a:srgbClr val="FFCCFF"/>
          </a:solidFill>
          <a:ln w="38100" cap="flat" cmpd="sng" algn="ctr">
            <a:solidFill>
              <a:srgbClr val="FF99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sz="40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生　活　面</a:t>
            </a:r>
          </a:p>
        </p:txBody>
      </p:sp>
      <p:pic>
        <p:nvPicPr>
          <p:cNvPr id="33797" name="Picture 6" descr="DSCF00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0" r="66536" b="25208"/>
          <a:stretch>
            <a:fillRect/>
          </a:stretch>
        </p:blipFill>
        <p:spPr bwMode="auto">
          <a:xfrm>
            <a:off x="5519739" y="1093789"/>
            <a:ext cx="2249487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正方形/長方形 94"/>
          <p:cNvSpPr/>
          <p:nvPr/>
        </p:nvSpPr>
        <p:spPr bwMode="auto">
          <a:xfrm>
            <a:off x="5362576" y="3297237"/>
            <a:ext cx="2606675" cy="592137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b="1" dirty="0" err="1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ぞうきん</a:t>
            </a:r>
            <a:r>
              <a:rPr lang="ja-JP" altLang="en-US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２枚</a:t>
            </a:r>
            <a:endParaRPr lang="en-US" altLang="ja-JP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eaLnBrk="1" hangingPunct="1">
              <a:defRPr/>
            </a:pPr>
            <a:r>
              <a:rPr lang="en-US" altLang="ja-JP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枚のみ記名</a:t>
            </a:r>
            <a:endParaRPr lang="en-US" altLang="ja-JP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3799" name="グループ化 96"/>
          <p:cNvGrpSpPr>
            <a:grpSpLocks/>
          </p:cNvGrpSpPr>
          <p:nvPr/>
        </p:nvGrpSpPr>
        <p:grpSpPr bwMode="auto">
          <a:xfrm>
            <a:off x="6796268" y="4183063"/>
            <a:ext cx="1800225" cy="2438400"/>
            <a:chOff x="2123728" y="4077072"/>
            <a:chExt cx="1800200" cy="2437452"/>
          </a:xfrm>
        </p:grpSpPr>
        <p:pic>
          <p:nvPicPr>
            <p:cNvPr id="33811" name="Picture 6" descr="DSCF005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75" t="22838" r="15450" b="14557"/>
            <a:stretch>
              <a:fillRect/>
            </a:stretch>
          </p:blipFill>
          <p:spPr bwMode="auto">
            <a:xfrm>
              <a:off x="2123728" y="4077072"/>
              <a:ext cx="1800200" cy="2437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" name="タイトル 1"/>
            <p:cNvSpPr txBox="1">
              <a:spLocks/>
            </p:cNvSpPr>
            <p:nvPr/>
          </p:nvSpPr>
          <p:spPr>
            <a:xfrm>
              <a:off x="2411061" y="4399211"/>
              <a:ext cx="576255" cy="320548"/>
            </a:xfrm>
            <a:prstGeom prst="rect">
              <a:avLst/>
            </a:prstGeom>
            <a:solidFill>
              <a:schemeClr val="bg1"/>
            </a:solidFill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>
                <a:defRPr/>
              </a:pPr>
              <a:r>
                <a:rPr lang="en-US" altLang="ja-JP" sz="900" b="1" kern="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1-1</a:t>
              </a:r>
            </a:p>
            <a:p>
              <a:pPr>
                <a:defRPr/>
              </a:pPr>
              <a:r>
                <a:rPr lang="ja-JP" altLang="en-US" sz="600" b="1" kern="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かしわたろう</a:t>
              </a:r>
            </a:p>
          </p:txBody>
        </p:sp>
      </p:grpSp>
      <p:pic>
        <p:nvPicPr>
          <p:cNvPr id="33800" name="Picture 5" descr="DSCF00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" r="50575"/>
          <a:stretch>
            <a:fillRect/>
          </a:stretch>
        </p:blipFill>
        <p:spPr bwMode="auto">
          <a:xfrm>
            <a:off x="9121733" y="4183063"/>
            <a:ext cx="143192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タイトル 1"/>
          <p:cNvSpPr txBox="1">
            <a:spLocks/>
          </p:cNvSpPr>
          <p:nvPr/>
        </p:nvSpPr>
        <p:spPr>
          <a:xfrm>
            <a:off x="9530171" y="5119689"/>
            <a:ext cx="576262" cy="29368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500" b="1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1-1</a:t>
            </a:r>
          </a:p>
          <a:p>
            <a:pPr>
              <a:defRPr/>
            </a:pPr>
            <a:r>
              <a:rPr lang="ja-JP" altLang="en-US" sz="500" b="1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かしわ　たろう</a:t>
            </a:r>
          </a:p>
        </p:txBody>
      </p:sp>
      <p:sp>
        <p:nvSpPr>
          <p:cNvPr id="105" name="正方形/長方形 104"/>
          <p:cNvSpPr/>
          <p:nvPr/>
        </p:nvSpPr>
        <p:spPr bwMode="auto">
          <a:xfrm>
            <a:off x="7307263" y="6205539"/>
            <a:ext cx="2813050" cy="528637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上履き・上履き袋</a:t>
            </a:r>
          </a:p>
        </p:txBody>
      </p:sp>
      <p:pic>
        <p:nvPicPr>
          <p:cNvPr id="33803" name="Picture 5" descr="DSC042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4" r="18544"/>
          <a:stretch>
            <a:fillRect/>
          </a:stretch>
        </p:blipFill>
        <p:spPr bwMode="auto">
          <a:xfrm>
            <a:off x="8705601" y="1049338"/>
            <a:ext cx="207645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4" name="Rectangle 6"/>
          <p:cNvSpPr>
            <a:spLocks noChangeArrowheads="1"/>
          </p:cNvSpPr>
          <p:nvPr/>
        </p:nvSpPr>
        <p:spPr bwMode="auto">
          <a:xfrm>
            <a:off x="9975850" y="1510506"/>
            <a:ext cx="288925" cy="1227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33805" name="Text Box 7"/>
          <p:cNvSpPr txBox="1">
            <a:spLocks noChangeArrowheads="1"/>
          </p:cNvSpPr>
          <p:nvPr/>
        </p:nvSpPr>
        <p:spPr bwMode="auto">
          <a:xfrm>
            <a:off x="9967233" y="1542256"/>
            <a:ext cx="307777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一</a:t>
            </a:r>
            <a:r>
              <a:rPr lang="ja-JP" altLang="en-US" sz="800" b="1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r>
              <a:rPr lang="ja-JP" altLang="en-US" sz="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一　かしわ たろう</a:t>
            </a:r>
          </a:p>
        </p:txBody>
      </p:sp>
      <p:sp>
        <p:nvSpPr>
          <p:cNvPr id="110" name="正方形/長方形 109"/>
          <p:cNvSpPr/>
          <p:nvPr/>
        </p:nvSpPr>
        <p:spPr bwMode="auto">
          <a:xfrm>
            <a:off x="8126414" y="3249217"/>
            <a:ext cx="3760786" cy="64015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sz="20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かさ　</a:t>
            </a:r>
            <a:r>
              <a:rPr lang="en-US" altLang="ja-JP" sz="20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20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本</a:t>
            </a:r>
            <a:endParaRPr lang="en-US" altLang="ja-JP" sz="20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eaLnBrk="1" hangingPunct="1">
              <a:defRPr/>
            </a:pPr>
            <a:r>
              <a:rPr lang="en-US" altLang="ja-JP" sz="20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sz="20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教室に置き傘・昇降口に傘立て</a:t>
            </a:r>
            <a:r>
              <a:rPr lang="en-US" altLang="ja-JP" sz="20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lang="ja-JP" altLang="en-US" sz="20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809" name="四角形吹き出し 90"/>
          <p:cNvSpPr>
            <a:spLocks noChangeArrowheads="1"/>
          </p:cNvSpPr>
          <p:nvPr/>
        </p:nvSpPr>
        <p:spPr bwMode="auto">
          <a:xfrm>
            <a:off x="592932" y="5340350"/>
            <a:ext cx="5678095" cy="1383505"/>
          </a:xfrm>
          <a:prstGeom prst="wedgeRectCallout">
            <a:avLst>
              <a:gd name="adj1" fmla="val -7461"/>
              <a:gd name="adj2" fmla="val -94128"/>
            </a:avLst>
          </a:prstGeom>
          <a:solidFill>
            <a:schemeClr val="bg1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背もたれ型を推奨（オンライン購入できます）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座面型を希望される場合は、ゴム紐が２か所になるよう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お願いします。</a:t>
            </a:r>
          </a:p>
        </p:txBody>
      </p:sp>
      <p:pic>
        <p:nvPicPr>
          <p:cNvPr id="33810" name="Picture 25" descr="アスクル】 アーテック 背もたれカバー（防災ずきん用） 紺 3977（直送品） 通販 - ASKUL（公式）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83" y="1066801"/>
            <a:ext cx="4016374" cy="4016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7" name="図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2" r="15720" b="12962"/>
          <a:stretch>
            <a:fillRect/>
          </a:stretch>
        </p:blipFill>
        <p:spPr bwMode="auto">
          <a:xfrm>
            <a:off x="4232991" y="3962402"/>
            <a:ext cx="1994976" cy="1292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正方形/長方形 26"/>
          <p:cNvSpPr/>
          <p:nvPr/>
        </p:nvSpPr>
        <p:spPr bwMode="auto">
          <a:xfrm>
            <a:off x="411661" y="4349750"/>
            <a:ext cx="2220913" cy="53022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防災頭巾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8BAEF81-5A2E-1AEE-1CD3-246A97D64351}"/>
              </a:ext>
            </a:extLst>
          </p:cNvPr>
          <p:cNvSpPr txBox="1">
            <a:spLocks/>
          </p:cNvSpPr>
          <p:nvPr/>
        </p:nvSpPr>
        <p:spPr bwMode="auto">
          <a:xfrm>
            <a:off x="7846878" y="4566050"/>
            <a:ext cx="576263" cy="320673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900" b="1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1-1</a:t>
            </a:r>
          </a:p>
          <a:p>
            <a:pPr>
              <a:defRPr/>
            </a:pPr>
            <a:r>
              <a:rPr lang="ja-JP" altLang="en-US" sz="600" b="1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かしわたろう</a:t>
            </a:r>
          </a:p>
        </p:txBody>
      </p:sp>
    </p:spTree>
    <p:extLst>
      <p:ext uri="{BB962C8B-B14F-4D97-AF65-F5344CB8AC3E}">
        <p14:creationId xmlns:p14="http://schemas.microsoft.com/office/powerpoint/2010/main" val="366590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 bwMode="auto">
          <a:xfrm>
            <a:off x="1968500" y="5394034"/>
            <a:ext cx="8642350" cy="1150937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l">
              <a:defRPr/>
            </a:pPr>
            <a:r>
              <a:rPr lang="ja-JP" altLang="en-US" sz="4800" b="1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③身支度が自分でできるように</a:t>
            </a:r>
            <a:r>
              <a:rPr lang="en-US" altLang="ja-JP" sz="4800" b="1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…</a:t>
            </a:r>
            <a:endParaRPr lang="ja-JP" altLang="en-US" sz="4800" b="1" kern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819" name="角丸四角形 1"/>
          <p:cNvSpPr>
            <a:spLocks noChangeArrowheads="1"/>
          </p:cNvSpPr>
          <p:nvPr/>
        </p:nvSpPr>
        <p:spPr bwMode="auto">
          <a:xfrm>
            <a:off x="1789113" y="188914"/>
            <a:ext cx="8628062" cy="1031875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 w="9525" algn="ctr">
            <a:solidFill>
              <a:srgbClr val="FFCCCC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5400" b="1">
                <a:solidFill>
                  <a:srgbClr val="0033C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入学までにお願いしたいこと</a:t>
            </a:r>
          </a:p>
        </p:txBody>
      </p:sp>
      <p:sp>
        <p:nvSpPr>
          <p:cNvPr id="8" name="タイトル 1"/>
          <p:cNvSpPr txBox="1">
            <a:spLocks/>
          </p:cNvSpPr>
          <p:nvPr/>
        </p:nvSpPr>
        <p:spPr bwMode="auto">
          <a:xfrm>
            <a:off x="1968500" y="1570832"/>
            <a:ext cx="9045863" cy="1582737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l">
              <a:defRPr/>
            </a:pPr>
            <a:r>
              <a:rPr lang="ja-JP" altLang="en-US" sz="4800" b="1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①通学路確認を　大人と一緒に</a:t>
            </a:r>
            <a:endParaRPr lang="en-US" altLang="ja-JP" sz="4800" b="1" kern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defRPr/>
            </a:pPr>
            <a:r>
              <a:rPr lang="ja-JP" altLang="en-US" sz="4800" b="1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　複数回　➡安全に歩けるように</a:t>
            </a:r>
            <a:r>
              <a:rPr lang="en-US" altLang="ja-JP" sz="4800" b="1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…</a:t>
            </a:r>
            <a:endParaRPr lang="ja-JP" altLang="en-US" sz="4800" b="1" kern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 bwMode="auto">
          <a:xfrm>
            <a:off x="1968500" y="3411789"/>
            <a:ext cx="9475354" cy="1724025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l">
              <a:defRPr/>
            </a:pPr>
            <a:r>
              <a:rPr lang="ja-JP" altLang="en-US" sz="4800" b="1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②よく食べ、よく眠る。生活リズムを</a:t>
            </a:r>
            <a:r>
              <a:rPr lang="en-US" altLang="ja-JP" sz="4800" b="1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…</a:t>
            </a:r>
          </a:p>
          <a:p>
            <a:pPr algn="l">
              <a:defRPr/>
            </a:pPr>
            <a:r>
              <a:rPr lang="ja-JP" altLang="en-US" sz="4800" b="1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　学ぶための体力と集中力を</a:t>
            </a:r>
          </a:p>
        </p:txBody>
      </p:sp>
    </p:spTree>
    <p:extLst>
      <p:ext uri="{BB962C8B-B14F-4D97-AF65-F5344CB8AC3E}">
        <p14:creationId xmlns:p14="http://schemas.microsoft.com/office/powerpoint/2010/main" val="344515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2615641" cy="1655083"/>
            <a:chOff x="0" y="0"/>
            <a:chExt cx="5231282" cy="3310165"/>
          </a:xfrm>
        </p:grpSpPr>
        <p:sp>
          <p:nvSpPr>
            <p:cNvPr id="3" name="AutoShape 3"/>
            <p:cNvSpPr/>
            <p:nvPr/>
          </p:nvSpPr>
          <p:spPr>
            <a:xfrm>
              <a:off x="0" y="856293"/>
              <a:ext cx="5231282" cy="2453872"/>
            </a:xfrm>
            <a:prstGeom prst="rect">
              <a:avLst/>
            </a:prstGeom>
            <a:solidFill>
              <a:srgbClr val="EFECE4"/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0" y="0"/>
              <a:ext cx="5231282" cy="868993"/>
            </a:xfrm>
            <a:prstGeom prst="rect">
              <a:avLst/>
            </a:prstGeom>
            <a:solidFill>
              <a:srgbClr val="ACC2B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565018" y="164200"/>
              <a:ext cx="4101250" cy="538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80"/>
                </a:lnSpc>
              </a:pPr>
              <a:r>
                <a:rPr lang="en-US" sz="1733">
                  <a:solidFill>
                    <a:srgbClr val="67652E"/>
                  </a:solidFill>
                  <a:latin typeface="チェックポイント"/>
                  <a:ea typeface="チェックポイント"/>
                  <a:cs typeface="チェックポイント"/>
                  <a:sym typeface="チェックポイント"/>
                </a:rPr>
                <a:t>4月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65018" y="1306944"/>
              <a:ext cx="4638428" cy="10428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23866" lvl="1" indent="-161933">
                <a:lnSpc>
                  <a:spcPts val="2099"/>
                </a:lnSpc>
                <a:buFont typeface="Arial"/>
                <a:buChar char="•"/>
              </a:pPr>
              <a:r>
                <a:rPr lang="en-US" sz="1600" b="1" dirty="0" err="1">
                  <a:solidFill>
                    <a:srgbClr val="67652E"/>
                  </a:solidFill>
                  <a:latin typeface="Rounded M+ Ultra-Bold"/>
                  <a:ea typeface="Rounded M+ Ultra-Bold"/>
                  <a:cs typeface="Rounded M+ Ultra-Bold"/>
                  <a:sym typeface="Rounded M+ Ultra-Bold"/>
                </a:rPr>
                <a:t>授業参観</a:t>
              </a:r>
              <a:r>
                <a:rPr lang="ja-JP" altLang="en-US" sz="1600" b="1" dirty="0">
                  <a:solidFill>
                    <a:srgbClr val="67652E"/>
                  </a:solidFill>
                  <a:latin typeface="Rounded M+ Ultra-Bold"/>
                  <a:ea typeface="Rounded M+ Ultra-Bold"/>
                  <a:cs typeface="Rounded M+ Ultra-Bold"/>
                  <a:sym typeface="Rounded M+ Ultra-Bold"/>
                </a:rPr>
                <a:t>・懇談会</a:t>
              </a:r>
              <a:endParaRPr lang="en-US" altLang="ja-JP" sz="1600" b="1" dirty="0">
                <a:solidFill>
                  <a:srgbClr val="67652E"/>
                </a:solidFill>
                <a:latin typeface="Rounded M+ Ultra-Bold"/>
                <a:ea typeface="Rounded M+ Ultra-Bold"/>
                <a:cs typeface="Rounded M+ Ultra-Bold"/>
                <a:sym typeface="Rounded M+ Ultra-Bold"/>
              </a:endParaRPr>
            </a:p>
            <a:p>
              <a:pPr marL="161933" lvl="1">
                <a:lnSpc>
                  <a:spcPts val="2099"/>
                </a:lnSpc>
              </a:pPr>
              <a:r>
                <a:rPr lang="ja-JP" altLang="en-US" sz="1600" b="1" dirty="0">
                  <a:solidFill>
                    <a:srgbClr val="67652E"/>
                  </a:solidFill>
                  <a:latin typeface="Rounded M+ Ultra-Bold"/>
                  <a:ea typeface="Rounded M+ Ultra-Bold"/>
                  <a:cs typeface="Rounded M+ Ultra-Bold"/>
                  <a:sym typeface="Rounded M+ Ultra-Bold"/>
                </a:rPr>
                <a:t>（</a:t>
              </a:r>
              <a:r>
                <a:rPr lang="en-US" altLang="ja-JP" sz="1600" b="1" dirty="0">
                  <a:solidFill>
                    <a:srgbClr val="67652E"/>
                  </a:solidFill>
                  <a:latin typeface="Rounded M+ Ultra-Bold"/>
                  <a:ea typeface="Rounded M+ Ultra-Bold"/>
                  <a:cs typeface="Rounded M+ Ultra-Bold"/>
                  <a:sym typeface="Rounded M+ Ultra-Bold"/>
                </a:rPr>
                <a:t>1</a:t>
              </a:r>
              <a:r>
                <a:rPr lang="ja-JP" altLang="en-US" sz="1600" b="1" dirty="0">
                  <a:solidFill>
                    <a:srgbClr val="67652E"/>
                  </a:solidFill>
                  <a:latin typeface="Rounded M+ Ultra-Bold"/>
                  <a:ea typeface="Rounded M+ Ultra-Bold"/>
                  <a:cs typeface="Rounded M+ Ultra-Bold"/>
                  <a:sym typeface="Rounded M+ Ultra-Bold"/>
                </a:rPr>
                <a:t>年：帰りの会参観）</a:t>
              </a:r>
              <a:endParaRPr lang="en-US" sz="1600" b="1" dirty="0">
                <a:solidFill>
                  <a:srgbClr val="67652E"/>
                </a:solidFill>
                <a:latin typeface="Rounded M+ Ultra-Bold"/>
                <a:ea typeface="Rounded M+ Ultra-Bold"/>
                <a:cs typeface="Rounded M+ Ultra-Bold"/>
                <a:sym typeface="Rounded M+ Ultra-Bold"/>
              </a:endParaRPr>
            </a:p>
          </p:txBody>
        </p:sp>
      </p:grpSp>
      <p:sp>
        <p:nvSpPr>
          <p:cNvPr id="7" name="AutoShape 7"/>
          <p:cNvSpPr/>
          <p:nvPr/>
        </p:nvSpPr>
        <p:spPr>
          <a:xfrm>
            <a:off x="685800" y="2881009"/>
            <a:ext cx="2615641" cy="1226936"/>
          </a:xfrm>
          <a:prstGeom prst="rect">
            <a:avLst/>
          </a:prstGeom>
          <a:solidFill>
            <a:srgbClr val="EFECE4"/>
          </a:solidFill>
        </p:spPr>
      </p:sp>
      <p:sp>
        <p:nvSpPr>
          <p:cNvPr id="8" name="AutoShape 8"/>
          <p:cNvSpPr/>
          <p:nvPr/>
        </p:nvSpPr>
        <p:spPr>
          <a:xfrm>
            <a:off x="685800" y="2452862"/>
            <a:ext cx="2615641" cy="434497"/>
          </a:xfrm>
          <a:prstGeom prst="rect">
            <a:avLst/>
          </a:prstGeom>
          <a:solidFill>
            <a:srgbClr val="67652E"/>
          </a:solidFill>
        </p:spPr>
      </p:sp>
      <p:sp>
        <p:nvSpPr>
          <p:cNvPr id="9" name="TextBox 9"/>
          <p:cNvSpPr txBox="1"/>
          <p:nvPr/>
        </p:nvSpPr>
        <p:spPr>
          <a:xfrm>
            <a:off x="968308" y="2533374"/>
            <a:ext cx="2050625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0"/>
              </a:lnSpc>
            </a:pPr>
            <a:r>
              <a:rPr lang="en-US" sz="1733">
                <a:solidFill>
                  <a:srgbClr val="EFECE4"/>
                </a:solidFill>
                <a:latin typeface="チェックポイント"/>
                <a:ea typeface="チェックポイント"/>
                <a:cs typeface="チェックポイント"/>
                <a:sym typeface="チェックポイント"/>
              </a:rPr>
              <a:t>8月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1858" y="3127907"/>
            <a:ext cx="2393534" cy="252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24140" lvl="1" indent="-162070">
              <a:lnSpc>
                <a:spcPts val="2101"/>
              </a:lnSpc>
              <a:buFont typeface="Arial"/>
              <a:buChar char="•"/>
            </a:pPr>
            <a:r>
              <a:rPr lang="en-US" sz="1600" b="1" dirty="0" err="1">
                <a:solidFill>
                  <a:srgbClr val="67652E"/>
                </a:solidFill>
                <a:latin typeface="Rounded M+ Ultra-Bold"/>
                <a:ea typeface="Rounded M+ Ultra-Bold"/>
                <a:cs typeface="Rounded M+ Ultra-Bold"/>
                <a:sym typeface="Rounded M+ Ultra-Bold"/>
              </a:rPr>
              <a:t>土っ子チャレンジ教室</a:t>
            </a:r>
            <a:endParaRPr lang="en-US" sz="1600" b="1" dirty="0">
              <a:solidFill>
                <a:srgbClr val="67652E"/>
              </a:solidFill>
              <a:latin typeface="Rounded M+ Ultra-Bold"/>
              <a:ea typeface="Rounded M+ Ultra-Bold"/>
              <a:cs typeface="Rounded M+ Ultra-Bold"/>
              <a:sym typeface="Rounded M+ Ultra-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685800" y="4219925"/>
            <a:ext cx="2615641" cy="1655083"/>
            <a:chOff x="0" y="0"/>
            <a:chExt cx="5231282" cy="3310165"/>
          </a:xfrm>
        </p:grpSpPr>
        <p:sp>
          <p:nvSpPr>
            <p:cNvPr id="12" name="AutoShape 12"/>
            <p:cNvSpPr/>
            <p:nvPr/>
          </p:nvSpPr>
          <p:spPr>
            <a:xfrm>
              <a:off x="0" y="856293"/>
              <a:ext cx="5231282" cy="2453872"/>
            </a:xfrm>
            <a:prstGeom prst="rect">
              <a:avLst/>
            </a:prstGeom>
            <a:solidFill>
              <a:srgbClr val="EFECE4"/>
            </a:solidFill>
          </p:spPr>
        </p:sp>
        <p:sp>
          <p:nvSpPr>
            <p:cNvPr id="13" name="AutoShape 13"/>
            <p:cNvSpPr/>
            <p:nvPr/>
          </p:nvSpPr>
          <p:spPr>
            <a:xfrm>
              <a:off x="0" y="0"/>
              <a:ext cx="5231282" cy="868993"/>
            </a:xfrm>
            <a:prstGeom prst="rect">
              <a:avLst/>
            </a:prstGeom>
            <a:solidFill>
              <a:srgbClr val="D1900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565018" y="164200"/>
              <a:ext cx="4101250" cy="538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80"/>
                </a:lnSpc>
              </a:pPr>
              <a:r>
                <a:rPr lang="en-US" sz="1733">
                  <a:solidFill>
                    <a:srgbClr val="EFECE4"/>
                  </a:solidFill>
                  <a:latin typeface="チェックポイント"/>
                  <a:ea typeface="チェックポイント"/>
                  <a:cs typeface="チェックポイント"/>
                  <a:sym typeface="チェックポイント"/>
                </a:rPr>
                <a:t>12月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32118" y="1306944"/>
              <a:ext cx="4434152" cy="10428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23866" lvl="1" indent="-161933">
                <a:lnSpc>
                  <a:spcPts val="2099"/>
                </a:lnSpc>
                <a:buFont typeface="Arial"/>
                <a:buChar char="•"/>
              </a:pPr>
              <a:r>
                <a:rPr lang="en-US" sz="1600" b="1" dirty="0" err="1">
                  <a:solidFill>
                    <a:srgbClr val="67652E"/>
                  </a:solidFill>
                  <a:latin typeface="Rounded M+ Ultra-Bold"/>
                  <a:ea typeface="Rounded M+ Ultra-Bold"/>
                  <a:cs typeface="Rounded M+ Ultra-Bold"/>
                  <a:sym typeface="Rounded M+ Ultra-Bold"/>
                </a:rPr>
                <a:t>個人面談（希望制</a:t>
              </a:r>
              <a:r>
                <a:rPr lang="en-US" sz="1600" b="1" dirty="0">
                  <a:solidFill>
                    <a:srgbClr val="67652E"/>
                  </a:solidFill>
                  <a:latin typeface="Rounded M+ Ultra-Bold"/>
                  <a:ea typeface="Rounded M+ Ultra-Bold"/>
                  <a:cs typeface="Rounded M+ Ultra-Bold"/>
                  <a:sym typeface="Rounded M+ Ultra-Bold"/>
                </a:rPr>
                <a:t>）</a:t>
              </a:r>
            </a:p>
            <a:p>
              <a:pPr marL="323866" lvl="1" indent="-161933">
                <a:lnSpc>
                  <a:spcPts val="2099"/>
                </a:lnSpc>
                <a:buFont typeface="Arial"/>
                <a:buChar char="•"/>
              </a:pPr>
              <a:r>
                <a:rPr lang="ja-JP" altLang="en-US" sz="1600" b="1" dirty="0">
                  <a:solidFill>
                    <a:srgbClr val="67652E"/>
                  </a:solidFill>
                  <a:latin typeface="Rounded M+ Ultra-Bold"/>
                  <a:ea typeface="Rounded M+ Ultra-Bold"/>
                  <a:cs typeface="Rounded M+ Ultra-Bold"/>
                  <a:sym typeface="Rounded M+ Ultra-Bold"/>
                </a:rPr>
                <a:t>レク参観</a:t>
              </a:r>
              <a:endParaRPr lang="en-US" sz="1600" b="1" dirty="0">
                <a:solidFill>
                  <a:srgbClr val="67652E"/>
                </a:solidFill>
                <a:latin typeface="Rounded M+ Ultra-Bold"/>
                <a:ea typeface="Rounded M+ Ultra-Bold"/>
                <a:cs typeface="Rounded M+ Ultra-Bold"/>
                <a:sym typeface="Rounded M+ Ultra-Bold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420720" y="685800"/>
            <a:ext cx="2615641" cy="1655083"/>
            <a:chOff x="0" y="0"/>
            <a:chExt cx="5231282" cy="3310165"/>
          </a:xfrm>
        </p:grpSpPr>
        <p:sp>
          <p:nvSpPr>
            <p:cNvPr id="17" name="AutoShape 17"/>
            <p:cNvSpPr/>
            <p:nvPr/>
          </p:nvSpPr>
          <p:spPr>
            <a:xfrm>
              <a:off x="0" y="856293"/>
              <a:ext cx="5231282" cy="2453872"/>
            </a:xfrm>
            <a:prstGeom prst="rect">
              <a:avLst/>
            </a:prstGeom>
            <a:solidFill>
              <a:srgbClr val="EFECE4"/>
            </a:solidFill>
          </p:spPr>
        </p:sp>
        <p:sp>
          <p:nvSpPr>
            <p:cNvPr id="18" name="AutoShape 18"/>
            <p:cNvSpPr/>
            <p:nvPr/>
          </p:nvSpPr>
          <p:spPr>
            <a:xfrm>
              <a:off x="0" y="0"/>
              <a:ext cx="5231282" cy="868993"/>
            </a:xfrm>
            <a:prstGeom prst="rect">
              <a:avLst/>
            </a:prstGeom>
            <a:solidFill>
              <a:srgbClr val="67652E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565018" y="164200"/>
              <a:ext cx="4101250" cy="538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80"/>
                </a:lnSpc>
              </a:pPr>
              <a:r>
                <a:rPr lang="en-US" sz="1733">
                  <a:solidFill>
                    <a:srgbClr val="EFECE4"/>
                  </a:solidFill>
                  <a:latin typeface="チェックポイント"/>
                  <a:ea typeface="チェックポイント"/>
                  <a:cs typeface="チェックポイント"/>
                  <a:sym typeface="チェックポイント"/>
                </a:rPr>
                <a:t>5月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565018" y="1306944"/>
              <a:ext cx="4101250" cy="10366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23866" lvl="1" indent="-161933">
                <a:lnSpc>
                  <a:spcPts val="2099"/>
                </a:lnSpc>
                <a:buFont typeface="Arial"/>
                <a:buChar char="•"/>
              </a:pPr>
              <a:r>
                <a:rPr lang="en-US" sz="1600" b="1" dirty="0" err="1">
                  <a:solidFill>
                    <a:srgbClr val="67652E"/>
                  </a:solidFill>
                  <a:latin typeface="Rounded M+ Ultra-Bold"/>
                  <a:ea typeface="Rounded M+ Ultra-Bold"/>
                  <a:cs typeface="Rounded M+ Ultra-Bold"/>
                  <a:sym typeface="Rounded M+ Ultra-Bold"/>
                </a:rPr>
                <a:t>スポーツフェスタ</a:t>
              </a:r>
              <a:endParaRPr lang="en-US" altLang="ja-JP" sz="1600" b="1" dirty="0">
                <a:solidFill>
                  <a:srgbClr val="67652E"/>
                </a:solidFill>
                <a:latin typeface="Rounded M+ Ultra-Bold"/>
                <a:ea typeface="Rounded M+ Ultra-Bold"/>
                <a:cs typeface="Rounded M+ Ultra-Bold"/>
                <a:sym typeface="Rounded M+ Ultra-Bold"/>
              </a:endParaRPr>
            </a:p>
            <a:p>
              <a:pPr marL="323866" lvl="1" indent="-161933">
                <a:lnSpc>
                  <a:spcPts val="2099"/>
                </a:lnSpc>
                <a:buFont typeface="Arial"/>
                <a:buChar char="•"/>
              </a:pPr>
              <a:r>
                <a:rPr lang="en-US" altLang="ja-JP" sz="1600" b="1" dirty="0" err="1">
                  <a:solidFill>
                    <a:srgbClr val="67652E"/>
                  </a:solidFill>
                  <a:latin typeface="Rounded M+ Ultra-Bold"/>
                  <a:ea typeface="Rounded M+ Ultra-Bold"/>
                  <a:cs typeface="Rounded M+ Ultra-Bold"/>
                  <a:sym typeface="Rounded M+ Ultra-Bold"/>
                </a:rPr>
                <a:t>教育ミニ集会</a:t>
              </a:r>
              <a:endParaRPr lang="en-US" altLang="ja-JP" sz="1600" b="1" dirty="0">
                <a:solidFill>
                  <a:srgbClr val="67652E"/>
                </a:solidFill>
                <a:latin typeface="Rounded M+ Ultra-Bold"/>
                <a:ea typeface="Rounded M+ Ultra-Bold"/>
                <a:cs typeface="Rounded M+ Ultra-Bold"/>
                <a:sym typeface="Rounded M+ Ultra-Bold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420720" y="2452862"/>
            <a:ext cx="2615641" cy="1655083"/>
            <a:chOff x="0" y="0"/>
            <a:chExt cx="5231282" cy="3310165"/>
          </a:xfrm>
        </p:grpSpPr>
        <p:sp>
          <p:nvSpPr>
            <p:cNvPr id="22" name="AutoShape 22"/>
            <p:cNvSpPr/>
            <p:nvPr/>
          </p:nvSpPr>
          <p:spPr>
            <a:xfrm>
              <a:off x="0" y="856293"/>
              <a:ext cx="5231282" cy="2453872"/>
            </a:xfrm>
            <a:prstGeom prst="rect">
              <a:avLst/>
            </a:prstGeom>
            <a:solidFill>
              <a:srgbClr val="EFECE4"/>
            </a:solidFill>
          </p:spPr>
        </p:sp>
        <p:sp>
          <p:nvSpPr>
            <p:cNvPr id="23" name="AutoShape 23"/>
            <p:cNvSpPr/>
            <p:nvPr/>
          </p:nvSpPr>
          <p:spPr>
            <a:xfrm>
              <a:off x="0" y="0"/>
              <a:ext cx="5231282" cy="868993"/>
            </a:xfrm>
            <a:prstGeom prst="rect">
              <a:avLst/>
            </a:prstGeom>
            <a:solidFill>
              <a:srgbClr val="D1900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565018" y="164200"/>
              <a:ext cx="4101250" cy="538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80"/>
                </a:lnSpc>
              </a:pPr>
              <a:r>
                <a:rPr lang="en-US" sz="1733">
                  <a:solidFill>
                    <a:srgbClr val="EFECE4"/>
                  </a:solidFill>
                  <a:latin typeface="チェックポイント"/>
                  <a:ea typeface="チェックポイント"/>
                  <a:cs typeface="チェックポイント"/>
                  <a:sym typeface="チェックポイント"/>
                </a:rPr>
                <a:t>9月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565018" y="1306944"/>
              <a:ext cx="4101250" cy="504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23866" lvl="1" indent="-161933">
                <a:lnSpc>
                  <a:spcPts val="2099"/>
                </a:lnSpc>
                <a:buFont typeface="Arial"/>
                <a:buChar char="•"/>
              </a:pPr>
              <a:r>
                <a:rPr lang="en-US" sz="1600" b="1" dirty="0" err="1">
                  <a:solidFill>
                    <a:srgbClr val="67652E"/>
                  </a:solidFill>
                  <a:latin typeface="Rounded M+ Ultra-Bold"/>
                  <a:ea typeface="Rounded M+ Ultra-Bold"/>
                  <a:cs typeface="Rounded M+ Ultra-Bold"/>
                  <a:sym typeface="Rounded M+ Ultra-Bold"/>
                </a:rPr>
                <a:t>夏休み作品展</a:t>
              </a:r>
              <a:endParaRPr lang="en-US" sz="1600" b="1" dirty="0">
                <a:solidFill>
                  <a:srgbClr val="67652E"/>
                </a:solidFill>
                <a:latin typeface="Rounded M+ Ultra-Bold"/>
                <a:ea typeface="Rounded M+ Ultra-Bold"/>
                <a:cs typeface="Rounded M+ Ultra-Bold"/>
                <a:sym typeface="Rounded M+ Ultra-Bold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420720" y="4219925"/>
            <a:ext cx="2615641" cy="1655083"/>
            <a:chOff x="0" y="0"/>
            <a:chExt cx="5231282" cy="3310165"/>
          </a:xfrm>
        </p:grpSpPr>
        <p:sp>
          <p:nvSpPr>
            <p:cNvPr id="27" name="AutoShape 27"/>
            <p:cNvSpPr/>
            <p:nvPr/>
          </p:nvSpPr>
          <p:spPr>
            <a:xfrm>
              <a:off x="0" y="856293"/>
              <a:ext cx="5231282" cy="2453872"/>
            </a:xfrm>
            <a:prstGeom prst="rect">
              <a:avLst/>
            </a:prstGeom>
            <a:solidFill>
              <a:srgbClr val="EFECE4"/>
            </a:solidFill>
          </p:spPr>
        </p:sp>
        <p:sp>
          <p:nvSpPr>
            <p:cNvPr id="28" name="AutoShape 28"/>
            <p:cNvSpPr/>
            <p:nvPr/>
          </p:nvSpPr>
          <p:spPr>
            <a:xfrm>
              <a:off x="0" y="0"/>
              <a:ext cx="5231282" cy="868993"/>
            </a:xfrm>
            <a:prstGeom prst="rect">
              <a:avLst/>
            </a:prstGeom>
            <a:solidFill>
              <a:srgbClr val="ACC2B2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565018" y="164200"/>
              <a:ext cx="4101250" cy="538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80"/>
                </a:lnSpc>
              </a:pPr>
              <a:r>
                <a:rPr lang="en-US" sz="1733">
                  <a:solidFill>
                    <a:srgbClr val="67652E"/>
                  </a:solidFill>
                  <a:latin typeface="チェックポイント"/>
                  <a:ea typeface="チェックポイント"/>
                  <a:cs typeface="チェックポイント"/>
                  <a:sym typeface="チェックポイント"/>
                </a:rPr>
                <a:t>1月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565018" y="1306944"/>
              <a:ext cx="4571760" cy="5042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23866" lvl="1" indent="-161933">
                <a:lnSpc>
                  <a:spcPts val="2099"/>
                </a:lnSpc>
                <a:buFont typeface="Arial"/>
                <a:buChar char="•"/>
              </a:pPr>
              <a:r>
                <a:rPr lang="ja-JP" altLang="en-US" sz="1600" b="1" dirty="0">
                  <a:solidFill>
                    <a:srgbClr val="67652E"/>
                  </a:solidFill>
                  <a:latin typeface="Rounded M+ Ultra-Bold"/>
                  <a:ea typeface="Rounded M+ Ultra-Bold"/>
                  <a:cs typeface="Rounded M+ Ultra-Bold"/>
                  <a:sym typeface="Rounded M+ Ultra-Bold"/>
                </a:rPr>
                <a:t>（</a:t>
              </a:r>
              <a:r>
                <a:rPr lang="en-US" sz="1600" b="1" dirty="0" err="1">
                  <a:solidFill>
                    <a:srgbClr val="67652E"/>
                  </a:solidFill>
                  <a:latin typeface="Rounded M+ Ultra-Bold"/>
                  <a:ea typeface="Rounded M+ Ultra-Bold"/>
                  <a:cs typeface="Rounded M+ Ultra-Bold"/>
                  <a:sym typeface="Rounded M+ Ultra-Bold"/>
                </a:rPr>
                <a:t>校内書き初め展</a:t>
              </a:r>
              <a:r>
                <a:rPr lang="ja-JP" altLang="en-US" sz="1600" b="1" dirty="0">
                  <a:solidFill>
                    <a:srgbClr val="67652E"/>
                  </a:solidFill>
                  <a:latin typeface="Rounded M+ Ultra-Bold"/>
                  <a:ea typeface="Rounded M+ Ultra-Bold"/>
                  <a:cs typeface="Rounded M+ Ultra-Bold"/>
                  <a:sym typeface="Rounded M+ Ultra-Bold"/>
                </a:rPr>
                <a:t>）</a:t>
              </a:r>
              <a:endParaRPr lang="en-US" sz="1600" b="1" dirty="0">
                <a:solidFill>
                  <a:srgbClr val="67652E"/>
                </a:solidFill>
                <a:latin typeface="Rounded M+ Ultra-Bold"/>
                <a:ea typeface="Rounded M+ Ultra-Bold"/>
                <a:cs typeface="Rounded M+ Ultra-Bold"/>
                <a:sym typeface="Rounded M+ Ultra-Bold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6155640" y="685800"/>
            <a:ext cx="2615641" cy="1655083"/>
            <a:chOff x="0" y="0"/>
            <a:chExt cx="5231282" cy="3310165"/>
          </a:xfrm>
        </p:grpSpPr>
        <p:sp>
          <p:nvSpPr>
            <p:cNvPr id="32" name="AutoShape 32"/>
            <p:cNvSpPr/>
            <p:nvPr/>
          </p:nvSpPr>
          <p:spPr>
            <a:xfrm>
              <a:off x="0" y="856293"/>
              <a:ext cx="5231282" cy="2453872"/>
            </a:xfrm>
            <a:prstGeom prst="rect">
              <a:avLst/>
            </a:prstGeom>
            <a:solidFill>
              <a:srgbClr val="EFECE4"/>
            </a:solidFill>
          </p:spPr>
        </p:sp>
        <p:sp>
          <p:nvSpPr>
            <p:cNvPr id="33" name="AutoShape 33"/>
            <p:cNvSpPr/>
            <p:nvPr/>
          </p:nvSpPr>
          <p:spPr>
            <a:xfrm>
              <a:off x="0" y="0"/>
              <a:ext cx="5231282" cy="868993"/>
            </a:xfrm>
            <a:prstGeom prst="rect">
              <a:avLst/>
            </a:prstGeom>
            <a:solidFill>
              <a:srgbClr val="D19000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565018" y="164200"/>
              <a:ext cx="4101250" cy="538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80"/>
                </a:lnSpc>
              </a:pPr>
              <a:r>
                <a:rPr lang="en-US" sz="1733">
                  <a:solidFill>
                    <a:srgbClr val="EFECE4"/>
                  </a:solidFill>
                  <a:latin typeface="チェックポイント"/>
                  <a:ea typeface="チェックポイント"/>
                  <a:cs typeface="チェックポイント"/>
                  <a:sym typeface="チェックポイント"/>
                </a:rPr>
                <a:t>6月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565018" y="1306944"/>
              <a:ext cx="4101250" cy="1044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23866" lvl="1" indent="-161933">
                <a:lnSpc>
                  <a:spcPts val="2099"/>
                </a:lnSpc>
                <a:buFont typeface="Arial"/>
                <a:buChar char="•"/>
              </a:pPr>
              <a:r>
                <a:rPr lang="en-US" sz="1600" b="1" dirty="0" err="1">
                  <a:solidFill>
                    <a:srgbClr val="67652E"/>
                  </a:solidFill>
                  <a:latin typeface="Rounded M+ Ultra-Bold"/>
                  <a:ea typeface="Rounded M+ Ultra-Bold"/>
                  <a:cs typeface="Rounded M+ Ultra-Bold"/>
                  <a:sym typeface="Rounded M+ Ultra-Bold"/>
                </a:rPr>
                <a:t>土曜参観</a:t>
              </a:r>
              <a:endParaRPr lang="en-US" sz="1600" b="1" dirty="0">
                <a:solidFill>
                  <a:srgbClr val="67652E"/>
                </a:solidFill>
                <a:latin typeface="Rounded M+ Ultra-Bold"/>
                <a:ea typeface="Rounded M+ Ultra-Bold"/>
                <a:cs typeface="Rounded M+ Ultra-Bold"/>
                <a:sym typeface="Rounded M+ Ultra-Bold"/>
              </a:endParaRPr>
            </a:p>
            <a:p>
              <a:pPr marL="323866" lvl="1" indent="-161933">
                <a:lnSpc>
                  <a:spcPts val="2099"/>
                </a:lnSpc>
                <a:buFont typeface="Arial"/>
                <a:buChar char="•"/>
              </a:pPr>
              <a:r>
                <a:rPr lang="ja-JP" altLang="en-US" sz="1600" b="1" dirty="0">
                  <a:solidFill>
                    <a:srgbClr val="67652E"/>
                  </a:solidFill>
                  <a:latin typeface="Rounded M+ Ultra-Bold"/>
                  <a:ea typeface="Rounded M+ Ultra-Bold"/>
                  <a:cs typeface="Rounded M+ Ultra-Bold"/>
                  <a:sym typeface="Rounded M+ Ultra-Bold"/>
                </a:rPr>
                <a:t>引き渡し訓練</a:t>
              </a:r>
              <a:endParaRPr lang="en-US" sz="1600" b="1" dirty="0">
                <a:solidFill>
                  <a:srgbClr val="67652E"/>
                </a:solidFill>
                <a:latin typeface="Rounded M+ Ultra-Bold"/>
                <a:ea typeface="Rounded M+ Ultra-Bold"/>
                <a:cs typeface="Rounded M+ Ultra-Bold"/>
                <a:sym typeface="Rounded M+ Ultra-Bold"/>
              </a:endParaRPr>
            </a:p>
          </p:txBody>
        </p:sp>
      </p:grpSp>
      <p:sp>
        <p:nvSpPr>
          <p:cNvPr id="36" name="AutoShape 36"/>
          <p:cNvSpPr/>
          <p:nvPr/>
        </p:nvSpPr>
        <p:spPr>
          <a:xfrm>
            <a:off x="6157011" y="2881009"/>
            <a:ext cx="2615641" cy="1226936"/>
          </a:xfrm>
          <a:prstGeom prst="rect">
            <a:avLst/>
          </a:prstGeom>
          <a:solidFill>
            <a:srgbClr val="EFECE4"/>
          </a:solidFill>
        </p:spPr>
      </p:sp>
      <p:sp>
        <p:nvSpPr>
          <p:cNvPr id="37" name="AutoShape 37"/>
          <p:cNvSpPr/>
          <p:nvPr/>
        </p:nvSpPr>
        <p:spPr>
          <a:xfrm>
            <a:off x="6157011" y="2452862"/>
            <a:ext cx="2615641" cy="434497"/>
          </a:xfrm>
          <a:prstGeom prst="rect">
            <a:avLst/>
          </a:prstGeom>
          <a:solidFill>
            <a:srgbClr val="ACC2B2"/>
          </a:solidFill>
        </p:spPr>
      </p:sp>
      <p:sp>
        <p:nvSpPr>
          <p:cNvPr id="38" name="TextBox 38"/>
          <p:cNvSpPr txBox="1"/>
          <p:nvPr/>
        </p:nvSpPr>
        <p:spPr>
          <a:xfrm>
            <a:off x="6439520" y="2533374"/>
            <a:ext cx="2050625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0"/>
              </a:lnSpc>
            </a:pPr>
            <a:r>
              <a:rPr lang="en-US" sz="1733">
                <a:solidFill>
                  <a:srgbClr val="67652E"/>
                </a:solidFill>
                <a:latin typeface="チェックポイント"/>
                <a:ea typeface="チェックポイント"/>
                <a:cs typeface="チェックポイント"/>
                <a:sym typeface="チェックポイント"/>
              </a:rPr>
              <a:t>10月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261689" y="2980627"/>
            <a:ext cx="2403542" cy="1329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66" lvl="1" indent="-161933">
              <a:lnSpc>
                <a:spcPts val="2099"/>
              </a:lnSpc>
              <a:buFont typeface="Arial"/>
              <a:buChar char="•"/>
            </a:pPr>
            <a:r>
              <a:rPr lang="en-US" sz="1600" b="1" dirty="0" err="1">
                <a:solidFill>
                  <a:srgbClr val="67652E"/>
                </a:solidFill>
                <a:latin typeface="Rounded M+ Ultra-Bold"/>
                <a:ea typeface="Rounded M+ Ultra-Bold"/>
                <a:cs typeface="Rounded M+ Ultra-Bold"/>
                <a:sym typeface="Rounded M+ Ultra-Bold"/>
              </a:rPr>
              <a:t>後期スタート</a:t>
            </a:r>
            <a:endParaRPr lang="en-US" sz="1600" b="1" dirty="0">
              <a:solidFill>
                <a:srgbClr val="67652E"/>
              </a:solidFill>
              <a:latin typeface="Rounded M+ Ultra-Bold"/>
              <a:ea typeface="Rounded M+ Ultra-Bold"/>
              <a:cs typeface="Rounded M+ Ultra-Bold"/>
              <a:sym typeface="Rounded M+ Ultra-Bold"/>
            </a:endParaRPr>
          </a:p>
          <a:p>
            <a:pPr marL="323866" lvl="1" indent="-161933">
              <a:lnSpc>
                <a:spcPts val="2099"/>
              </a:lnSpc>
              <a:buFont typeface="Arial"/>
              <a:buChar char="•"/>
            </a:pPr>
            <a:r>
              <a:rPr lang="en-US" sz="1600" b="1" dirty="0" err="1">
                <a:solidFill>
                  <a:srgbClr val="67652E"/>
                </a:solidFill>
                <a:latin typeface="Rounded M+ Ultra-Bold"/>
                <a:ea typeface="Rounded M+ Ultra-Bold"/>
                <a:cs typeface="Rounded M+ Ultra-Bold"/>
                <a:sym typeface="Rounded M+ Ultra-Bold"/>
              </a:rPr>
              <a:t>通知票、さくらシート</a:t>
            </a:r>
            <a:endParaRPr lang="en-US" sz="1600" b="1" dirty="0">
              <a:solidFill>
                <a:srgbClr val="67652E"/>
              </a:solidFill>
              <a:latin typeface="Rounded M+ Ultra-Bold"/>
              <a:ea typeface="Rounded M+ Ultra-Bold"/>
              <a:cs typeface="Rounded M+ Ultra-Bold"/>
              <a:sym typeface="Rounded M+ Ultra-Bold"/>
            </a:endParaRPr>
          </a:p>
          <a:p>
            <a:pPr marL="323866" lvl="1" indent="-161933">
              <a:lnSpc>
                <a:spcPts val="2099"/>
              </a:lnSpc>
              <a:buFont typeface="Arial"/>
              <a:buChar char="•"/>
            </a:pPr>
            <a:r>
              <a:rPr lang="ja-JP" altLang="en-US" sz="1600" b="1" dirty="0">
                <a:solidFill>
                  <a:srgbClr val="67652E"/>
                </a:solidFill>
                <a:latin typeface="Rounded M+ Ultra-Bold"/>
                <a:ea typeface="Rounded M+ Ultra-Bold"/>
                <a:cs typeface="Rounded M+ Ultra-Bold"/>
                <a:sym typeface="Rounded M+ Ultra-Bold"/>
              </a:rPr>
              <a:t>授業参観・懇談会</a:t>
            </a:r>
            <a:endParaRPr lang="en-US" sz="1600" b="1" dirty="0">
              <a:solidFill>
                <a:srgbClr val="67652E"/>
              </a:solidFill>
              <a:latin typeface="Rounded M+ Ultra-Bold"/>
              <a:ea typeface="Rounded M+ Ultra-Bold"/>
              <a:cs typeface="Rounded M+ Ultra-Bold"/>
              <a:sym typeface="Rounded M+ Ultra-Bold"/>
            </a:endParaRPr>
          </a:p>
          <a:p>
            <a:pPr marL="323866" lvl="1" indent="-161933">
              <a:lnSpc>
                <a:spcPts val="2099"/>
              </a:lnSpc>
              <a:buFont typeface="Arial"/>
              <a:buChar char="•"/>
            </a:pPr>
            <a:r>
              <a:rPr lang="en-US" sz="1600" b="1" dirty="0" err="1">
                <a:solidFill>
                  <a:srgbClr val="67652E"/>
                </a:solidFill>
                <a:latin typeface="Rounded M+ Ultra-Bold"/>
                <a:ea typeface="Rounded M+ Ultra-Bold"/>
                <a:cs typeface="Rounded M+ Ultra-Bold"/>
                <a:sym typeface="Rounded M+ Ultra-Bold"/>
              </a:rPr>
              <a:t>修学旅行</a:t>
            </a:r>
            <a:r>
              <a:rPr lang="ja-JP" altLang="en-US" sz="1600" b="1" dirty="0">
                <a:solidFill>
                  <a:srgbClr val="67652E"/>
                </a:solidFill>
                <a:latin typeface="Rounded M+ Ultra-Bold"/>
                <a:ea typeface="Rounded M+ Ultra-Bold"/>
                <a:cs typeface="Rounded M+ Ultra-Bold"/>
                <a:sym typeface="Rounded M+ Ultra-Bold"/>
              </a:rPr>
              <a:t>・</a:t>
            </a:r>
            <a:r>
              <a:rPr lang="en-US" altLang="ja-JP" sz="1600" b="1" dirty="0" err="1">
                <a:solidFill>
                  <a:srgbClr val="67652E"/>
                </a:solidFill>
                <a:latin typeface="Rounded M+ Ultra-Bold"/>
                <a:ea typeface="Rounded M+ Ultra-Bold"/>
                <a:cs typeface="Rounded M+ Ultra-Bold"/>
                <a:sym typeface="Rounded M+ Ultra-Bold"/>
              </a:rPr>
              <a:t>林間学校</a:t>
            </a:r>
            <a:endParaRPr lang="en-US" altLang="ja-JP" sz="1600" b="1" dirty="0">
              <a:solidFill>
                <a:srgbClr val="67652E"/>
              </a:solidFill>
              <a:latin typeface="Rounded M+ Ultra-Bold"/>
              <a:ea typeface="Rounded M+ Ultra-Bold"/>
              <a:cs typeface="Rounded M+ Ultra-Bold"/>
              <a:sym typeface="Rounded M+ Ultra-Bold"/>
            </a:endParaRPr>
          </a:p>
          <a:p>
            <a:pPr marL="323866" lvl="1" indent="-161933">
              <a:lnSpc>
                <a:spcPts val="2099"/>
              </a:lnSpc>
              <a:buFont typeface="Arial"/>
              <a:buChar char="•"/>
            </a:pPr>
            <a:endParaRPr lang="en-US" sz="1600" b="1" dirty="0">
              <a:solidFill>
                <a:srgbClr val="67652E"/>
              </a:solidFill>
              <a:latin typeface="Rounded M+ Ultra-Bold"/>
              <a:ea typeface="Rounded M+ Ultra-Bold"/>
              <a:cs typeface="Rounded M+ Ultra-Bold"/>
              <a:sym typeface="Rounded M+ Ultra-Bold"/>
            </a:endParaRPr>
          </a:p>
        </p:txBody>
      </p:sp>
      <p:sp>
        <p:nvSpPr>
          <p:cNvPr id="40" name="AutoShape 40"/>
          <p:cNvSpPr/>
          <p:nvPr/>
        </p:nvSpPr>
        <p:spPr>
          <a:xfrm>
            <a:off x="6155640" y="4620239"/>
            <a:ext cx="2615641" cy="1226936"/>
          </a:xfrm>
          <a:prstGeom prst="rect">
            <a:avLst/>
          </a:prstGeom>
          <a:solidFill>
            <a:srgbClr val="EFECE4"/>
          </a:solidFill>
        </p:spPr>
      </p:sp>
      <p:sp>
        <p:nvSpPr>
          <p:cNvPr id="41" name="AutoShape 41"/>
          <p:cNvSpPr/>
          <p:nvPr/>
        </p:nvSpPr>
        <p:spPr>
          <a:xfrm>
            <a:off x="6155640" y="4192093"/>
            <a:ext cx="2615641" cy="434497"/>
          </a:xfrm>
          <a:prstGeom prst="rect">
            <a:avLst/>
          </a:prstGeom>
          <a:solidFill>
            <a:srgbClr val="67652E"/>
          </a:solidFill>
        </p:spPr>
      </p:sp>
      <p:sp>
        <p:nvSpPr>
          <p:cNvPr id="42" name="TextBox 42"/>
          <p:cNvSpPr txBox="1"/>
          <p:nvPr/>
        </p:nvSpPr>
        <p:spPr>
          <a:xfrm>
            <a:off x="6438148" y="4272604"/>
            <a:ext cx="2050625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0"/>
              </a:lnSpc>
            </a:pPr>
            <a:r>
              <a:rPr lang="en-US" sz="1733">
                <a:solidFill>
                  <a:srgbClr val="EFECE4"/>
                </a:solidFill>
                <a:latin typeface="チェックポイント"/>
                <a:ea typeface="チェックポイント"/>
                <a:cs typeface="チェックポイント"/>
                <a:sym typeface="チェックポイント"/>
              </a:rPr>
              <a:t>2月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271616" y="4863266"/>
            <a:ext cx="2228455" cy="790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66" lvl="1" indent="-161933">
              <a:lnSpc>
                <a:spcPts val="2099"/>
              </a:lnSpc>
              <a:buFont typeface="Arial"/>
              <a:buChar char="•"/>
            </a:pPr>
            <a:r>
              <a:rPr lang="en-US" sz="1600" b="1" dirty="0" err="1">
                <a:solidFill>
                  <a:srgbClr val="67652E"/>
                </a:solidFill>
                <a:latin typeface="Rounded M+ Ultra-Bold"/>
                <a:ea typeface="Rounded M+ Ultra-Bold"/>
                <a:cs typeface="Rounded M+ Ultra-Bold"/>
                <a:sym typeface="Rounded M+ Ultra-Bold"/>
              </a:rPr>
              <a:t>土曜参観</a:t>
            </a:r>
            <a:endParaRPr lang="en-US" sz="1600" b="1" dirty="0">
              <a:solidFill>
                <a:srgbClr val="67652E"/>
              </a:solidFill>
              <a:latin typeface="Rounded M+ Ultra-Bold"/>
              <a:ea typeface="Rounded M+ Ultra-Bold"/>
              <a:cs typeface="Rounded M+ Ultra-Bold"/>
              <a:sym typeface="Rounded M+ Ultra-Bold"/>
            </a:endParaRPr>
          </a:p>
          <a:p>
            <a:pPr marL="323866" lvl="1" indent="-161933">
              <a:lnSpc>
                <a:spcPts val="2099"/>
              </a:lnSpc>
              <a:buFont typeface="Arial"/>
              <a:buChar char="•"/>
            </a:pPr>
            <a:r>
              <a:rPr lang="en-US" sz="1600" b="1" dirty="0">
                <a:solidFill>
                  <a:srgbClr val="67652E"/>
                </a:solidFill>
                <a:latin typeface="Rounded M+ Ultra-Bold"/>
                <a:ea typeface="Rounded M+ Ultra-Bold"/>
                <a:cs typeface="Rounded M+ Ultra-Bold"/>
                <a:sym typeface="Rounded M+ Ultra-Bold"/>
              </a:rPr>
              <a:t>6年生を送る会</a:t>
            </a:r>
          </a:p>
          <a:p>
            <a:pPr marL="161933" lvl="1">
              <a:lnSpc>
                <a:spcPts val="2099"/>
              </a:lnSpc>
            </a:pPr>
            <a:r>
              <a:rPr lang="ja-JP" altLang="en-US" sz="1600" b="1" dirty="0">
                <a:solidFill>
                  <a:srgbClr val="67652E"/>
                </a:solidFill>
                <a:latin typeface="Rounded M+ Ultra-Bold"/>
                <a:ea typeface="Rounded M+ Ultra-Bold"/>
                <a:cs typeface="Rounded M+ Ultra-Bold"/>
                <a:sym typeface="Rounded M+ Ultra-Bold"/>
              </a:rPr>
              <a:t>　（体育館は、、？）</a:t>
            </a:r>
            <a:endParaRPr lang="en-US" sz="1600" b="1" dirty="0">
              <a:solidFill>
                <a:srgbClr val="67652E"/>
              </a:solidFill>
              <a:latin typeface="Rounded M+ Ultra-Bold"/>
              <a:ea typeface="Rounded M+ Ultra-Bold"/>
              <a:cs typeface="Rounded M+ Ultra-Bold"/>
              <a:sym typeface="Rounded M+ Ultra-Bold"/>
            </a:endParaRPr>
          </a:p>
        </p:txBody>
      </p:sp>
      <p:sp>
        <p:nvSpPr>
          <p:cNvPr id="44" name="AutoShape 44"/>
          <p:cNvSpPr/>
          <p:nvPr/>
        </p:nvSpPr>
        <p:spPr>
          <a:xfrm>
            <a:off x="8890559" y="1113947"/>
            <a:ext cx="2615641" cy="1226936"/>
          </a:xfrm>
          <a:prstGeom prst="rect">
            <a:avLst/>
          </a:prstGeom>
          <a:solidFill>
            <a:srgbClr val="EFECE4"/>
          </a:solidFill>
        </p:spPr>
      </p:sp>
      <p:sp>
        <p:nvSpPr>
          <p:cNvPr id="45" name="AutoShape 45"/>
          <p:cNvSpPr/>
          <p:nvPr/>
        </p:nvSpPr>
        <p:spPr>
          <a:xfrm>
            <a:off x="8890559" y="685800"/>
            <a:ext cx="2615641" cy="434497"/>
          </a:xfrm>
          <a:prstGeom prst="rect">
            <a:avLst/>
          </a:prstGeom>
          <a:solidFill>
            <a:srgbClr val="ACC2B2"/>
          </a:solidFill>
        </p:spPr>
      </p:sp>
      <p:sp>
        <p:nvSpPr>
          <p:cNvPr id="46" name="TextBox 46"/>
          <p:cNvSpPr txBox="1"/>
          <p:nvPr/>
        </p:nvSpPr>
        <p:spPr>
          <a:xfrm>
            <a:off x="9173068" y="766312"/>
            <a:ext cx="2050625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0"/>
              </a:lnSpc>
            </a:pPr>
            <a:r>
              <a:rPr lang="en-US" sz="1733">
                <a:solidFill>
                  <a:srgbClr val="67652E"/>
                </a:solidFill>
                <a:latin typeface="チェックポイント"/>
                <a:ea typeface="チェックポイント"/>
                <a:cs typeface="チェックポイント"/>
                <a:sym typeface="チェックポイント"/>
              </a:rPr>
              <a:t>7月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9050902" y="1221157"/>
            <a:ext cx="2455297" cy="521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23866" lvl="1" indent="-161933">
              <a:lnSpc>
                <a:spcPts val="2099"/>
              </a:lnSpc>
              <a:buFont typeface="Arial"/>
              <a:buChar char="•"/>
            </a:pPr>
            <a:r>
              <a:rPr lang="en-US" sz="1600" b="1" dirty="0" err="1">
                <a:solidFill>
                  <a:srgbClr val="67652E"/>
                </a:solidFill>
                <a:latin typeface="Rounded M+ Ultra-Bold"/>
                <a:ea typeface="Rounded M+ Ultra-Bold"/>
                <a:cs typeface="Rounded M+ Ultra-Bold"/>
                <a:sym typeface="Rounded M+ Ultra-Bold"/>
              </a:rPr>
              <a:t>個人面談</a:t>
            </a:r>
            <a:endParaRPr lang="en-US" sz="1600" b="1" dirty="0">
              <a:solidFill>
                <a:srgbClr val="67652E"/>
              </a:solidFill>
              <a:latin typeface="Rounded M+ Ultra-Bold"/>
              <a:ea typeface="Rounded M+ Ultra-Bold"/>
              <a:cs typeface="Rounded M+ Ultra-Bold"/>
              <a:sym typeface="Rounded M+ Ultra-Bold"/>
            </a:endParaRPr>
          </a:p>
          <a:p>
            <a:pPr marL="323866" lvl="1" indent="-161933">
              <a:lnSpc>
                <a:spcPts val="2099"/>
              </a:lnSpc>
              <a:buFont typeface="Arial"/>
              <a:buChar char="•"/>
            </a:pPr>
            <a:r>
              <a:rPr lang="en-US" sz="1600" b="1" dirty="0" err="1">
                <a:solidFill>
                  <a:srgbClr val="67652E"/>
                </a:solidFill>
                <a:latin typeface="Rounded M+ Ultra-Bold"/>
                <a:ea typeface="Rounded M+ Ultra-Bold"/>
                <a:cs typeface="Rounded M+ Ultra-Bold"/>
                <a:sym typeface="Rounded M+ Ultra-Bold"/>
              </a:rPr>
              <a:t>土っ子チャレンジ教室</a:t>
            </a:r>
            <a:endParaRPr lang="en-US" sz="1600" b="1" dirty="0">
              <a:solidFill>
                <a:srgbClr val="67652E"/>
              </a:solidFill>
              <a:latin typeface="Rounded M+ Ultra-Bold"/>
              <a:ea typeface="Rounded M+ Ultra-Bold"/>
              <a:cs typeface="Rounded M+ Ultra-Bold"/>
              <a:sym typeface="Rounded M+ Ultra-Bold"/>
            </a:endParaRPr>
          </a:p>
        </p:txBody>
      </p:sp>
      <p:grpSp>
        <p:nvGrpSpPr>
          <p:cNvPr id="48" name="Group 48"/>
          <p:cNvGrpSpPr/>
          <p:nvPr/>
        </p:nvGrpSpPr>
        <p:grpSpPr>
          <a:xfrm>
            <a:off x="8890559" y="2452862"/>
            <a:ext cx="2615641" cy="1655083"/>
            <a:chOff x="0" y="0"/>
            <a:chExt cx="5231282" cy="3310165"/>
          </a:xfrm>
        </p:grpSpPr>
        <p:sp>
          <p:nvSpPr>
            <p:cNvPr id="49" name="AutoShape 49"/>
            <p:cNvSpPr/>
            <p:nvPr/>
          </p:nvSpPr>
          <p:spPr>
            <a:xfrm>
              <a:off x="0" y="856293"/>
              <a:ext cx="5231282" cy="2453872"/>
            </a:xfrm>
            <a:prstGeom prst="rect">
              <a:avLst/>
            </a:prstGeom>
            <a:solidFill>
              <a:srgbClr val="EFECE4"/>
            </a:solidFill>
          </p:spPr>
        </p:sp>
        <p:sp>
          <p:nvSpPr>
            <p:cNvPr id="50" name="AutoShape 50"/>
            <p:cNvSpPr/>
            <p:nvPr/>
          </p:nvSpPr>
          <p:spPr>
            <a:xfrm>
              <a:off x="0" y="0"/>
              <a:ext cx="5231282" cy="868993"/>
            </a:xfrm>
            <a:prstGeom prst="rect">
              <a:avLst/>
            </a:prstGeom>
            <a:solidFill>
              <a:srgbClr val="67652E"/>
            </a:solidFill>
          </p:spPr>
        </p:sp>
        <p:sp>
          <p:nvSpPr>
            <p:cNvPr id="51" name="TextBox 51"/>
            <p:cNvSpPr txBox="1"/>
            <p:nvPr/>
          </p:nvSpPr>
          <p:spPr>
            <a:xfrm>
              <a:off x="565018" y="164200"/>
              <a:ext cx="4101250" cy="538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80"/>
                </a:lnSpc>
              </a:pPr>
              <a:r>
                <a:rPr lang="en-US" sz="1733">
                  <a:solidFill>
                    <a:srgbClr val="EFECE4"/>
                  </a:solidFill>
                  <a:latin typeface="チェックポイント"/>
                  <a:ea typeface="チェックポイント"/>
                  <a:cs typeface="チェックポイント"/>
                  <a:sym typeface="チェックポイント"/>
                </a:rPr>
                <a:t>11月</a:t>
              </a: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565018" y="1306944"/>
              <a:ext cx="4101250" cy="504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23866" lvl="1" indent="-161933">
                <a:lnSpc>
                  <a:spcPts val="2099"/>
                </a:lnSpc>
                <a:buFont typeface="Arial"/>
                <a:buChar char="•"/>
              </a:pPr>
              <a:r>
                <a:rPr lang="en-US" sz="1600" b="1" dirty="0" err="1">
                  <a:solidFill>
                    <a:srgbClr val="67652E"/>
                  </a:solidFill>
                  <a:latin typeface="Rounded M+ Ultra-Bold"/>
                  <a:ea typeface="Rounded M+ Ultra-Bold"/>
                  <a:cs typeface="Rounded M+ Ultra-Bold"/>
                  <a:sym typeface="Rounded M+ Ultra-Bold"/>
                </a:rPr>
                <a:t>学校公開</a:t>
              </a:r>
              <a:endParaRPr lang="en-US" sz="1600" b="1" dirty="0">
                <a:solidFill>
                  <a:srgbClr val="67652E"/>
                </a:solidFill>
                <a:latin typeface="Rounded M+ Ultra-Bold"/>
                <a:ea typeface="Rounded M+ Ultra-Bold"/>
                <a:cs typeface="Rounded M+ Ultra-Bold"/>
                <a:sym typeface="Rounded M+ Ultra-Bold"/>
              </a:endParaRP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8890559" y="4219925"/>
            <a:ext cx="2615641" cy="1655083"/>
            <a:chOff x="0" y="0"/>
            <a:chExt cx="5231282" cy="3310165"/>
          </a:xfrm>
        </p:grpSpPr>
        <p:sp>
          <p:nvSpPr>
            <p:cNvPr id="54" name="AutoShape 54"/>
            <p:cNvSpPr/>
            <p:nvPr/>
          </p:nvSpPr>
          <p:spPr>
            <a:xfrm>
              <a:off x="0" y="856293"/>
              <a:ext cx="5231282" cy="2453872"/>
            </a:xfrm>
            <a:prstGeom prst="rect">
              <a:avLst/>
            </a:prstGeom>
            <a:solidFill>
              <a:srgbClr val="EFECE4"/>
            </a:solidFill>
          </p:spPr>
        </p:sp>
        <p:sp>
          <p:nvSpPr>
            <p:cNvPr id="55" name="AutoShape 55"/>
            <p:cNvSpPr/>
            <p:nvPr/>
          </p:nvSpPr>
          <p:spPr>
            <a:xfrm>
              <a:off x="0" y="0"/>
              <a:ext cx="5231282" cy="868993"/>
            </a:xfrm>
            <a:prstGeom prst="rect">
              <a:avLst/>
            </a:prstGeom>
            <a:solidFill>
              <a:srgbClr val="D19000"/>
            </a:solidFill>
          </p:spPr>
        </p:sp>
        <p:sp>
          <p:nvSpPr>
            <p:cNvPr id="56" name="TextBox 56"/>
            <p:cNvSpPr txBox="1"/>
            <p:nvPr/>
          </p:nvSpPr>
          <p:spPr>
            <a:xfrm>
              <a:off x="565018" y="164200"/>
              <a:ext cx="4101250" cy="538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80"/>
                </a:lnSpc>
              </a:pPr>
              <a:r>
                <a:rPr lang="en-US" sz="1733">
                  <a:solidFill>
                    <a:srgbClr val="EFECE4"/>
                  </a:solidFill>
                  <a:latin typeface="チェックポイント"/>
                  <a:ea typeface="チェックポイント"/>
                  <a:cs typeface="チェックポイント"/>
                  <a:sym typeface="チェックポイント"/>
                </a:rPr>
                <a:t>3月</a:t>
              </a: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565018" y="1306944"/>
              <a:ext cx="4101250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23866" lvl="1" indent="-161933">
                <a:lnSpc>
                  <a:spcPts val="2099"/>
                </a:lnSpc>
                <a:buFont typeface="Arial"/>
                <a:buChar char="•"/>
              </a:pPr>
              <a:r>
                <a:rPr lang="en-US" sz="1600" b="1" dirty="0" err="1">
                  <a:solidFill>
                    <a:srgbClr val="67652E"/>
                  </a:solidFill>
                  <a:latin typeface="Rounded M+ Ultra-Bold"/>
                  <a:ea typeface="Rounded M+ Ultra-Bold"/>
                  <a:cs typeface="Rounded M+ Ultra-Bold"/>
                  <a:sym typeface="Rounded M+ Ultra-Bold"/>
                </a:rPr>
                <a:t>卒業式</a:t>
              </a:r>
              <a:endParaRPr lang="en-US" sz="1600" b="1" dirty="0">
                <a:solidFill>
                  <a:srgbClr val="67652E"/>
                </a:solidFill>
                <a:latin typeface="Rounded M+ Ultra-Bold"/>
                <a:ea typeface="Rounded M+ Ultra-Bold"/>
                <a:cs typeface="Rounded M+ Ultra-Bold"/>
                <a:sym typeface="Rounded M+ Ultra-Bold"/>
              </a:endParaRPr>
            </a:p>
            <a:p>
              <a:pPr marL="323866" lvl="1" indent="-161933">
                <a:lnSpc>
                  <a:spcPts val="2099"/>
                </a:lnSpc>
                <a:buFont typeface="Arial"/>
                <a:buChar char="•"/>
              </a:pPr>
              <a:r>
                <a:rPr lang="en-US" sz="1600" b="1" dirty="0" err="1">
                  <a:solidFill>
                    <a:srgbClr val="67652E"/>
                  </a:solidFill>
                  <a:latin typeface="Rounded M+ Ultra-Bold"/>
                  <a:ea typeface="Rounded M+ Ultra-Bold"/>
                  <a:cs typeface="Rounded M+ Ultra-Bold"/>
                  <a:sym typeface="Rounded M+ Ultra-Bold"/>
                </a:rPr>
                <a:t>修了式</a:t>
              </a:r>
              <a:endParaRPr lang="en-US" sz="1600" b="1" dirty="0">
                <a:solidFill>
                  <a:srgbClr val="67652E"/>
                </a:solidFill>
                <a:latin typeface="Rounded M+ Ultra-Bold"/>
                <a:ea typeface="Rounded M+ Ultra-Bold"/>
                <a:cs typeface="Rounded M+ Ultra-Bold"/>
                <a:sym typeface="Rounded M+ Ultra-Bold"/>
              </a:endParaRPr>
            </a:p>
          </p:txBody>
        </p:sp>
      </p:grpSp>
      <p:sp>
        <p:nvSpPr>
          <p:cNvPr id="58" name="TextBox 58"/>
          <p:cNvSpPr txBox="1"/>
          <p:nvPr/>
        </p:nvSpPr>
        <p:spPr>
          <a:xfrm>
            <a:off x="3805059" y="44729"/>
            <a:ext cx="4462603" cy="410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1"/>
              </a:lnSpc>
            </a:pPr>
            <a:r>
              <a:rPr lang="en-US" sz="2340" b="1" u="sng" dirty="0" err="1">
                <a:solidFill>
                  <a:srgbClr val="FF0000"/>
                </a:solidFill>
                <a:latin typeface="Rounded M+ Ultra-Bold"/>
                <a:ea typeface="Rounded M+ Ultra-Bold"/>
                <a:cs typeface="Rounded M+ Ultra-Bold"/>
                <a:sym typeface="Rounded M+ Ultra-Bold"/>
              </a:rPr>
              <a:t>年間予定</a:t>
            </a:r>
            <a:r>
              <a:rPr lang="ja-JP" altLang="en-US" sz="2340" b="1" u="sng" dirty="0">
                <a:solidFill>
                  <a:srgbClr val="FF0000"/>
                </a:solidFill>
                <a:latin typeface="Rounded M+ Ultra-Bold"/>
                <a:ea typeface="Rounded M+ Ultra-Bold"/>
                <a:cs typeface="Rounded M+ Ultra-Bold"/>
                <a:sym typeface="Rounded M+ Ultra-Bold"/>
              </a:rPr>
              <a:t>（２０２５年度）</a:t>
            </a:r>
            <a:endParaRPr lang="en-US" sz="2340" b="1" u="sng" dirty="0">
              <a:solidFill>
                <a:srgbClr val="FF0000"/>
              </a:solidFill>
              <a:latin typeface="Rounded M+ Ultra-Bold"/>
              <a:ea typeface="Rounded M+ Ultra-Bold"/>
              <a:cs typeface="Rounded M+ Ultra-Bold"/>
              <a:sym typeface="Rounded M+ Ultra-Bold"/>
            </a:endParaRPr>
          </a:p>
        </p:txBody>
      </p:sp>
    </p:spTree>
    <p:extLst>
      <p:ext uri="{BB962C8B-B14F-4D97-AF65-F5344CB8AC3E}">
        <p14:creationId xmlns:p14="http://schemas.microsoft.com/office/powerpoint/2010/main" val="177996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961259">
            <a:off x="89544" y="4385072"/>
            <a:ext cx="1071682" cy="2317207"/>
          </a:xfrm>
          <a:custGeom>
            <a:avLst/>
            <a:gdLst/>
            <a:ahLst/>
            <a:cxnLst/>
            <a:rect l="l" t="t" r="r" b="b"/>
            <a:pathLst>
              <a:path w="2317236" h="4880167">
                <a:moveTo>
                  <a:pt x="0" y="0"/>
                </a:moveTo>
                <a:lnTo>
                  <a:pt x="2317236" y="0"/>
                </a:lnTo>
                <a:lnTo>
                  <a:pt x="2317236" y="4880168"/>
                </a:lnTo>
                <a:lnTo>
                  <a:pt x="0" y="4880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655662"/>
              </p:ext>
            </p:extLst>
          </p:nvPr>
        </p:nvGraphicFramePr>
        <p:xfrm>
          <a:off x="625385" y="1013984"/>
          <a:ext cx="10820400" cy="5232400"/>
        </p:xfrm>
        <a:graphic>
          <a:graphicData uri="http://schemas.openxmlformats.org/drawingml/2006/table">
            <a:tbl>
              <a:tblPr/>
              <a:tblGrid>
                <a:gridCol w="1665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548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12505">
                <a:tc>
                  <a:txBody>
                    <a:bodyPr/>
                    <a:lstStyle/>
                    <a:p>
                      <a:pPr algn="ctr">
                        <a:lnSpc>
                          <a:spcPts val="9799"/>
                        </a:lnSpc>
                        <a:defRPr/>
                      </a:pPr>
                      <a:r>
                        <a:rPr lang="en-US" sz="4700" b="1">
                          <a:solidFill>
                            <a:srgbClr val="FFFFFF"/>
                          </a:solidFill>
                          <a:latin typeface="チェックポイント"/>
                          <a:ea typeface="チェックポイント"/>
                          <a:cs typeface="チェックポイント"/>
                          <a:sym typeface="チェックポイント"/>
                        </a:rPr>
                        <a:t>前期</a:t>
                      </a:r>
                      <a:endParaRPr lang="en-US" sz="700"/>
                    </a:p>
                  </a:txBody>
                  <a:tcPr marL="127000" marR="127000" marT="127000" marB="127000" anchor="ctr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652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67652E"/>
                          </a:solidFill>
                          <a:latin typeface="M+ Ultra-Bold"/>
                          <a:ea typeface="M+ Ultra-Bold"/>
                          <a:cs typeface="M+ Ultra-Bold"/>
                          <a:sym typeface="M+ Ultra-Bold"/>
                        </a:rPr>
                        <a:t>・各教科（3観点3段階）</a:t>
                      </a:r>
                      <a:r>
                        <a:rPr lang="ja-JP" altLang="en-US" sz="2000" b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M+ Ultra-Bold"/>
                        </a:rPr>
                        <a:t>　</a:t>
                      </a:r>
                      <a:r>
                        <a:rPr lang="en-US" sz="2000" b="1" dirty="0">
                          <a:solidFill>
                            <a:srgbClr val="67652E"/>
                          </a:solidFill>
                          <a:latin typeface="M+ Ultra-Bold"/>
                          <a:ea typeface="M+ Ultra-Bold"/>
                          <a:cs typeface="M+ Ultra-Bold"/>
                          <a:sym typeface="M+ Ultra-Bold"/>
                        </a:rPr>
                        <a:t>・</a:t>
                      </a:r>
                      <a:r>
                        <a:rPr lang="en-US" sz="2000" b="1" dirty="0" err="1">
                          <a:solidFill>
                            <a:srgbClr val="67652E"/>
                          </a:solidFill>
                          <a:latin typeface="M+ Ultra-Bold"/>
                          <a:ea typeface="M+ Ultra-Bold"/>
                          <a:cs typeface="M+ Ultra-Bold"/>
                          <a:sym typeface="M+ Ultra-Bold"/>
                        </a:rPr>
                        <a:t>特別活動の記録</a:t>
                      </a:r>
                      <a:endParaRPr lang="en-US" sz="2000" b="1" dirty="0">
                        <a:solidFill>
                          <a:srgbClr val="67652E"/>
                        </a:solidFill>
                        <a:latin typeface="M+ Ultra-Bold"/>
                        <a:ea typeface="M+ Ultra-Bold"/>
                        <a:cs typeface="M+ Ultra-Bold"/>
                        <a:sym typeface="M+ Ultra-Bold"/>
                      </a:endParaRPr>
                    </a:p>
                    <a:p>
                      <a:pPr algn="l">
                        <a:lnSpc>
                          <a:spcPts val="4899"/>
                        </a:lnSpc>
                      </a:pPr>
                      <a:r>
                        <a:rPr lang="en-US" sz="2000" b="1" dirty="0">
                          <a:solidFill>
                            <a:srgbClr val="67652E"/>
                          </a:solidFill>
                          <a:latin typeface="M+ Ultra-Bold"/>
                          <a:ea typeface="M+ Ultra-Bold"/>
                          <a:cs typeface="M+ Ultra-Bold"/>
                          <a:sym typeface="M+ Ultra-Bold"/>
                        </a:rPr>
                        <a:t>・</a:t>
                      </a:r>
                      <a:r>
                        <a:rPr lang="en-US" sz="2000" b="1" dirty="0" err="1">
                          <a:solidFill>
                            <a:srgbClr val="67652E"/>
                          </a:solidFill>
                          <a:latin typeface="M+ Ultra-Bold"/>
                          <a:ea typeface="M+ Ultra-Bold"/>
                          <a:cs typeface="M+ Ultra-Bold"/>
                          <a:sym typeface="M+ Ultra-Bold"/>
                        </a:rPr>
                        <a:t>行動の記録</a:t>
                      </a:r>
                      <a:r>
                        <a:rPr lang="ja-JP" altLang="en-US" sz="2000" b="1" dirty="0">
                          <a:solidFill>
                            <a:srgbClr val="67652E"/>
                          </a:solidFill>
                          <a:latin typeface="M+ Ultra-Bold"/>
                          <a:ea typeface="M+ Ultra-Bold"/>
                          <a:cs typeface="M+ Ultra-Bold"/>
                          <a:sym typeface="M+ Ultra-Bold"/>
                        </a:rPr>
                        <a:t>　　　　　　</a:t>
                      </a:r>
                      <a:r>
                        <a:rPr lang="en-US" sz="2000" b="1" dirty="0">
                          <a:solidFill>
                            <a:srgbClr val="67652E"/>
                          </a:solidFill>
                          <a:latin typeface="M+ Ultra-Bold"/>
                          <a:ea typeface="M+ Ultra-Bold"/>
                          <a:cs typeface="M+ Ultra-Bold"/>
                          <a:sym typeface="M+ Ultra-Bold"/>
                        </a:rPr>
                        <a:t>・</a:t>
                      </a:r>
                      <a:r>
                        <a:rPr lang="en-US" sz="2000" b="1" dirty="0" err="1">
                          <a:solidFill>
                            <a:srgbClr val="67652E"/>
                          </a:solidFill>
                          <a:latin typeface="M+ Ultra-Bold"/>
                          <a:ea typeface="M+ Ultra-Bold"/>
                          <a:cs typeface="M+ Ultra-Bold"/>
                          <a:sym typeface="M+ Ultra-Bold"/>
                        </a:rPr>
                        <a:t>道徳の所見</a:t>
                      </a:r>
                      <a:endParaRPr lang="en-US" sz="2000" b="1" dirty="0">
                        <a:solidFill>
                          <a:srgbClr val="67652E"/>
                        </a:solidFill>
                        <a:latin typeface="M+ Ultra-Bold"/>
                        <a:ea typeface="M+ Ultra-Bold"/>
                        <a:cs typeface="M+ Ultra-Bold"/>
                        <a:sym typeface="M+ Ultra-Bold"/>
                      </a:endParaRPr>
                    </a:p>
                    <a:p>
                      <a:pPr algn="l">
                        <a:lnSpc>
                          <a:spcPts val="4899"/>
                        </a:lnSpc>
                      </a:pPr>
                      <a:r>
                        <a:rPr lang="en-US" sz="2000" b="1" dirty="0">
                          <a:solidFill>
                            <a:srgbClr val="67652E"/>
                          </a:solidFill>
                          <a:latin typeface="M+ Ultra-Bold"/>
                          <a:ea typeface="M+ Ultra-Bold"/>
                          <a:cs typeface="M+ Ultra-Bold"/>
                          <a:sym typeface="M+ Ultra-Bold"/>
                        </a:rPr>
                        <a:t>※</a:t>
                      </a:r>
                      <a:r>
                        <a:rPr lang="en-US" sz="2000" b="1" dirty="0" err="1">
                          <a:solidFill>
                            <a:srgbClr val="67652E"/>
                          </a:solidFill>
                          <a:latin typeface="M+ Ultra-Bold"/>
                          <a:ea typeface="M+ Ultra-Bold"/>
                          <a:cs typeface="M+ Ultra-Bold"/>
                          <a:sym typeface="M+ Ultra-Bold"/>
                        </a:rPr>
                        <a:t>個人面談やさくらシートで児童の様子をお伝えします</a:t>
                      </a:r>
                      <a:r>
                        <a:rPr lang="en-US" sz="2000" b="1" dirty="0">
                          <a:solidFill>
                            <a:srgbClr val="67652E"/>
                          </a:solidFill>
                          <a:latin typeface="M+ Ultra-Bold"/>
                          <a:ea typeface="M+ Ultra-Bold"/>
                          <a:cs typeface="M+ Ultra-Bold"/>
                          <a:sym typeface="M+ Ultra-Bold"/>
                        </a:rPr>
                        <a:t>。</a:t>
                      </a:r>
                    </a:p>
                  </a:txBody>
                  <a:tcPr marL="127000" marR="127000" marT="127000" marB="127000" anchor="ctr">
                    <a:lnL w="2857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9895">
                <a:tc>
                  <a:txBody>
                    <a:bodyPr/>
                    <a:lstStyle/>
                    <a:p>
                      <a:pPr algn="ctr">
                        <a:lnSpc>
                          <a:spcPts val="9799"/>
                        </a:lnSpc>
                        <a:defRPr/>
                      </a:pPr>
                      <a:r>
                        <a:rPr lang="en-US" sz="4700" b="1" dirty="0" err="1">
                          <a:solidFill>
                            <a:srgbClr val="FFFFFF"/>
                          </a:solidFill>
                          <a:latin typeface="チェックポイント"/>
                          <a:ea typeface="チェックポイント"/>
                          <a:cs typeface="チェックポイント"/>
                          <a:sym typeface="チェックポイント"/>
                        </a:rPr>
                        <a:t>後期</a:t>
                      </a:r>
                      <a:endParaRPr lang="en-US" sz="700" dirty="0"/>
                    </a:p>
                  </a:txBody>
                  <a:tcPr marL="127000" marR="127000" marT="127000" marB="127000" anchor="ctr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652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67652E"/>
                          </a:solidFill>
                          <a:latin typeface="M+ Ultra-Bold"/>
                          <a:ea typeface="M+ Ultra-Bold"/>
                          <a:cs typeface="M+ Ultra-Bold"/>
                          <a:sym typeface="M+ Ultra-Bold"/>
                        </a:rPr>
                        <a:t>・各教科（3観点3段階）</a:t>
                      </a:r>
                      <a:r>
                        <a:rPr lang="ja-JP" altLang="en-US" sz="2000" b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M+ Ultra-Bold"/>
                        </a:rPr>
                        <a:t>　　</a:t>
                      </a:r>
                      <a:r>
                        <a:rPr lang="en-US" sz="2000" b="1" dirty="0">
                          <a:solidFill>
                            <a:srgbClr val="67652E"/>
                          </a:solidFill>
                          <a:latin typeface="M+ Ultra-Bold"/>
                          <a:ea typeface="M+ Ultra-Bold"/>
                          <a:cs typeface="M+ Ultra-Bold"/>
                          <a:sym typeface="M+ Ultra-Bold"/>
                        </a:rPr>
                        <a:t>・</a:t>
                      </a:r>
                      <a:r>
                        <a:rPr lang="en-US" sz="2000" b="1" dirty="0" err="1">
                          <a:solidFill>
                            <a:srgbClr val="67652E"/>
                          </a:solidFill>
                          <a:latin typeface="M+ Ultra-Bold"/>
                          <a:ea typeface="M+ Ultra-Bold"/>
                          <a:cs typeface="M+ Ultra-Bold"/>
                          <a:sym typeface="M+ Ultra-Bold"/>
                        </a:rPr>
                        <a:t>特別活動の記録</a:t>
                      </a:r>
                      <a:endParaRPr lang="en-US" sz="2000" b="1" dirty="0">
                        <a:solidFill>
                          <a:srgbClr val="67652E"/>
                        </a:solidFill>
                        <a:latin typeface="M+ Ultra-Bold"/>
                        <a:ea typeface="M+ Ultra-Bold"/>
                        <a:cs typeface="M+ Ultra-Bold"/>
                        <a:sym typeface="M+ Ultra-Bold"/>
                      </a:endParaRPr>
                    </a:p>
                    <a:p>
                      <a:pPr algn="l">
                        <a:lnSpc>
                          <a:spcPts val="4899"/>
                        </a:lnSpc>
                      </a:pPr>
                      <a:r>
                        <a:rPr lang="en-US" sz="2000" b="1" dirty="0">
                          <a:solidFill>
                            <a:srgbClr val="67652E"/>
                          </a:solidFill>
                          <a:latin typeface="M+ Ultra-Bold"/>
                          <a:ea typeface="M+ Ultra-Bold"/>
                          <a:cs typeface="M+ Ultra-Bold"/>
                          <a:sym typeface="M+ Ultra-Bold"/>
                        </a:rPr>
                        <a:t>・</a:t>
                      </a:r>
                      <a:r>
                        <a:rPr lang="en-US" sz="2000" b="1" dirty="0" err="1">
                          <a:solidFill>
                            <a:srgbClr val="67652E"/>
                          </a:solidFill>
                          <a:latin typeface="M+ Ultra-Bold"/>
                          <a:ea typeface="M+ Ultra-Bold"/>
                          <a:cs typeface="M+ Ultra-Bold"/>
                          <a:sym typeface="M+ Ultra-Bold"/>
                        </a:rPr>
                        <a:t>行動の記録</a:t>
                      </a:r>
                      <a:r>
                        <a:rPr lang="ja-JP" altLang="en-US" sz="2000" b="1" dirty="0">
                          <a:solidFill>
                            <a:srgbClr val="67652E"/>
                          </a:solidFill>
                          <a:latin typeface="M+ Ultra-Bold"/>
                          <a:ea typeface="M+ Ultra-Bold"/>
                          <a:cs typeface="M+ Ultra-Bold"/>
                          <a:sym typeface="M+ Ultra-Bold"/>
                        </a:rPr>
                        <a:t>　　　　　　　</a:t>
                      </a:r>
                      <a:r>
                        <a:rPr lang="en-US" sz="2000" b="1" dirty="0">
                          <a:solidFill>
                            <a:srgbClr val="67652E"/>
                          </a:solidFill>
                          <a:latin typeface="M+ Ultra-Bold"/>
                          <a:ea typeface="M+ Ultra-Bold"/>
                          <a:cs typeface="M+ Ultra-Bold"/>
                          <a:sym typeface="M+ Ultra-Bold"/>
                        </a:rPr>
                        <a:t>・総合的な学習の時間の所見（3〜6年）　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48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67652E"/>
                          </a:solidFill>
                          <a:latin typeface="M+ Ultra-Bold"/>
                          <a:ea typeface="M+ Ultra-Bold"/>
                          <a:cs typeface="M+ Ultra-Bold"/>
                          <a:sym typeface="M+ Ultra-Bold"/>
                        </a:rPr>
                        <a:t>・</a:t>
                      </a:r>
                      <a:r>
                        <a:rPr lang="en-US" sz="2000" b="1" dirty="0" err="1">
                          <a:solidFill>
                            <a:srgbClr val="67652E"/>
                          </a:solidFill>
                          <a:latin typeface="M+ Ultra-Bold"/>
                          <a:ea typeface="M+ Ultra-Bold"/>
                          <a:cs typeface="M+ Ultra-Bold"/>
                          <a:sym typeface="M+ Ultra-Bold"/>
                        </a:rPr>
                        <a:t>外国語活動の所見</a:t>
                      </a:r>
                      <a:r>
                        <a:rPr lang="en-US" altLang="ja-JP" sz="2000" b="1" dirty="0">
                          <a:solidFill>
                            <a:srgbClr val="67652E"/>
                          </a:solidFill>
                          <a:latin typeface="M+ Ultra-Bold"/>
                          <a:ea typeface="M+ Ultra-Bold"/>
                          <a:cs typeface="M+ Ultra-Bold"/>
                          <a:sym typeface="M+ Ultra-Bold"/>
                        </a:rPr>
                        <a:t>(</a:t>
                      </a:r>
                      <a:r>
                        <a:rPr lang="en-US" sz="2000" b="1" dirty="0">
                          <a:solidFill>
                            <a:srgbClr val="67652E"/>
                          </a:solidFill>
                          <a:latin typeface="M+ Ultra-Bold"/>
                          <a:ea typeface="M+ Ultra-Bold"/>
                          <a:cs typeface="M+ Ultra-Bold"/>
                          <a:sym typeface="M+ Ultra-Bold"/>
                        </a:rPr>
                        <a:t>3,4年</a:t>
                      </a:r>
                      <a:r>
                        <a:rPr lang="en-US" altLang="ja-JP" sz="2000" b="1" dirty="0">
                          <a:solidFill>
                            <a:srgbClr val="67652E"/>
                          </a:solidFill>
                          <a:latin typeface="M+ Ultra-Bold"/>
                          <a:ea typeface="M+ Ultra-Bold"/>
                          <a:cs typeface="M+ Ultra-Bold"/>
                          <a:sym typeface="M+ Ultra-Bold"/>
                        </a:rPr>
                        <a:t>）</a:t>
                      </a:r>
                      <a:r>
                        <a:rPr lang="ja-JP" altLang="en-US" sz="2000" b="1" dirty="0">
                          <a:solidFill>
                            <a:srgbClr val="67652E"/>
                          </a:solidFill>
                          <a:latin typeface="M+ Ultra-Bold"/>
                          <a:ea typeface="M+ Ultra-Bold"/>
                          <a:cs typeface="M+ Ultra-Bold"/>
                          <a:sym typeface="M+ Ultra-Bold"/>
                        </a:rPr>
                        <a:t>  </a:t>
                      </a:r>
                      <a:r>
                        <a:rPr lang="en-US" altLang="ja-JP" sz="2000" b="1" dirty="0">
                          <a:solidFill>
                            <a:srgbClr val="67652E"/>
                          </a:solidFill>
                          <a:latin typeface="M+ Ultra-Bold"/>
                          <a:ea typeface="M+ Ultra-Bold"/>
                          <a:cs typeface="M+ Ultra-Bold"/>
                          <a:sym typeface="M+ Ultra-Bold"/>
                        </a:rPr>
                        <a:t>・総合所見</a:t>
                      </a:r>
                    </a:p>
                    <a:p>
                      <a:pPr algn="l">
                        <a:lnSpc>
                          <a:spcPts val="4899"/>
                        </a:lnSpc>
                      </a:pPr>
                      <a:r>
                        <a:rPr lang="en-US" sz="2000" b="1" dirty="0">
                          <a:solidFill>
                            <a:srgbClr val="67652E"/>
                          </a:solidFill>
                          <a:latin typeface="M+ Ultra-Bold"/>
                          <a:ea typeface="M+ Ultra-Bold"/>
                          <a:cs typeface="M+ Ultra-Bold"/>
                          <a:sym typeface="M+ Ultra-Bold"/>
                        </a:rPr>
                        <a:t>　</a:t>
                      </a:r>
                    </a:p>
                  </a:txBody>
                  <a:tcPr marL="127000" marR="127000" marT="127000" marB="127000" anchor="ctr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281354" y="238368"/>
            <a:ext cx="9664504" cy="659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60"/>
              </a:lnSpc>
            </a:pPr>
            <a:r>
              <a:rPr lang="en-US" sz="4466" dirty="0" err="1">
                <a:solidFill>
                  <a:srgbClr val="FF0000"/>
                </a:solidFill>
                <a:latin typeface="Rounded M+"/>
                <a:ea typeface="Rounded M+"/>
                <a:cs typeface="Rounded M+"/>
                <a:sym typeface="Rounded M+"/>
              </a:rPr>
              <a:t>通知票</a:t>
            </a:r>
            <a:r>
              <a:rPr lang="en-US" altLang="ja-JP" sz="4466" dirty="0">
                <a:solidFill>
                  <a:srgbClr val="FF0000"/>
                </a:solidFill>
                <a:latin typeface="Rounded M+"/>
                <a:ea typeface="Rounded M+"/>
                <a:cs typeface="Rounded M+"/>
                <a:sym typeface="Rounded M+"/>
              </a:rPr>
              <a:t>(</a:t>
            </a:r>
            <a:r>
              <a:rPr lang="ja-JP" altLang="en-US" sz="4466" dirty="0">
                <a:solidFill>
                  <a:srgbClr val="FF0000"/>
                </a:solidFill>
                <a:latin typeface="Rounded M+"/>
                <a:ea typeface="Rounded M+"/>
                <a:cs typeface="Rounded M+"/>
                <a:sym typeface="Rounded M+"/>
              </a:rPr>
              <a:t>年</a:t>
            </a:r>
            <a:r>
              <a:rPr lang="en-US" altLang="ja-JP" sz="4466" dirty="0">
                <a:solidFill>
                  <a:srgbClr val="FF0000"/>
                </a:solidFill>
                <a:latin typeface="Rounded M+"/>
                <a:ea typeface="Rounded M+"/>
                <a:cs typeface="Rounded M+"/>
                <a:sym typeface="Rounded M+"/>
              </a:rPr>
              <a:t>2</a:t>
            </a:r>
            <a:r>
              <a:rPr lang="ja-JP" altLang="en-US" sz="4466" dirty="0">
                <a:solidFill>
                  <a:srgbClr val="FF0000"/>
                </a:solidFill>
                <a:latin typeface="Rounded M+"/>
                <a:ea typeface="Rounded M+"/>
                <a:cs typeface="Rounded M+"/>
                <a:sym typeface="Rounded M+"/>
              </a:rPr>
              <a:t>回</a:t>
            </a:r>
            <a:r>
              <a:rPr lang="en-US" altLang="ja-JP" sz="4466" dirty="0">
                <a:solidFill>
                  <a:srgbClr val="FF0000"/>
                </a:solidFill>
                <a:latin typeface="Rounded M+"/>
                <a:ea typeface="Rounded M+"/>
                <a:cs typeface="Rounded M+"/>
                <a:sym typeface="Rounded M+"/>
              </a:rPr>
              <a:t>)</a:t>
            </a:r>
            <a:r>
              <a:rPr lang="en-US" sz="4466" dirty="0" err="1">
                <a:solidFill>
                  <a:srgbClr val="FF0000"/>
                </a:solidFill>
                <a:latin typeface="Rounded M+"/>
                <a:ea typeface="Rounded M+"/>
                <a:cs typeface="Rounded M+"/>
                <a:sym typeface="Rounded M+"/>
              </a:rPr>
              <a:t>学校での記録を家庭に</a:t>
            </a:r>
            <a:r>
              <a:rPr lang="en-US" sz="4466" dirty="0">
                <a:solidFill>
                  <a:srgbClr val="FF0000"/>
                </a:solidFill>
                <a:latin typeface="Rounded M+"/>
                <a:ea typeface="Rounded M+"/>
                <a:cs typeface="Rounded M+"/>
                <a:sym typeface="Rounded M+"/>
              </a:rPr>
              <a:t>…</a:t>
            </a:r>
          </a:p>
        </p:txBody>
      </p:sp>
      <p:sp>
        <p:nvSpPr>
          <p:cNvPr id="2" name="Freeform 2"/>
          <p:cNvSpPr/>
          <p:nvPr/>
        </p:nvSpPr>
        <p:spPr>
          <a:xfrm>
            <a:off x="9564447" y="707311"/>
            <a:ext cx="2346200" cy="1938795"/>
          </a:xfrm>
          <a:custGeom>
            <a:avLst/>
            <a:gdLst/>
            <a:ahLst/>
            <a:cxnLst/>
            <a:rect l="l" t="t" r="r" b="b"/>
            <a:pathLst>
              <a:path w="5656734" h="4368759">
                <a:moveTo>
                  <a:pt x="0" y="0"/>
                </a:moveTo>
                <a:lnTo>
                  <a:pt x="5656734" y="0"/>
                </a:lnTo>
                <a:lnTo>
                  <a:pt x="5656734" y="4368760"/>
                </a:lnTo>
                <a:lnTo>
                  <a:pt x="0" y="43687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03055">
            <a:off x="9893696" y="4891396"/>
            <a:ext cx="2246860" cy="1809313"/>
          </a:xfrm>
          <a:custGeom>
            <a:avLst/>
            <a:gdLst/>
            <a:ahLst/>
            <a:cxnLst/>
            <a:rect l="l" t="t" r="r" b="b"/>
            <a:pathLst>
              <a:path w="3370290" h="2713970">
                <a:moveTo>
                  <a:pt x="0" y="0"/>
                </a:moveTo>
                <a:lnTo>
                  <a:pt x="3370290" y="0"/>
                </a:lnTo>
                <a:lnTo>
                  <a:pt x="3370290" y="2713970"/>
                </a:lnTo>
                <a:lnTo>
                  <a:pt x="0" y="27139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7BB05A7F-2FD8-8207-55FA-B7CEE3DE218F}"/>
              </a:ext>
            </a:extLst>
          </p:cNvPr>
          <p:cNvSpPr/>
          <p:nvPr/>
        </p:nvSpPr>
        <p:spPr>
          <a:xfrm>
            <a:off x="1941342" y="5458264"/>
            <a:ext cx="7900909" cy="116136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/>
              <a:t>さくらシート</a:t>
            </a:r>
            <a:endParaRPr kumimoji="1" lang="en-US" altLang="ja-JP" sz="2400" b="1" dirty="0"/>
          </a:p>
          <a:p>
            <a:pPr algn="ctr"/>
            <a:r>
              <a:rPr kumimoji="1" lang="ja-JP" altLang="en-US" sz="2400" b="1" dirty="0"/>
              <a:t>子ども自身が目標、成長したことを記録</a:t>
            </a:r>
            <a:endParaRPr kumimoji="1" lang="en-US" altLang="ja-JP" sz="2400" b="1" dirty="0"/>
          </a:p>
          <a:p>
            <a:pPr algn="ctr"/>
            <a:r>
              <a:rPr kumimoji="1" lang="en-US" altLang="ja-JP" sz="2400" b="1" dirty="0"/>
              <a:t> </a:t>
            </a:r>
            <a:r>
              <a:rPr kumimoji="1" lang="ja-JP" altLang="en-US" sz="2400" b="1" dirty="0"/>
              <a:t>小１～高３まで引き継いでいくキャリアパスポート</a:t>
            </a:r>
          </a:p>
        </p:txBody>
      </p:sp>
    </p:spTree>
    <p:extLst>
      <p:ext uri="{BB962C8B-B14F-4D97-AF65-F5344CB8AC3E}">
        <p14:creationId xmlns:p14="http://schemas.microsoft.com/office/powerpoint/2010/main" val="397019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1109343"/>
            <a:ext cx="10820400" cy="5079339"/>
            <a:chOff x="0" y="0"/>
            <a:chExt cx="3791234" cy="177969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768374" cy="1751751"/>
            </a:xfrm>
            <a:custGeom>
              <a:avLst/>
              <a:gdLst/>
              <a:ahLst/>
              <a:cxnLst/>
              <a:rect l="l" t="t" r="r" b="b"/>
              <a:pathLst>
                <a:path w="3768374" h="1751751">
                  <a:moveTo>
                    <a:pt x="3768374" y="1751751"/>
                  </a:moveTo>
                  <a:lnTo>
                    <a:pt x="0" y="1744131"/>
                  </a:lnTo>
                  <a:lnTo>
                    <a:pt x="0" y="620780"/>
                  </a:lnTo>
                  <a:lnTo>
                    <a:pt x="17780" y="19050"/>
                  </a:lnTo>
                  <a:lnTo>
                    <a:pt x="1877064" y="0"/>
                  </a:lnTo>
                  <a:lnTo>
                    <a:pt x="3749324" y="5080"/>
                  </a:lnTo>
                  <a:close/>
                </a:path>
              </a:pathLst>
            </a:custGeom>
            <a:solidFill>
              <a:srgbClr val="EFECE4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797584" cy="1778421"/>
            </a:xfrm>
            <a:custGeom>
              <a:avLst/>
              <a:gdLst/>
              <a:ahLst/>
              <a:cxnLst/>
              <a:rect l="l" t="t" r="r" b="b"/>
              <a:pathLst>
                <a:path w="3797584" h="1778421">
                  <a:moveTo>
                    <a:pt x="3763294" y="21590"/>
                  </a:moveTo>
                  <a:cubicBezTo>
                    <a:pt x="3764564" y="34290"/>
                    <a:pt x="3764564" y="44450"/>
                    <a:pt x="3765834" y="54610"/>
                  </a:cubicBezTo>
                  <a:cubicBezTo>
                    <a:pt x="3768374" y="89909"/>
                    <a:pt x="3769644" y="126930"/>
                    <a:pt x="3772184" y="162628"/>
                  </a:cubicBezTo>
                  <a:cubicBezTo>
                    <a:pt x="3772184" y="214193"/>
                    <a:pt x="3784884" y="1230947"/>
                    <a:pt x="3791234" y="1282512"/>
                  </a:cubicBezTo>
                  <a:cubicBezTo>
                    <a:pt x="3797584" y="1360520"/>
                    <a:pt x="3793774" y="1439851"/>
                    <a:pt x="3793774" y="1517859"/>
                  </a:cubicBezTo>
                  <a:cubicBezTo>
                    <a:pt x="3793774" y="1586613"/>
                    <a:pt x="3795044" y="1650077"/>
                    <a:pt x="3796314" y="1717460"/>
                  </a:cubicBezTo>
                  <a:cubicBezTo>
                    <a:pt x="3796314" y="1739051"/>
                    <a:pt x="3796314" y="1753021"/>
                    <a:pt x="3796314" y="1777151"/>
                  </a:cubicBezTo>
                  <a:cubicBezTo>
                    <a:pt x="3773454" y="1777151"/>
                    <a:pt x="3753134" y="1778421"/>
                    <a:pt x="3726058" y="1777151"/>
                  </a:cubicBezTo>
                  <a:cubicBezTo>
                    <a:pt x="3536127" y="1772071"/>
                    <a:pt x="3343274" y="1778421"/>
                    <a:pt x="3153343" y="1773341"/>
                  </a:cubicBezTo>
                  <a:cubicBezTo>
                    <a:pt x="3039384" y="1769531"/>
                    <a:pt x="2928348" y="1772071"/>
                    <a:pt x="2814390" y="1769531"/>
                  </a:cubicBezTo>
                  <a:cubicBezTo>
                    <a:pt x="2761793" y="1768260"/>
                    <a:pt x="2709197" y="1766991"/>
                    <a:pt x="2656601" y="1765721"/>
                  </a:cubicBezTo>
                  <a:cubicBezTo>
                    <a:pt x="2624459" y="1765721"/>
                    <a:pt x="2595239" y="1766991"/>
                    <a:pt x="2563096" y="1766991"/>
                  </a:cubicBezTo>
                  <a:cubicBezTo>
                    <a:pt x="2481280" y="1765721"/>
                    <a:pt x="2256285" y="1766991"/>
                    <a:pt x="2174469" y="1765721"/>
                  </a:cubicBezTo>
                  <a:cubicBezTo>
                    <a:pt x="2116029" y="1764451"/>
                    <a:pt x="947224" y="1773341"/>
                    <a:pt x="888784" y="1772071"/>
                  </a:cubicBezTo>
                  <a:cubicBezTo>
                    <a:pt x="874174" y="1772071"/>
                    <a:pt x="856642" y="1773341"/>
                    <a:pt x="842031" y="1773341"/>
                  </a:cubicBezTo>
                  <a:cubicBezTo>
                    <a:pt x="806967" y="1773341"/>
                    <a:pt x="774825" y="1774610"/>
                    <a:pt x="739761" y="1774610"/>
                  </a:cubicBezTo>
                  <a:cubicBezTo>
                    <a:pt x="652101" y="1774610"/>
                    <a:pt x="567362" y="1773341"/>
                    <a:pt x="479702" y="1772071"/>
                  </a:cubicBezTo>
                  <a:cubicBezTo>
                    <a:pt x="427106" y="1770801"/>
                    <a:pt x="374510" y="1769531"/>
                    <a:pt x="324835" y="1768260"/>
                  </a:cubicBezTo>
                  <a:cubicBezTo>
                    <a:pt x="231331" y="1766991"/>
                    <a:pt x="137827" y="1765721"/>
                    <a:pt x="48260" y="1765721"/>
                  </a:cubicBezTo>
                  <a:cubicBezTo>
                    <a:pt x="38100" y="1765721"/>
                    <a:pt x="29210" y="1765721"/>
                    <a:pt x="19050" y="1764451"/>
                  </a:cubicBezTo>
                  <a:cubicBezTo>
                    <a:pt x="10160" y="1763181"/>
                    <a:pt x="5080" y="1756831"/>
                    <a:pt x="7620" y="1747941"/>
                  </a:cubicBezTo>
                  <a:cubicBezTo>
                    <a:pt x="16510" y="1716186"/>
                    <a:pt x="12700" y="1683131"/>
                    <a:pt x="11430" y="1648755"/>
                  </a:cubicBezTo>
                  <a:cubicBezTo>
                    <a:pt x="10160" y="1578680"/>
                    <a:pt x="6350" y="1509926"/>
                    <a:pt x="7620" y="1439851"/>
                  </a:cubicBezTo>
                  <a:cubicBezTo>
                    <a:pt x="5080" y="1352587"/>
                    <a:pt x="0" y="272369"/>
                    <a:pt x="7620" y="183783"/>
                  </a:cubicBezTo>
                  <a:cubicBezTo>
                    <a:pt x="8890" y="166595"/>
                    <a:pt x="7620" y="148084"/>
                    <a:pt x="8890" y="130896"/>
                  </a:cubicBezTo>
                  <a:cubicBezTo>
                    <a:pt x="10160" y="103130"/>
                    <a:pt x="12700" y="727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776" y="30480"/>
                    <a:pt x="111528" y="29210"/>
                  </a:cubicBezTo>
                  <a:cubicBezTo>
                    <a:pt x="190423" y="25400"/>
                    <a:pt x="269317" y="22860"/>
                    <a:pt x="351133" y="20320"/>
                  </a:cubicBezTo>
                  <a:cubicBezTo>
                    <a:pt x="406652" y="17780"/>
                    <a:pt x="462170" y="16510"/>
                    <a:pt x="514766" y="13970"/>
                  </a:cubicBezTo>
                  <a:cubicBezTo>
                    <a:pt x="567362" y="11430"/>
                    <a:pt x="622881" y="8890"/>
                    <a:pt x="675477" y="8890"/>
                  </a:cubicBezTo>
                  <a:cubicBezTo>
                    <a:pt x="733917" y="7620"/>
                    <a:pt x="792357" y="10160"/>
                    <a:pt x="850798" y="8890"/>
                  </a:cubicBezTo>
                  <a:cubicBezTo>
                    <a:pt x="923848" y="8890"/>
                    <a:pt x="2247519" y="6350"/>
                    <a:pt x="2320570" y="5080"/>
                  </a:cubicBezTo>
                  <a:cubicBezTo>
                    <a:pt x="2390698" y="3810"/>
                    <a:pt x="2460826" y="2540"/>
                    <a:pt x="2533876" y="2540"/>
                  </a:cubicBezTo>
                  <a:cubicBezTo>
                    <a:pt x="2653679" y="1270"/>
                    <a:pt x="2770559" y="0"/>
                    <a:pt x="2890362" y="0"/>
                  </a:cubicBezTo>
                  <a:cubicBezTo>
                    <a:pt x="2940036" y="0"/>
                    <a:pt x="2992632" y="2540"/>
                    <a:pt x="3042306" y="2540"/>
                  </a:cubicBezTo>
                  <a:cubicBezTo>
                    <a:pt x="3179641" y="3810"/>
                    <a:pt x="3319898" y="5080"/>
                    <a:pt x="3457232" y="7620"/>
                  </a:cubicBezTo>
                  <a:cubicBezTo>
                    <a:pt x="3530282" y="8890"/>
                    <a:pt x="3603333" y="12700"/>
                    <a:pt x="3676383" y="16510"/>
                  </a:cubicBezTo>
                  <a:cubicBezTo>
                    <a:pt x="3693915" y="16510"/>
                    <a:pt x="3711447" y="16510"/>
                    <a:pt x="3726058" y="16510"/>
                  </a:cubicBezTo>
                  <a:cubicBezTo>
                    <a:pt x="3744244" y="17780"/>
                    <a:pt x="3753134" y="20320"/>
                    <a:pt x="3763294" y="21590"/>
                  </a:cubicBezTo>
                  <a:close/>
                  <a:moveTo>
                    <a:pt x="3773454" y="1760641"/>
                  </a:moveTo>
                  <a:cubicBezTo>
                    <a:pt x="3774724" y="1744131"/>
                    <a:pt x="3775994" y="1731431"/>
                    <a:pt x="3775994" y="1718731"/>
                  </a:cubicBezTo>
                  <a:cubicBezTo>
                    <a:pt x="3774724" y="1643466"/>
                    <a:pt x="3773454" y="1573391"/>
                    <a:pt x="3773454" y="1498027"/>
                  </a:cubicBezTo>
                  <a:cubicBezTo>
                    <a:pt x="3773454" y="1463650"/>
                    <a:pt x="3775994" y="1429274"/>
                    <a:pt x="3774724" y="1394897"/>
                  </a:cubicBezTo>
                  <a:cubicBezTo>
                    <a:pt x="3774724" y="1363165"/>
                    <a:pt x="3773454" y="1330110"/>
                    <a:pt x="3772184" y="1298378"/>
                  </a:cubicBezTo>
                  <a:cubicBezTo>
                    <a:pt x="3767104" y="1249457"/>
                    <a:pt x="3755674" y="236670"/>
                    <a:pt x="3755674" y="187750"/>
                  </a:cubicBezTo>
                  <a:cubicBezTo>
                    <a:pt x="3753134" y="146762"/>
                    <a:pt x="3750594" y="104453"/>
                    <a:pt x="3748054" y="63500"/>
                  </a:cubicBezTo>
                  <a:cubicBezTo>
                    <a:pt x="3746784" y="44450"/>
                    <a:pt x="3745514" y="43180"/>
                    <a:pt x="3717291" y="41910"/>
                  </a:cubicBezTo>
                  <a:cubicBezTo>
                    <a:pt x="3708525" y="41910"/>
                    <a:pt x="3702681" y="41910"/>
                    <a:pt x="3693915" y="40640"/>
                  </a:cubicBezTo>
                  <a:cubicBezTo>
                    <a:pt x="3620865" y="36830"/>
                    <a:pt x="3544893" y="31750"/>
                    <a:pt x="3471842" y="30480"/>
                  </a:cubicBezTo>
                  <a:cubicBezTo>
                    <a:pt x="3293600" y="26670"/>
                    <a:pt x="3112435" y="25400"/>
                    <a:pt x="2934192" y="22860"/>
                  </a:cubicBezTo>
                  <a:cubicBezTo>
                    <a:pt x="2907894" y="22860"/>
                    <a:pt x="2878674" y="22860"/>
                    <a:pt x="2852376" y="22860"/>
                  </a:cubicBezTo>
                  <a:cubicBezTo>
                    <a:pt x="2808546" y="22860"/>
                    <a:pt x="2764716" y="22860"/>
                    <a:pt x="2723807" y="22860"/>
                  </a:cubicBezTo>
                  <a:cubicBezTo>
                    <a:pt x="2630303" y="22860"/>
                    <a:pt x="2536798" y="22860"/>
                    <a:pt x="2446216" y="24130"/>
                  </a:cubicBezTo>
                  <a:cubicBezTo>
                    <a:pt x="2367322" y="25400"/>
                    <a:pt x="1037806" y="29210"/>
                    <a:pt x="958912" y="29210"/>
                  </a:cubicBezTo>
                  <a:cubicBezTo>
                    <a:pt x="830343" y="29210"/>
                    <a:pt x="701775" y="26670"/>
                    <a:pt x="573206" y="33020"/>
                  </a:cubicBezTo>
                  <a:cubicBezTo>
                    <a:pt x="506000" y="36830"/>
                    <a:pt x="441716" y="36830"/>
                    <a:pt x="377432" y="38100"/>
                  </a:cubicBezTo>
                  <a:cubicBezTo>
                    <a:pt x="266395" y="41910"/>
                    <a:pt x="155359" y="45720"/>
                    <a:pt x="49530" y="50800"/>
                  </a:cubicBezTo>
                  <a:cubicBezTo>
                    <a:pt x="36830" y="50800"/>
                    <a:pt x="34290" y="53340"/>
                    <a:pt x="33020" y="68754"/>
                  </a:cubicBezTo>
                  <a:cubicBezTo>
                    <a:pt x="31750" y="92553"/>
                    <a:pt x="31750" y="116352"/>
                    <a:pt x="30480" y="140151"/>
                  </a:cubicBezTo>
                  <a:cubicBezTo>
                    <a:pt x="29210" y="179817"/>
                    <a:pt x="26670" y="218160"/>
                    <a:pt x="25400" y="257825"/>
                  </a:cubicBezTo>
                  <a:cubicBezTo>
                    <a:pt x="20320" y="300135"/>
                    <a:pt x="26670" y="1334077"/>
                    <a:pt x="29210" y="1376386"/>
                  </a:cubicBezTo>
                  <a:cubicBezTo>
                    <a:pt x="29210" y="1421340"/>
                    <a:pt x="29210" y="1467617"/>
                    <a:pt x="30480" y="1512571"/>
                  </a:cubicBezTo>
                  <a:cubicBezTo>
                    <a:pt x="30480" y="1545625"/>
                    <a:pt x="33020" y="1578680"/>
                    <a:pt x="33020" y="1611734"/>
                  </a:cubicBezTo>
                  <a:cubicBezTo>
                    <a:pt x="33020" y="1647433"/>
                    <a:pt x="33020" y="1683131"/>
                    <a:pt x="31750" y="1718731"/>
                  </a:cubicBezTo>
                  <a:cubicBezTo>
                    <a:pt x="31750" y="1722541"/>
                    <a:pt x="31750" y="1725081"/>
                    <a:pt x="31750" y="1728891"/>
                  </a:cubicBezTo>
                  <a:cubicBezTo>
                    <a:pt x="31750" y="1739051"/>
                    <a:pt x="35560" y="1742861"/>
                    <a:pt x="44450" y="1742861"/>
                  </a:cubicBezTo>
                  <a:cubicBezTo>
                    <a:pt x="70620" y="1742861"/>
                    <a:pt x="111528" y="1744131"/>
                    <a:pt x="149515" y="1744131"/>
                  </a:cubicBezTo>
                  <a:cubicBezTo>
                    <a:pt x="205033" y="1744131"/>
                    <a:pt x="263473" y="1741591"/>
                    <a:pt x="318991" y="1744131"/>
                  </a:cubicBezTo>
                  <a:cubicBezTo>
                    <a:pt x="409574" y="1747941"/>
                    <a:pt x="500156" y="1750481"/>
                    <a:pt x="590738" y="1749211"/>
                  </a:cubicBezTo>
                  <a:cubicBezTo>
                    <a:pt x="649179" y="1747941"/>
                    <a:pt x="704697" y="1750481"/>
                    <a:pt x="763137" y="1750481"/>
                  </a:cubicBezTo>
                  <a:cubicBezTo>
                    <a:pt x="847876" y="1750481"/>
                    <a:pt x="932614" y="1749211"/>
                    <a:pt x="1017352" y="1750481"/>
                  </a:cubicBezTo>
                  <a:cubicBezTo>
                    <a:pt x="1142999" y="1751751"/>
                    <a:pt x="2522188" y="1741591"/>
                    <a:pt x="2650757" y="1744131"/>
                  </a:cubicBezTo>
                  <a:cubicBezTo>
                    <a:pt x="2706275" y="1745401"/>
                    <a:pt x="2761793" y="1746671"/>
                    <a:pt x="2814390" y="1746671"/>
                  </a:cubicBezTo>
                  <a:cubicBezTo>
                    <a:pt x="2910816" y="1749211"/>
                    <a:pt x="3004320" y="1745401"/>
                    <a:pt x="3100747" y="1749211"/>
                  </a:cubicBezTo>
                  <a:cubicBezTo>
                    <a:pt x="3179641" y="1751751"/>
                    <a:pt x="3258535" y="1751751"/>
                    <a:pt x="3337430" y="1754291"/>
                  </a:cubicBezTo>
                  <a:cubicBezTo>
                    <a:pt x="3454310" y="1758101"/>
                    <a:pt x="3571191" y="1760641"/>
                    <a:pt x="3688071" y="1761911"/>
                  </a:cubicBezTo>
                  <a:cubicBezTo>
                    <a:pt x="3731901" y="1761911"/>
                    <a:pt x="3753134" y="1760641"/>
                    <a:pt x="3773454" y="1760641"/>
                  </a:cubicBezTo>
                  <a:close/>
                </a:path>
              </a:pathLst>
            </a:custGeom>
            <a:solidFill>
              <a:srgbClr val="EFECE4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9637052" y="4313894"/>
            <a:ext cx="2554948" cy="2762306"/>
          </a:xfrm>
          <a:custGeom>
            <a:avLst/>
            <a:gdLst/>
            <a:ahLst/>
            <a:cxnLst/>
            <a:rect l="l" t="t" r="r" b="b"/>
            <a:pathLst>
              <a:path w="3832422" h="4143459">
                <a:moveTo>
                  <a:pt x="0" y="0"/>
                </a:moveTo>
                <a:lnTo>
                  <a:pt x="3832422" y="0"/>
                </a:lnTo>
                <a:lnTo>
                  <a:pt x="3832422" y="4143459"/>
                </a:lnTo>
                <a:lnTo>
                  <a:pt x="0" y="41434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60491">
            <a:off x="7389561" y="5782634"/>
            <a:ext cx="1218715" cy="498629"/>
          </a:xfrm>
          <a:custGeom>
            <a:avLst/>
            <a:gdLst/>
            <a:ahLst/>
            <a:cxnLst/>
            <a:rect l="l" t="t" r="r" b="b"/>
            <a:pathLst>
              <a:path w="1828073" h="747943">
                <a:moveTo>
                  <a:pt x="0" y="0"/>
                </a:moveTo>
                <a:lnTo>
                  <a:pt x="1828073" y="0"/>
                </a:lnTo>
                <a:lnTo>
                  <a:pt x="1828073" y="747942"/>
                </a:lnTo>
                <a:lnTo>
                  <a:pt x="0" y="747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09634">
            <a:off x="11095084" y="2721489"/>
            <a:ext cx="549766" cy="1415023"/>
          </a:xfrm>
          <a:custGeom>
            <a:avLst/>
            <a:gdLst/>
            <a:ahLst/>
            <a:cxnLst/>
            <a:rect l="l" t="t" r="r" b="b"/>
            <a:pathLst>
              <a:path w="824649" h="2122534">
                <a:moveTo>
                  <a:pt x="0" y="0"/>
                </a:moveTo>
                <a:lnTo>
                  <a:pt x="824649" y="0"/>
                </a:lnTo>
                <a:lnTo>
                  <a:pt x="824649" y="2122534"/>
                </a:lnTo>
                <a:lnTo>
                  <a:pt x="0" y="21225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466686" y="1857018"/>
            <a:ext cx="1494385" cy="2934961"/>
          </a:xfrm>
          <a:custGeom>
            <a:avLst/>
            <a:gdLst/>
            <a:ahLst/>
            <a:cxnLst/>
            <a:rect l="l" t="t" r="r" b="b"/>
            <a:pathLst>
              <a:path w="2241577" h="4402442">
                <a:moveTo>
                  <a:pt x="0" y="0"/>
                </a:moveTo>
                <a:lnTo>
                  <a:pt x="2241577" y="0"/>
                </a:lnTo>
                <a:lnTo>
                  <a:pt x="2241577" y="4402442"/>
                </a:lnTo>
                <a:lnTo>
                  <a:pt x="0" y="44024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91392" y="3429001"/>
            <a:ext cx="3733799" cy="2602947"/>
            <a:chOff x="0" y="0"/>
            <a:chExt cx="1347451" cy="9393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47451" cy="939350"/>
            </a:xfrm>
            <a:custGeom>
              <a:avLst/>
              <a:gdLst/>
              <a:ahLst/>
              <a:cxnLst/>
              <a:rect l="l" t="t" r="r" b="b"/>
              <a:pathLst>
                <a:path w="1347451" h="939350">
                  <a:moveTo>
                    <a:pt x="673725" y="0"/>
                  </a:moveTo>
                  <a:cubicBezTo>
                    <a:pt x="301637" y="0"/>
                    <a:pt x="0" y="210281"/>
                    <a:pt x="0" y="469675"/>
                  </a:cubicBezTo>
                  <a:cubicBezTo>
                    <a:pt x="0" y="729069"/>
                    <a:pt x="301637" y="939350"/>
                    <a:pt x="673725" y="939350"/>
                  </a:cubicBezTo>
                  <a:cubicBezTo>
                    <a:pt x="1045814" y="939350"/>
                    <a:pt x="1347451" y="729069"/>
                    <a:pt x="1347451" y="469675"/>
                  </a:cubicBezTo>
                  <a:cubicBezTo>
                    <a:pt x="1347451" y="210281"/>
                    <a:pt x="1045814" y="0"/>
                    <a:pt x="673725" y="0"/>
                  </a:cubicBezTo>
                  <a:close/>
                </a:path>
              </a:pathLst>
            </a:custGeom>
            <a:solidFill>
              <a:srgbClr val="67652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26324" y="30914"/>
              <a:ext cx="1094804" cy="8203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99"/>
                </a:lnSpc>
              </a:pPr>
              <a:endParaRPr sz="1200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315357" y="3809098"/>
            <a:ext cx="2515247" cy="2222849"/>
          </a:xfrm>
          <a:custGeom>
            <a:avLst/>
            <a:gdLst/>
            <a:ahLst/>
            <a:cxnLst/>
            <a:rect l="l" t="t" r="r" b="b"/>
            <a:pathLst>
              <a:path w="3772870" h="3334274">
                <a:moveTo>
                  <a:pt x="0" y="0"/>
                </a:moveTo>
                <a:lnTo>
                  <a:pt x="3772870" y="0"/>
                </a:lnTo>
                <a:lnTo>
                  <a:pt x="3772870" y="3334274"/>
                </a:lnTo>
                <a:lnTo>
                  <a:pt x="0" y="33342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7417870" y="2128392"/>
            <a:ext cx="3410735" cy="2307041"/>
            <a:chOff x="0" y="0"/>
            <a:chExt cx="1347451" cy="91142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47451" cy="911424"/>
            </a:xfrm>
            <a:custGeom>
              <a:avLst/>
              <a:gdLst/>
              <a:ahLst/>
              <a:cxnLst/>
              <a:rect l="l" t="t" r="r" b="b"/>
              <a:pathLst>
                <a:path w="1347451" h="911424">
                  <a:moveTo>
                    <a:pt x="673725" y="0"/>
                  </a:moveTo>
                  <a:cubicBezTo>
                    <a:pt x="301637" y="0"/>
                    <a:pt x="0" y="204029"/>
                    <a:pt x="0" y="455712"/>
                  </a:cubicBezTo>
                  <a:cubicBezTo>
                    <a:pt x="0" y="707394"/>
                    <a:pt x="301637" y="911424"/>
                    <a:pt x="673725" y="911424"/>
                  </a:cubicBezTo>
                  <a:cubicBezTo>
                    <a:pt x="1045814" y="911424"/>
                    <a:pt x="1347451" y="707394"/>
                    <a:pt x="1347451" y="455712"/>
                  </a:cubicBezTo>
                  <a:cubicBezTo>
                    <a:pt x="1347451" y="204029"/>
                    <a:pt x="1045814" y="0"/>
                    <a:pt x="673725" y="0"/>
                  </a:cubicBezTo>
                  <a:close/>
                </a:path>
              </a:pathLst>
            </a:custGeom>
            <a:solidFill>
              <a:srgbClr val="67652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26324" y="28296"/>
              <a:ext cx="1094804" cy="79768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99"/>
                </a:lnSpc>
              </a:pPr>
              <a:endParaRPr sz="1200"/>
            </a:p>
          </p:txBody>
        </p:sp>
      </p:grpSp>
      <p:sp>
        <p:nvSpPr>
          <p:cNvPr id="16" name="Freeform 16"/>
          <p:cNvSpPr/>
          <p:nvPr/>
        </p:nvSpPr>
        <p:spPr>
          <a:xfrm>
            <a:off x="7928322" y="2272707"/>
            <a:ext cx="2385741" cy="2103429"/>
          </a:xfrm>
          <a:custGeom>
            <a:avLst/>
            <a:gdLst/>
            <a:ahLst/>
            <a:cxnLst/>
            <a:rect l="l" t="t" r="r" b="b"/>
            <a:pathLst>
              <a:path w="3578612" h="3155143">
                <a:moveTo>
                  <a:pt x="0" y="0"/>
                </a:moveTo>
                <a:lnTo>
                  <a:pt x="3578613" y="0"/>
                </a:lnTo>
                <a:lnTo>
                  <a:pt x="3578613" y="3155144"/>
                </a:lnTo>
                <a:lnTo>
                  <a:pt x="0" y="3155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2028350" y="3157092"/>
            <a:ext cx="1059882" cy="652006"/>
            <a:chOff x="0" y="0"/>
            <a:chExt cx="418719" cy="25758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18719" cy="257583"/>
            </a:xfrm>
            <a:custGeom>
              <a:avLst/>
              <a:gdLst/>
              <a:ahLst/>
              <a:cxnLst/>
              <a:rect l="l" t="t" r="r" b="b"/>
              <a:pathLst>
                <a:path w="418719" h="257583">
                  <a:moveTo>
                    <a:pt x="128791" y="0"/>
                  </a:moveTo>
                  <a:lnTo>
                    <a:pt x="289927" y="0"/>
                  </a:lnTo>
                  <a:cubicBezTo>
                    <a:pt x="361057" y="0"/>
                    <a:pt x="418719" y="57662"/>
                    <a:pt x="418719" y="128791"/>
                  </a:cubicBezTo>
                  <a:lnTo>
                    <a:pt x="418719" y="128791"/>
                  </a:lnTo>
                  <a:cubicBezTo>
                    <a:pt x="418719" y="162949"/>
                    <a:pt x="405150" y="195708"/>
                    <a:pt x="380997" y="219861"/>
                  </a:cubicBezTo>
                  <a:cubicBezTo>
                    <a:pt x="356844" y="244014"/>
                    <a:pt x="324085" y="257583"/>
                    <a:pt x="289927" y="257583"/>
                  </a:cubicBezTo>
                  <a:lnTo>
                    <a:pt x="128791" y="257583"/>
                  </a:lnTo>
                  <a:cubicBezTo>
                    <a:pt x="94634" y="257583"/>
                    <a:pt x="61875" y="244014"/>
                    <a:pt x="37722" y="219861"/>
                  </a:cubicBezTo>
                  <a:cubicBezTo>
                    <a:pt x="13569" y="195708"/>
                    <a:pt x="0" y="162949"/>
                    <a:pt x="0" y="128791"/>
                  </a:cubicBezTo>
                  <a:lnTo>
                    <a:pt x="0" y="128791"/>
                  </a:lnTo>
                  <a:cubicBezTo>
                    <a:pt x="0" y="94634"/>
                    <a:pt x="13569" y="61875"/>
                    <a:pt x="37722" y="37722"/>
                  </a:cubicBezTo>
                  <a:cubicBezTo>
                    <a:pt x="61875" y="13569"/>
                    <a:pt x="94634" y="0"/>
                    <a:pt x="128791" y="0"/>
                  </a:cubicBezTo>
                  <a:close/>
                </a:path>
              </a:pathLst>
            </a:custGeom>
            <a:solidFill>
              <a:srgbClr val="67652E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123825"/>
              <a:ext cx="418719" cy="38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966"/>
                </a:lnSpc>
              </a:pPr>
              <a:r>
                <a:rPr lang="en-US" sz="2833" b="1">
                  <a:solidFill>
                    <a:srgbClr val="FFFFFF"/>
                  </a:solidFill>
                  <a:latin typeface="Rounded M+ Ultra-Bold"/>
                  <a:ea typeface="Rounded M+ Ultra-Bold"/>
                  <a:cs typeface="Rounded M+ Ultra-Bold"/>
                  <a:sym typeface="Rounded M+ Ultra-Bold"/>
                </a:rPr>
                <a:t>１組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519863" y="1860162"/>
            <a:ext cx="1059882" cy="652006"/>
            <a:chOff x="0" y="0"/>
            <a:chExt cx="418719" cy="25758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18719" cy="257583"/>
            </a:xfrm>
            <a:custGeom>
              <a:avLst/>
              <a:gdLst/>
              <a:ahLst/>
              <a:cxnLst/>
              <a:rect l="l" t="t" r="r" b="b"/>
              <a:pathLst>
                <a:path w="418719" h="257583">
                  <a:moveTo>
                    <a:pt x="128791" y="0"/>
                  </a:moveTo>
                  <a:lnTo>
                    <a:pt x="289927" y="0"/>
                  </a:lnTo>
                  <a:cubicBezTo>
                    <a:pt x="361057" y="0"/>
                    <a:pt x="418719" y="57662"/>
                    <a:pt x="418719" y="128791"/>
                  </a:cubicBezTo>
                  <a:lnTo>
                    <a:pt x="418719" y="128791"/>
                  </a:lnTo>
                  <a:cubicBezTo>
                    <a:pt x="418719" y="162949"/>
                    <a:pt x="405150" y="195708"/>
                    <a:pt x="380997" y="219861"/>
                  </a:cubicBezTo>
                  <a:cubicBezTo>
                    <a:pt x="356844" y="244014"/>
                    <a:pt x="324085" y="257583"/>
                    <a:pt x="289927" y="257583"/>
                  </a:cubicBezTo>
                  <a:lnTo>
                    <a:pt x="128791" y="257583"/>
                  </a:lnTo>
                  <a:cubicBezTo>
                    <a:pt x="94634" y="257583"/>
                    <a:pt x="61875" y="244014"/>
                    <a:pt x="37722" y="219861"/>
                  </a:cubicBezTo>
                  <a:cubicBezTo>
                    <a:pt x="13569" y="195708"/>
                    <a:pt x="0" y="162949"/>
                    <a:pt x="0" y="128791"/>
                  </a:cubicBezTo>
                  <a:lnTo>
                    <a:pt x="0" y="128791"/>
                  </a:lnTo>
                  <a:cubicBezTo>
                    <a:pt x="0" y="94634"/>
                    <a:pt x="13569" y="61875"/>
                    <a:pt x="37722" y="37722"/>
                  </a:cubicBezTo>
                  <a:cubicBezTo>
                    <a:pt x="61875" y="13569"/>
                    <a:pt x="94634" y="0"/>
                    <a:pt x="128791" y="0"/>
                  </a:cubicBezTo>
                  <a:close/>
                </a:path>
              </a:pathLst>
            </a:custGeom>
            <a:solidFill>
              <a:srgbClr val="67652E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123825"/>
              <a:ext cx="418719" cy="38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966"/>
                </a:lnSpc>
              </a:pPr>
              <a:r>
                <a:rPr lang="en-US" sz="2833" b="1">
                  <a:solidFill>
                    <a:srgbClr val="FFFFFF"/>
                  </a:solidFill>
                  <a:latin typeface="Rounded M+ Ultra-Bold"/>
                  <a:ea typeface="Rounded M+ Ultra-Bold"/>
                  <a:cs typeface="Rounded M+ Ultra-Bold"/>
                  <a:sym typeface="Rounded M+ Ultra-Bold"/>
                </a:rPr>
                <a:t>2組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5849592" y="1865678"/>
            <a:ext cx="2149327" cy="814057"/>
          </a:xfrm>
          <a:custGeom>
            <a:avLst/>
            <a:gdLst/>
            <a:ahLst/>
            <a:cxnLst/>
            <a:rect l="l" t="t" r="r" b="b"/>
            <a:pathLst>
              <a:path w="3223990" h="1221086">
                <a:moveTo>
                  <a:pt x="0" y="0"/>
                </a:moveTo>
                <a:lnTo>
                  <a:pt x="3223989" y="0"/>
                </a:lnTo>
                <a:lnTo>
                  <a:pt x="3223989" y="1221086"/>
                </a:lnTo>
                <a:lnTo>
                  <a:pt x="0" y="12210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0137972">
            <a:off x="4064209" y="5118676"/>
            <a:ext cx="2149327" cy="814057"/>
          </a:xfrm>
          <a:custGeom>
            <a:avLst/>
            <a:gdLst/>
            <a:ahLst/>
            <a:cxnLst/>
            <a:rect l="l" t="t" r="r" b="b"/>
            <a:pathLst>
              <a:path w="3223990" h="1221086">
                <a:moveTo>
                  <a:pt x="0" y="0"/>
                </a:moveTo>
                <a:lnTo>
                  <a:pt x="3223990" y="0"/>
                </a:lnTo>
                <a:lnTo>
                  <a:pt x="3223990" y="1221086"/>
                </a:lnTo>
                <a:lnTo>
                  <a:pt x="0" y="12210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6929807" y="4221230"/>
            <a:ext cx="2029328" cy="570749"/>
          </a:xfrm>
          <a:custGeom>
            <a:avLst/>
            <a:gdLst/>
            <a:ahLst/>
            <a:cxnLst/>
            <a:rect l="l" t="t" r="r" b="b"/>
            <a:pathLst>
              <a:path w="3043992" h="856123">
                <a:moveTo>
                  <a:pt x="0" y="0"/>
                </a:moveTo>
                <a:lnTo>
                  <a:pt x="3043992" y="0"/>
                </a:lnTo>
                <a:lnTo>
                  <a:pt x="3043992" y="856123"/>
                </a:lnTo>
                <a:lnTo>
                  <a:pt x="0" y="8561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9405992">
            <a:off x="2880105" y="3012425"/>
            <a:ext cx="1706720" cy="480015"/>
          </a:xfrm>
          <a:custGeom>
            <a:avLst/>
            <a:gdLst/>
            <a:ahLst/>
            <a:cxnLst/>
            <a:rect l="l" t="t" r="r" b="b"/>
            <a:pathLst>
              <a:path w="2560080" h="720022">
                <a:moveTo>
                  <a:pt x="0" y="0"/>
                </a:moveTo>
                <a:lnTo>
                  <a:pt x="2560080" y="0"/>
                </a:lnTo>
                <a:lnTo>
                  <a:pt x="2560080" y="720022"/>
                </a:lnTo>
                <a:lnTo>
                  <a:pt x="0" y="7200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3733466" y="2998670"/>
            <a:ext cx="4194857" cy="2055480"/>
          </a:xfrm>
          <a:custGeom>
            <a:avLst/>
            <a:gdLst/>
            <a:ahLst/>
            <a:cxnLst/>
            <a:rect l="l" t="t" r="r" b="b"/>
            <a:pathLst>
              <a:path w="6292285" h="3083220">
                <a:moveTo>
                  <a:pt x="0" y="0"/>
                </a:moveTo>
                <a:lnTo>
                  <a:pt x="6292285" y="0"/>
                </a:lnTo>
                <a:lnTo>
                  <a:pt x="6292285" y="3083220"/>
                </a:lnTo>
                <a:lnTo>
                  <a:pt x="0" y="30832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5520246" y="2747414"/>
            <a:ext cx="1667869" cy="2947633"/>
          </a:xfrm>
          <a:custGeom>
            <a:avLst/>
            <a:gdLst/>
            <a:ahLst/>
            <a:cxnLst/>
            <a:rect l="l" t="t" r="r" b="b"/>
            <a:pathLst>
              <a:path w="2501803" h="4421449">
                <a:moveTo>
                  <a:pt x="0" y="0"/>
                </a:moveTo>
                <a:lnTo>
                  <a:pt x="2501803" y="0"/>
                </a:lnTo>
                <a:lnTo>
                  <a:pt x="2501803" y="4421449"/>
                </a:lnTo>
                <a:lnTo>
                  <a:pt x="0" y="442144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878117" y="244136"/>
            <a:ext cx="10428516" cy="8670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36"/>
              </a:lnSpc>
            </a:pPr>
            <a:r>
              <a:rPr lang="en-US" sz="5566" dirty="0">
                <a:solidFill>
                  <a:srgbClr val="FF0000"/>
                </a:solidFill>
                <a:latin typeface="チェックポイント"/>
                <a:ea typeface="チェックポイント"/>
                <a:cs typeface="チェックポイント"/>
                <a:sym typeface="チェックポイント"/>
              </a:rPr>
              <a:t>土小</a:t>
            </a:r>
            <a:r>
              <a:rPr lang="en-US" altLang="ja-JP" sz="5566" dirty="0">
                <a:solidFill>
                  <a:srgbClr val="FF0000"/>
                </a:solidFill>
                <a:latin typeface="チェックポイント"/>
                <a:ea typeface="チェックポイント"/>
                <a:cs typeface="チェックポイント"/>
                <a:sym typeface="チェックポイント"/>
              </a:rPr>
              <a:t>2025</a:t>
            </a:r>
            <a:r>
              <a:rPr lang="ja-JP" altLang="en-US" sz="5566" dirty="0">
                <a:solidFill>
                  <a:srgbClr val="FF0000"/>
                </a:solidFill>
                <a:latin typeface="チェックポイント"/>
                <a:ea typeface="チェックポイント"/>
                <a:cs typeface="チェックポイント"/>
                <a:sym typeface="チェックポイント"/>
              </a:rPr>
              <a:t>年度</a:t>
            </a:r>
            <a:r>
              <a:rPr lang="en-US" sz="5566" dirty="0" err="1">
                <a:solidFill>
                  <a:srgbClr val="FF0000"/>
                </a:solidFill>
                <a:latin typeface="チェックポイント"/>
                <a:ea typeface="チェックポイント"/>
                <a:cs typeface="チェックポイント"/>
                <a:sym typeface="チェックポイント"/>
              </a:rPr>
              <a:t>は、学年担任制</a:t>
            </a:r>
            <a:endParaRPr lang="en-US" sz="5566" dirty="0">
              <a:solidFill>
                <a:srgbClr val="FF0000"/>
              </a:solidFill>
              <a:latin typeface="チェックポイント"/>
              <a:ea typeface="チェックポイント"/>
              <a:cs typeface="チェックポイント"/>
              <a:sym typeface="チェックポイント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426864" y="1278480"/>
            <a:ext cx="933827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9394" lvl="1" indent="-244697">
              <a:lnSpc>
                <a:spcPts val="3400"/>
              </a:lnSpc>
              <a:buFont typeface="Arial"/>
              <a:buChar char="•"/>
            </a:pPr>
            <a:r>
              <a:rPr lang="en-US" sz="2266" b="1" dirty="0" err="1">
                <a:solidFill>
                  <a:srgbClr val="67652E"/>
                </a:solidFill>
                <a:latin typeface="Rounded M+ Ultra-Bold"/>
                <a:ea typeface="Rounded M+ Ultra-Bold"/>
                <a:cs typeface="Rounded M+ Ultra-Bold"/>
                <a:sym typeface="Rounded M+ Ultra-Bold"/>
              </a:rPr>
              <a:t>学級担任ではなく、複数の教員がチームで、学年全体を担当する</a:t>
            </a:r>
            <a:r>
              <a:rPr lang="en-US" sz="2266" b="1" dirty="0">
                <a:solidFill>
                  <a:srgbClr val="67652E"/>
                </a:solidFill>
                <a:latin typeface="Rounded M+ Ultra-Bold"/>
                <a:ea typeface="Rounded M+ Ultra-Bold"/>
                <a:cs typeface="Rounded M+ Ultra-Bold"/>
                <a:sym typeface="Rounded M+ Ultra-Bold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921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507064" y="183061"/>
            <a:ext cx="5410200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40"/>
              </a:lnSpc>
            </a:pPr>
            <a:r>
              <a:rPr lang="en-US" sz="4866" dirty="0" err="1">
                <a:solidFill>
                  <a:srgbClr val="67652E"/>
                </a:solidFill>
                <a:latin typeface="チェックポイント"/>
                <a:ea typeface="チェックポイント"/>
                <a:cs typeface="チェックポイント"/>
                <a:sym typeface="チェックポイント"/>
              </a:rPr>
              <a:t>学年担任制</a:t>
            </a:r>
            <a:endParaRPr lang="en-US" sz="4866" dirty="0">
              <a:solidFill>
                <a:srgbClr val="67652E"/>
              </a:solidFill>
              <a:latin typeface="チェックポイント"/>
              <a:ea typeface="チェックポイント"/>
              <a:cs typeface="チェックポイント"/>
              <a:sym typeface="チェックポイント"/>
            </a:endParaRPr>
          </a:p>
        </p:txBody>
      </p:sp>
      <p:graphicFrame>
        <p:nvGraphicFramePr>
          <p:cNvPr id="9" name="表 8"/>
          <p:cNvGraphicFramePr>
            <a:graphicFrameLocks noGrp="1"/>
          </p:cNvGraphicFramePr>
          <p:nvPr/>
        </p:nvGraphicFramePr>
        <p:xfrm>
          <a:off x="38978" y="926854"/>
          <a:ext cx="11756571" cy="5304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8857">
                  <a:extLst>
                    <a:ext uri="{9D8B030D-6E8A-4147-A177-3AD203B41FA5}">
                      <a16:colId xmlns:a16="http://schemas.microsoft.com/office/drawing/2014/main" val="661071188"/>
                    </a:ext>
                  </a:extLst>
                </a:gridCol>
                <a:gridCol w="3918857">
                  <a:extLst>
                    <a:ext uri="{9D8B030D-6E8A-4147-A177-3AD203B41FA5}">
                      <a16:colId xmlns:a16="http://schemas.microsoft.com/office/drawing/2014/main" val="2038703944"/>
                    </a:ext>
                  </a:extLst>
                </a:gridCol>
                <a:gridCol w="3918857">
                  <a:extLst>
                    <a:ext uri="{9D8B030D-6E8A-4147-A177-3AD203B41FA5}">
                      <a16:colId xmlns:a16="http://schemas.microsoft.com/office/drawing/2014/main" val="3377731194"/>
                    </a:ext>
                  </a:extLst>
                </a:gridCol>
              </a:tblGrid>
              <a:tr h="260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400" b="1" dirty="0" err="1">
                          <a:solidFill>
                            <a:srgbClr val="EFECE4"/>
                          </a:solidFill>
                          <a:latin typeface="チェックポイント"/>
                          <a:ea typeface="チェックポイント"/>
                          <a:cs typeface="チェックポイント"/>
                          <a:sym typeface="チェックポイント"/>
                        </a:rPr>
                        <a:t>子ども</a:t>
                      </a:r>
                      <a:endParaRPr lang="en-US" altLang="ja-JP" sz="1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400" dirty="0" err="1">
                          <a:solidFill>
                            <a:srgbClr val="EFECE4"/>
                          </a:solidFill>
                          <a:latin typeface="チェックポイント"/>
                          <a:ea typeface="チェックポイント"/>
                          <a:cs typeface="チェックポイント"/>
                          <a:sym typeface="チェックポイント"/>
                        </a:rPr>
                        <a:t>保護者</a:t>
                      </a:r>
                      <a:endParaRPr lang="en-US" altLang="ja-JP" sz="1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400" dirty="0" err="1">
                          <a:solidFill>
                            <a:srgbClr val="EFECE4"/>
                          </a:solidFill>
                          <a:latin typeface="チェックポイント"/>
                          <a:ea typeface="チェックポイント"/>
                          <a:cs typeface="チェックポイント"/>
                          <a:sym typeface="チェックポイント"/>
                        </a:rPr>
                        <a:t>学校</a:t>
                      </a:r>
                      <a:endParaRPr lang="en-US" altLang="ja-JP" sz="10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78654464"/>
                  </a:ext>
                </a:extLst>
              </a:tr>
              <a:tr h="126801">
                <a:tc>
                  <a:txBody>
                    <a:bodyPr/>
                    <a:lstStyle/>
                    <a:p>
                      <a:pPr marL="604516" lvl="1" indent="-302258" algn="l">
                        <a:lnSpc>
                          <a:spcPts val="3919"/>
                        </a:lnSpc>
                        <a:buFont typeface="Arial"/>
                        <a:buChar char="•"/>
                        <a:defRPr/>
                      </a:pPr>
                      <a:r>
                        <a:rPr lang="en-US" altLang="ja-JP" sz="1800" b="1" dirty="0" err="1">
                          <a:solidFill>
                            <a:srgbClr val="67652E"/>
                          </a:solidFill>
                          <a:latin typeface="Rounded M+ Ultra-Bold"/>
                          <a:ea typeface="Rounded M+ Ultra-Bold"/>
                          <a:cs typeface="Rounded M+ Ultra-Bold"/>
                          <a:sym typeface="Rounded M+ Ultra-Bold"/>
                        </a:rPr>
                        <a:t>いろいろな先生に関わったり、相談したりできる</a:t>
                      </a:r>
                      <a:r>
                        <a:rPr lang="en-US" altLang="ja-JP" sz="1800" b="1" dirty="0">
                          <a:solidFill>
                            <a:srgbClr val="67652E"/>
                          </a:solidFill>
                          <a:latin typeface="Rounded M+ Ultra-Bold"/>
                          <a:ea typeface="Rounded M+ Ultra-Bold"/>
                          <a:cs typeface="Rounded M+ Ultra-Bold"/>
                          <a:sym typeface="Rounded M+ Ultra-Bold"/>
                        </a:rPr>
                        <a:t>。</a:t>
                      </a:r>
                      <a:endParaRPr lang="en-US" altLang="ja-JP" sz="1800" dirty="0"/>
                    </a:p>
                    <a:p>
                      <a:pPr marL="604516" lvl="1" indent="-302258" algn="l">
                        <a:lnSpc>
                          <a:spcPts val="3919"/>
                        </a:lnSpc>
                        <a:buFont typeface="Arial"/>
                        <a:buChar char="•"/>
                      </a:pPr>
                      <a:r>
                        <a:rPr lang="en-US" altLang="ja-JP" sz="1800" b="1" dirty="0" err="1">
                          <a:solidFill>
                            <a:srgbClr val="67652E"/>
                          </a:solidFill>
                          <a:latin typeface="Rounded M+ Ultra-Bold"/>
                          <a:ea typeface="Rounded M+ Ultra-Bold"/>
                          <a:cs typeface="Rounded M+ Ultra-Bold"/>
                          <a:sym typeface="Rounded M+ Ultra-Bold"/>
                        </a:rPr>
                        <a:t>担任の影響が少なく、主体性がうまれやすい</a:t>
                      </a:r>
                      <a:r>
                        <a:rPr lang="en-US" altLang="ja-JP" sz="1800" b="1" dirty="0">
                          <a:solidFill>
                            <a:srgbClr val="67652E"/>
                          </a:solidFill>
                          <a:latin typeface="Rounded M+ Ultra-Bold"/>
                          <a:ea typeface="Rounded M+ Ultra-Bold"/>
                          <a:cs typeface="Rounded M+ Ultra-Bold"/>
                          <a:sym typeface="Rounded M+ Ultra-Bold"/>
                        </a:rPr>
                        <a:t>。</a:t>
                      </a:r>
                    </a:p>
                    <a:p>
                      <a:pPr marL="604516" lvl="1" indent="-302258" algn="l">
                        <a:lnSpc>
                          <a:spcPts val="3919"/>
                        </a:lnSpc>
                        <a:buFont typeface="Arial"/>
                        <a:buChar char="•"/>
                      </a:pPr>
                      <a:r>
                        <a:rPr lang="en-US" altLang="ja-JP" sz="1800" b="1" dirty="0" err="1">
                          <a:solidFill>
                            <a:srgbClr val="67652E"/>
                          </a:solidFill>
                          <a:latin typeface="Rounded M+ Ultra-Bold"/>
                          <a:ea typeface="Rounded M+ Ultra-Bold"/>
                          <a:cs typeface="Rounded M+ Ultra-Bold"/>
                          <a:sym typeface="Rounded M+ Ultra-Bold"/>
                        </a:rPr>
                        <a:t>学級間で交流がうまれやすい</a:t>
                      </a:r>
                      <a:r>
                        <a:rPr lang="en-US" altLang="ja-JP" sz="1800" b="1" dirty="0">
                          <a:solidFill>
                            <a:srgbClr val="67652E"/>
                          </a:solidFill>
                          <a:latin typeface="Rounded M+ Ultra-Bold"/>
                          <a:ea typeface="Rounded M+ Ultra-Bold"/>
                          <a:cs typeface="Rounded M+ Ultra-Bold"/>
                          <a:sym typeface="Rounded M+ Ultra-Bold"/>
                        </a:rPr>
                        <a:t>。</a:t>
                      </a:r>
                    </a:p>
                    <a:p>
                      <a:pPr algn="ctr"/>
                      <a:endParaRPr kumimoji="1" lang="ja-JP" altLang="en-US" sz="16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04518" lvl="1" indent="-302259" algn="l">
                        <a:lnSpc>
                          <a:spcPts val="3919"/>
                        </a:lnSpc>
                        <a:buFont typeface="Arial"/>
                        <a:buChar char="•"/>
                        <a:defRPr/>
                      </a:pPr>
                      <a:r>
                        <a:rPr lang="en-US" altLang="ja-JP" sz="1800" b="1" dirty="0" err="1">
                          <a:solidFill>
                            <a:srgbClr val="67652E"/>
                          </a:solidFill>
                          <a:latin typeface="Rounded M+ Ultra-Bold"/>
                          <a:ea typeface="Rounded M+ Ultra-Bold"/>
                          <a:cs typeface="Rounded M+ Ultra-Bold"/>
                          <a:sym typeface="Rounded M+ Ultra-Bold"/>
                        </a:rPr>
                        <a:t>複数の先生に相談できる</a:t>
                      </a:r>
                      <a:r>
                        <a:rPr lang="en-US" altLang="ja-JP" sz="1800" b="1" dirty="0">
                          <a:solidFill>
                            <a:srgbClr val="67652E"/>
                          </a:solidFill>
                          <a:latin typeface="Rounded M+ Ultra-Bold"/>
                          <a:ea typeface="Rounded M+ Ultra-Bold"/>
                          <a:cs typeface="Rounded M+ Ultra-Bold"/>
                          <a:sym typeface="Rounded M+ Ultra-Bold"/>
                        </a:rPr>
                        <a:t>。</a:t>
                      </a:r>
                      <a:endParaRPr lang="en-US" altLang="ja-JP" sz="1800" dirty="0"/>
                    </a:p>
                    <a:p>
                      <a:pPr marL="604518" lvl="1" indent="-302259" algn="l">
                        <a:lnSpc>
                          <a:spcPts val="3919"/>
                        </a:lnSpc>
                        <a:buFont typeface="Arial"/>
                        <a:buChar char="•"/>
                      </a:pPr>
                      <a:r>
                        <a:rPr lang="en-US" altLang="ja-JP" sz="1800" b="1" dirty="0" err="1">
                          <a:solidFill>
                            <a:srgbClr val="67652E"/>
                          </a:solidFill>
                          <a:latin typeface="Rounded M+ Ultra-Bold"/>
                          <a:ea typeface="Rounded M+ Ultra-Bold"/>
                          <a:cs typeface="Rounded M+ Ultra-Bold"/>
                          <a:sym typeface="Rounded M+ Ultra-Bold"/>
                        </a:rPr>
                        <a:t>学級間の授業やルールの差が少なくなる</a:t>
                      </a:r>
                      <a:r>
                        <a:rPr lang="en-US" altLang="ja-JP" sz="1800" b="1" dirty="0">
                          <a:solidFill>
                            <a:srgbClr val="67652E"/>
                          </a:solidFill>
                          <a:latin typeface="Rounded M+ Ultra-Bold"/>
                          <a:ea typeface="Rounded M+ Ultra-Bold"/>
                          <a:cs typeface="Rounded M+ Ultra-Bold"/>
                          <a:sym typeface="Rounded M+ Ultra-Bold"/>
                        </a:rPr>
                        <a:t>。</a:t>
                      </a:r>
                    </a:p>
                    <a:p>
                      <a:pPr marL="604518" lvl="1" indent="-302259" algn="l">
                        <a:lnSpc>
                          <a:spcPts val="3919"/>
                        </a:lnSpc>
                        <a:buFont typeface="Arial"/>
                        <a:buChar char="•"/>
                      </a:pPr>
                      <a:r>
                        <a:rPr lang="ja-JP" altLang="en-US" sz="1800" b="1" dirty="0">
                          <a:solidFill>
                            <a:srgbClr val="67652E"/>
                          </a:solidFill>
                          <a:latin typeface="Rounded M+ Ultra-Bold"/>
                          <a:ea typeface="Rounded M+ Ultra-Bold"/>
                          <a:cs typeface="Rounded M+ Ultra-Bold"/>
                          <a:sym typeface="Rounded M+ Ultra-Bold"/>
                        </a:rPr>
                        <a:t>子どものことを知っている先生が増える。</a:t>
                      </a:r>
                      <a:endParaRPr lang="en-US" altLang="ja-JP" sz="1800" b="1" dirty="0">
                        <a:solidFill>
                          <a:srgbClr val="67652E"/>
                        </a:solidFill>
                        <a:latin typeface="Rounded M+ Ultra-Bold"/>
                        <a:ea typeface="Rounded M+ Ultra-Bold"/>
                        <a:cs typeface="Rounded M+ Ultra-Bold"/>
                        <a:sym typeface="Rounded M+ Ultra-Bold"/>
                      </a:endParaRPr>
                    </a:p>
                    <a:p>
                      <a:pPr algn="ctr"/>
                      <a:endParaRPr kumimoji="1" lang="ja-JP" altLang="en-US" sz="16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04518" lvl="1" indent="-302259" algn="l">
                        <a:lnSpc>
                          <a:spcPts val="3919"/>
                        </a:lnSpc>
                        <a:buFont typeface="Arial"/>
                        <a:buChar char="•"/>
                        <a:defRPr/>
                      </a:pPr>
                      <a:r>
                        <a:rPr lang="en-US" altLang="ja-JP" sz="1800" b="1" dirty="0" err="1">
                          <a:solidFill>
                            <a:srgbClr val="67652E"/>
                          </a:solidFill>
                          <a:latin typeface="Rounded M+ Ultra-Bold"/>
                          <a:ea typeface="Rounded M+ Ultra-Bold"/>
                          <a:cs typeface="Rounded M+ Ultra-Bold"/>
                          <a:sym typeface="Rounded M+ Ultra-Bold"/>
                        </a:rPr>
                        <a:t>様々な視点から子どもを見ることができる</a:t>
                      </a:r>
                      <a:r>
                        <a:rPr lang="en-US" altLang="ja-JP" sz="1800" b="1" dirty="0">
                          <a:solidFill>
                            <a:srgbClr val="67652E"/>
                          </a:solidFill>
                          <a:latin typeface="Rounded M+ Ultra-Bold"/>
                          <a:ea typeface="Rounded M+ Ultra-Bold"/>
                          <a:cs typeface="Rounded M+ Ultra-Bold"/>
                          <a:sym typeface="Rounded M+ Ultra-Bold"/>
                        </a:rPr>
                        <a:t>。</a:t>
                      </a:r>
                      <a:endParaRPr lang="en-US" altLang="ja-JP" sz="1800" dirty="0"/>
                    </a:p>
                    <a:p>
                      <a:pPr marL="604518" lvl="1" indent="-302259" algn="l">
                        <a:lnSpc>
                          <a:spcPts val="3919"/>
                        </a:lnSpc>
                        <a:buFont typeface="Arial"/>
                        <a:buChar char="•"/>
                      </a:pPr>
                      <a:r>
                        <a:rPr lang="en-US" altLang="ja-JP" sz="1800" b="1" dirty="0" err="1">
                          <a:solidFill>
                            <a:srgbClr val="67652E"/>
                          </a:solidFill>
                          <a:latin typeface="Rounded M+ Ultra-Bold"/>
                          <a:ea typeface="Rounded M+ Ultra-Bold"/>
                          <a:cs typeface="Rounded M+ Ultra-Bold"/>
                          <a:sym typeface="Rounded M+ Ultra-Bold"/>
                        </a:rPr>
                        <a:t>先生達の得意分野を活かすことができる</a:t>
                      </a:r>
                      <a:r>
                        <a:rPr lang="en-US" altLang="ja-JP" sz="1800" b="1" dirty="0">
                          <a:solidFill>
                            <a:srgbClr val="67652E"/>
                          </a:solidFill>
                          <a:latin typeface="Rounded M+ Ultra-Bold"/>
                          <a:ea typeface="Rounded M+ Ultra-Bold"/>
                          <a:cs typeface="Rounded M+ Ultra-Bold"/>
                          <a:sym typeface="Rounded M+ Ultra-Bold"/>
                        </a:rPr>
                        <a:t>。</a:t>
                      </a:r>
                    </a:p>
                    <a:p>
                      <a:pPr algn="ctr"/>
                      <a:endParaRPr kumimoji="1" lang="ja-JP" altLang="en-US" sz="16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03968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604518" lvl="1" indent="-302259" algn="l">
                        <a:lnSpc>
                          <a:spcPts val="3919"/>
                        </a:lnSpc>
                        <a:buFont typeface="Arial"/>
                        <a:buChar char="•"/>
                        <a:defRPr/>
                      </a:pPr>
                      <a:r>
                        <a:rPr lang="ja-JP" altLang="en-US" sz="1800" b="1" dirty="0">
                          <a:solidFill>
                            <a:srgbClr val="67652E"/>
                          </a:solidFill>
                          <a:latin typeface="Rounded M+ Ultra-Bold"/>
                          <a:ea typeface="Rounded M+ Ultra-Bold"/>
                          <a:cs typeface="Rounded M+ Ultra-Bold"/>
                          <a:sym typeface="Rounded M+ Ultra-Bold"/>
                        </a:rPr>
                        <a:t>誰に相談していいのか、、、。</a:t>
                      </a:r>
                      <a:endParaRPr lang="en-US" altLang="ja-JP" sz="1800" b="1" dirty="0">
                        <a:solidFill>
                          <a:srgbClr val="67652E"/>
                        </a:solidFill>
                        <a:latin typeface="Rounded M+ Ultra-Bold"/>
                        <a:ea typeface="Rounded M+ Ultra-Bold"/>
                        <a:cs typeface="Rounded M+ Ultra-Bold"/>
                        <a:sym typeface="Rounded M+ Ultra-Bold"/>
                      </a:endParaRPr>
                    </a:p>
                    <a:p>
                      <a:pPr marL="604518" lvl="1" indent="-302259" algn="l">
                        <a:lnSpc>
                          <a:spcPts val="3919"/>
                        </a:lnSpc>
                        <a:buFont typeface="Arial"/>
                        <a:buChar char="•"/>
                        <a:defRPr/>
                      </a:pPr>
                      <a:r>
                        <a:rPr lang="ja-JP" altLang="en-US" sz="1800" b="1" dirty="0">
                          <a:solidFill>
                            <a:srgbClr val="67652E"/>
                          </a:solidFill>
                          <a:latin typeface="Rounded M+ Ultra-Bold"/>
                          <a:ea typeface="Rounded M+ Ultra-Bold"/>
                          <a:cs typeface="Rounded M+ Ultra-Bold"/>
                          <a:sym typeface="Rounded M+ Ultra-Bold"/>
                        </a:rPr>
                        <a:t>〇先生がどこにいるのかわからない。</a:t>
                      </a:r>
                      <a:endParaRPr lang="en-US" altLang="ja-JP" sz="1800" b="1" dirty="0">
                        <a:solidFill>
                          <a:srgbClr val="67652E"/>
                        </a:solidFill>
                        <a:latin typeface="Rounded M+ Ultra-Bold"/>
                        <a:ea typeface="Rounded M+ Ultra-Bold"/>
                        <a:cs typeface="Rounded M+ Ultra-Bold"/>
                        <a:sym typeface="Rounded M+ Ultra-Bol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04518" lvl="1" indent="-302259" algn="l">
                        <a:lnSpc>
                          <a:spcPts val="3919"/>
                        </a:lnSpc>
                        <a:buFont typeface="Arial"/>
                        <a:buChar char="•"/>
                        <a:defRPr/>
                      </a:pPr>
                      <a:r>
                        <a:rPr lang="ja-JP" altLang="en-US" sz="1800" b="1" dirty="0">
                          <a:solidFill>
                            <a:srgbClr val="67652E"/>
                          </a:solidFill>
                          <a:latin typeface="Rounded M+ Ultra-Bold"/>
                          <a:ea typeface="Rounded M+ Ultra-Bold"/>
                          <a:cs typeface="Rounded M+ Ultra-Bold"/>
                          <a:sym typeface="Rounded M+ Ultra-Bold"/>
                        </a:rPr>
                        <a:t>誰に相談していいのか分からない</a:t>
                      </a:r>
                      <a:endParaRPr lang="en-US" altLang="ja-JP" sz="1800" b="1" dirty="0">
                        <a:solidFill>
                          <a:srgbClr val="67652E"/>
                        </a:solidFill>
                        <a:latin typeface="Rounded M+ Ultra-Bold"/>
                        <a:ea typeface="Rounded M+ Ultra-Bold"/>
                        <a:cs typeface="Rounded M+ Ultra-Bold"/>
                        <a:sym typeface="Rounded M+ Ultra-Bold"/>
                      </a:endParaRPr>
                    </a:p>
                    <a:p>
                      <a:pPr marL="604518" lvl="1" indent="-302259" algn="l">
                        <a:lnSpc>
                          <a:spcPts val="3919"/>
                        </a:lnSpc>
                        <a:buFont typeface="Arial"/>
                        <a:buChar char="•"/>
                        <a:defRPr/>
                      </a:pPr>
                      <a:r>
                        <a:rPr lang="ja-JP" altLang="en-US" sz="1800" b="1" dirty="0">
                          <a:solidFill>
                            <a:srgbClr val="67652E"/>
                          </a:solidFill>
                          <a:latin typeface="Rounded M+ Ultra-Bold"/>
                          <a:ea typeface="Rounded M+ Ultra-Bold"/>
                          <a:cs typeface="Rounded M+ Ultra-Bold"/>
                          <a:sym typeface="Rounded M+ Ultra-Bold"/>
                        </a:rPr>
                        <a:t>一人の先生と面談しても全容が把握できない。</a:t>
                      </a:r>
                      <a:endParaRPr kumimoji="1" lang="ja-JP" altLang="en-US" sz="18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04518" lvl="1" indent="-302259" algn="l">
                        <a:lnSpc>
                          <a:spcPts val="3919"/>
                        </a:lnSpc>
                        <a:buFont typeface="Arial"/>
                        <a:buChar char="•"/>
                        <a:defRPr/>
                      </a:pPr>
                      <a:r>
                        <a:rPr lang="en-US" altLang="ja-JP" sz="1800" b="1" dirty="0" err="1">
                          <a:solidFill>
                            <a:srgbClr val="67652E"/>
                          </a:solidFill>
                          <a:latin typeface="Rounded M+ Ultra-Bold"/>
                          <a:ea typeface="Rounded M+ Ultra-Bold"/>
                          <a:cs typeface="Rounded M+ Ultra-Bold"/>
                          <a:sym typeface="Rounded M+ Ultra-Bold"/>
                        </a:rPr>
                        <a:t>情報共有の時間の確保</a:t>
                      </a:r>
                      <a:endParaRPr lang="en-US" altLang="ja-JP" sz="1800" dirty="0"/>
                    </a:p>
                    <a:p>
                      <a:pPr marL="604518" lvl="1" indent="-302259" algn="l">
                        <a:lnSpc>
                          <a:spcPts val="3919"/>
                        </a:lnSpc>
                        <a:buFont typeface="Arial"/>
                        <a:buChar char="•"/>
                      </a:pPr>
                      <a:r>
                        <a:rPr lang="en-US" altLang="ja-JP" sz="1800" b="1" dirty="0" err="1">
                          <a:solidFill>
                            <a:srgbClr val="67652E"/>
                          </a:solidFill>
                          <a:latin typeface="Rounded M+ Ultra-Bold"/>
                          <a:ea typeface="Rounded M+ Ultra-Bold"/>
                          <a:cs typeface="Rounded M+ Ultra-Bold"/>
                          <a:sym typeface="Rounded M+ Ultra-Bold"/>
                        </a:rPr>
                        <a:t>一人と接する時間が短い</a:t>
                      </a:r>
                      <a:r>
                        <a:rPr lang="en-US" altLang="ja-JP" sz="1800" b="1" dirty="0">
                          <a:solidFill>
                            <a:srgbClr val="67652E"/>
                          </a:solidFill>
                          <a:latin typeface="Rounded M+ Ultra-Bold"/>
                          <a:ea typeface="Rounded M+ Ultra-Bold"/>
                          <a:cs typeface="Rounded M+ Ultra-Bold"/>
                          <a:sym typeface="Rounded M+ Ultra-Bold"/>
                        </a:rPr>
                        <a:t>。</a:t>
                      </a:r>
                    </a:p>
                    <a:p>
                      <a:pPr marL="604518" lvl="1" indent="-302259" algn="l">
                        <a:lnSpc>
                          <a:spcPts val="3919"/>
                        </a:lnSpc>
                        <a:buFont typeface="Arial"/>
                        <a:buChar char="•"/>
                      </a:pPr>
                      <a:r>
                        <a:rPr lang="en-US" altLang="ja-JP" sz="1800" b="1" dirty="0" err="1">
                          <a:solidFill>
                            <a:srgbClr val="67652E"/>
                          </a:solidFill>
                          <a:latin typeface="Rounded M+ Ultra-Bold"/>
                          <a:ea typeface="Rounded M+ Ultra-Bold"/>
                          <a:cs typeface="Rounded M+ Ultra-Bold"/>
                          <a:sym typeface="Rounded M+ Ultra-Bold"/>
                        </a:rPr>
                        <a:t>自身が担当する児童が増える</a:t>
                      </a:r>
                      <a:r>
                        <a:rPr lang="en-US" altLang="ja-JP" sz="1800" b="1" dirty="0">
                          <a:solidFill>
                            <a:srgbClr val="67652E"/>
                          </a:solidFill>
                          <a:latin typeface="Rounded M+ Ultra-Bold"/>
                          <a:ea typeface="Rounded M+ Ultra-Bold"/>
                          <a:cs typeface="Rounded M+ Ultra-Bold"/>
                          <a:sym typeface="Rounded M+ Ultra-Bold"/>
                        </a:rPr>
                        <a:t>。</a:t>
                      </a:r>
                    </a:p>
                    <a:p>
                      <a:pPr algn="ctr"/>
                      <a:endParaRPr kumimoji="1" lang="ja-JP" altLang="en-US" sz="16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24487867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 rot="347759">
            <a:off x="7835704" y="3319976"/>
            <a:ext cx="523713" cy="1107612"/>
          </a:xfrm>
          <a:custGeom>
            <a:avLst/>
            <a:gdLst/>
            <a:ahLst/>
            <a:cxnLst/>
            <a:rect l="l" t="t" r="r" b="b"/>
            <a:pathLst>
              <a:path w="1233527" h="2122534">
                <a:moveTo>
                  <a:pt x="0" y="0"/>
                </a:moveTo>
                <a:lnTo>
                  <a:pt x="1233527" y="0"/>
                </a:lnTo>
                <a:lnTo>
                  <a:pt x="1233527" y="2122533"/>
                </a:lnTo>
                <a:lnTo>
                  <a:pt x="0" y="21225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25374" y="5260902"/>
            <a:ext cx="2933422" cy="1485920"/>
          </a:xfrm>
          <a:custGeom>
            <a:avLst/>
            <a:gdLst/>
            <a:ahLst/>
            <a:cxnLst/>
            <a:rect l="l" t="t" r="r" b="b"/>
            <a:pathLst>
              <a:path w="5445025" h="2640837">
                <a:moveTo>
                  <a:pt x="0" y="0"/>
                </a:moveTo>
                <a:lnTo>
                  <a:pt x="5445025" y="0"/>
                </a:lnTo>
                <a:lnTo>
                  <a:pt x="5445025" y="2640837"/>
                </a:lnTo>
                <a:lnTo>
                  <a:pt x="0" y="26408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02435" y="5568949"/>
            <a:ext cx="3179299" cy="972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13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EFECE4"/>
                </a:solidFill>
                <a:latin typeface="はなぞめ"/>
                <a:ea typeface="はなぞめ"/>
                <a:cs typeface="はなぞめ"/>
                <a:sym typeface="はなぞめ"/>
              </a:rPr>
              <a:t>相談しやすい人に</a:t>
            </a:r>
            <a:endParaRPr lang="en-US" sz="2400" dirty="0">
              <a:solidFill>
                <a:srgbClr val="EFECE4"/>
              </a:solidFill>
              <a:latin typeface="はなぞめ"/>
              <a:ea typeface="はなぞめ"/>
              <a:cs typeface="はなぞめ"/>
              <a:sym typeface="はなぞめ"/>
            </a:endParaRPr>
          </a:p>
          <a:p>
            <a:pPr algn="ctr">
              <a:lnSpc>
                <a:spcPts val="4013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EFECE4"/>
                </a:solidFill>
                <a:latin typeface="はなぞめ"/>
                <a:ea typeface="はなぞめ"/>
                <a:cs typeface="はなぞめ"/>
                <a:sym typeface="はなぞめ"/>
              </a:rPr>
              <a:t>相談してOK</a:t>
            </a:r>
            <a:endParaRPr lang="en-US" sz="2400" dirty="0">
              <a:solidFill>
                <a:srgbClr val="EFECE4"/>
              </a:solidFill>
              <a:latin typeface="はなぞめ"/>
              <a:ea typeface="はなぞめ"/>
              <a:cs typeface="はなぞめ"/>
              <a:sym typeface="はなぞめ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07064" y="5824025"/>
            <a:ext cx="946446" cy="820194"/>
          </a:xfrm>
          <a:custGeom>
            <a:avLst/>
            <a:gdLst/>
            <a:ahLst/>
            <a:cxnLst/>
            <a:rect l="l" t="t" r="r" b="b"/>
            <a:pathLst>
              <a:path w="2122534" h="1951362">
                <a:moveTo>
                  <a:pt x="0" y="0"/>
                </a:moveTo>
                <a:lnTo>
                  <a:pt x="2122534" y="0"/>
                </a:lnTo>
                <a:lnTo>
                  <a:pt x="2122534" y="1951361"/>
                </a:lnTo>
                <a:lnTo>
                  <a:pt x="0" y="19513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9239001">
            <a:off x="7784186" y="5790823"/>
            <a:ext cx="626747" cy="979514"/>
          </a:xfrm>
          <a:custGeom>
            <a:avLst/>
            <a:gdLst/>
            <a:ahLst/>
            <a:cxnLst/>
            <a:rect l="l" t="t" r="r" b="b"/>
            <a:pathLst>
              <a:path w="1469962" h="1953863">
                <a:moveTo>
                  <a:pt x="0" y="0"/>
                </a:moveTo>
                <a:lnTo>
                  <a:pt x="1469962" y="0"/>
                </a:lnTo>
                <a:lnTo>
                  <a:pt x="1469962" y="1953863"/>
                </a:lnTo>
                <a:lnTo>
                  <a:pt x="0" y="1953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6878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864325" y="220392"/>
            <a:ext cx="10421983" cy="889951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sz="5400" b="1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欠席、遅刻、早退について</a:t>
            </a:r>
          </a:p>
        </p:txBody>
      </p:sp>
      <p:sp>
        <p:nvSpPr>
          <p:cNvPr id="3" name="正方形/長方形 2"/>
          <p:cNvSpPr/>
          <p:nvPr/>
        </p:nvSpPr>
        <p:spPr bwMode="auto">
          <a:xfrm>
            <a:off x="917530" y="1285783"/>
            <a:ext cx="9336812" cy="20452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b"/>
          <a:lstStyle/>
          <a:p>
            <a:pPr eaLnBrk="1" hangingPunct="1"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欠席・遅刻</a:t>
            </a:r>
            <a:endParaRPr lang="en-US" altLang="ja-JP" sz="32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r>
              <a:rPr lang="en-US" altLang="ja-JP" sz="32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8:00</a:t>
            </a:r>
            <a:r>
              <a:rPr lang="ja-JP" altLang="en-US" sz="3200" b="1" dirty="0" err="1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までに</a:t>
            </a:r>
            <a:r>
              <a:rPr lang="en-US" altLang="ja-JP" sz="3200" b="1" dirty="0" err="1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sigfy</a:t>
            </a:r>
            <a:r>
              <a:rPr lang="en-US" altLang="ja-JP" sz="32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連絡アプリ</a:t>
            </a:r>
            <a:r>
              <a:rPr lang="en-US" altLang="ja-JP" sz="32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で連絡をお願いします。</a:t>
            </a:r>
            <a:endParaRPr lang="en-US" altLang="ja-JP" sz="32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r>
              <a:rPr lang="en-US" altLang="ja-JP" sz="32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8:00</a:t>
            </a: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以降は電話で連絡をお願いします。</a:t>
            </a:r>
            <a:endParaRPr lang="en-US" altLang="ja-JP" sz="32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lang="en-US" altLang="ja-JP" sz="32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04‐7172-4805</a:t>
            </a: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32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(8:00</a:t>
            </a: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lang="en-US" altLang="ja-JP" sz="32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17:00)</a:t>
            </a:r>
          </a:p>
        </p:txBody>
      </p:sp>
      <p:sp>
        <p:nvSpPr>
          <p:cNvPr id="4" name="正方形/長方形 3"/>
          <p:cNvSpPr/>
          <p:nvPr/>
        </p:nvSpPr>
        <p:spPr bwMode="auto">
          <a:xfrm>
            <a:off x="917530" y="3918858"/>
            <a:ext cx="9180059" cy="2560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b"/>
          <a:lstStyle/>
          <a:p>
            <a:pPr eaLnBrk="1" hangingPunct="1"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早退</a:t>
            </a:r>
            <a:endParaRPr lang="en-US" altLang="ja-JP" sz="32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体調不良、けが等があった場合連絡しますので、</a:t>
            </a:r>
            <a:endParaRPr lang="en-US" altLang="ja-JP" sz="32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お迎えをお願いします。</a:t>
            </a:r>
            <a:endParaRPr lang="en-US" altLang="ja-JP" sz="32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endParaRPr lang="en-US" altLang="ja-JP" sz="32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家庭の事情での早退でもお迎えが必要です。</a:t>
            </a:r>
            <a:endParaRPr lang="en-US" altLang="ja-JP" sz="32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354" y="2329543"/>
            <a:ext cx="3524250" cy="1295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6044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2209800" y="115889"/>
            <a:ext cx="7772400" cy="947737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sz="6000" b="1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入学前の準備について</a:t>
            </a:r>
          </a:p>
        </p:txBody>
      </p:sp>
      <p:sp>
        <p:nvSpPr>
          <p:cNvPr id="3" name="正方形/長方形 2"/>
          <p:cNvSpPr/>
          <p:nvPr/>
        </p:nvSpPr>
        <p:spPr bwMode="auto">
          <a:xfrm>
            <a:off x="875211" y="1054281"/>
            <a:ext cx="4930277" cy="7127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sz="40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学　習　面</a:t>
            </a:r>
          </a:p>
        </p:txBody>
      </p:sp>
      <p:sp>
        <p:nvSpPr>
          <p:cNvPr id="4" name="正方形/長方形 3"/>
          <p:cNvSpPr/>
          <p:nvPr/>
        </p:nvSpPr>
        <p:spPr bwMode="auto">
          <a:xfrm>
            <a:off x="6383337" y="1054281"/>
            <a:ext cx="4968286" cy="712787"/>
          </a:xfrm>
          <a:prstGeom prst="rect">
            <a:avLst/>
          </a:prstGeom>
          <a:solidFill>
            <a:srgbClr val="FFCCFF"/>
          </a:solidFill>
          <a:ln w="38100" cap="flat" cmpd="sng" algn="ctr">
            <a:solidFill>
              <a:srgbClr val="FF99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sz="40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生　活　面</a:t>
            </a:r>
          </a:p>
        </p:txBody>
      </p:sp>
      <p:sp>
        <p:nvSpPr>
          <p:cNvPr id="5" name="正方形/長方形 4"/>
          <p:cNvSpPr/>
          <p:nvPr/>
        </p:nvSpPr>
        <p:spPr bwMode="auto">
          <a:xfrm>
            <a:off x="875211" y="1740942"/>
            <a:ext cx="4930277" cy="38739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eaLnBrk="1" hangingPunct="1">
              <a:defRPr/>
            </a:pP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❶ランドセル等</a:t>
            </a:r>
            <a:endParaRPr lang="en-US" altLang="ja-JP" sz="28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❷筆箱</a:t>
            </a:r>
            <a:endParaRPr lang="en-US" altLang="ja-JP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❸下敷き（</a:t>
            </a:r>
            <a:r>
              <a:rPr lang="en-US" altLang="ja-JP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A4</a:t>
            </a: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サイズ）</a:t>
            </a:r>
            <a:endParaRPr lang="en-US" altLang="ja-JP" sz="28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❹お道具箱</a:t>
            </a:r>
            <a:endParaRPr lang="en-US" altLang="ja-JP" sz="28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defRPr/>
            </a:pP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❺あぶら粘土セット</a:t>
            </a:r>
            <a:endParaRPr lang="en-US" altLang="ja-JP" sz="28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defRPr/>
            </a:pP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❻図書バッグ（手提げ袋）</a:t>
            </a:r>
            <a:endParaRPr lang="en-US" altLang="ja-JP" sz="28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r>
              <a:rPr lang="ja-JP" altLang="en-US" sz="2800" b="1" strike="sngStrike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❼</a:t>
            </a:r>
            <a:r>
              <a:rPr lang="en-US" altLang="ja-JP" sz="2800" b="1" strike="sngStrike" dirty="0" err="1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ipad</a:t>
            </a:r>
            <a:r>
              <a:rPr lang="ja-JP" altLang="en-US" sz="2800" b="1" strike="sngStrike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ケース（</a:t>
            </a:r>
            <a:r>
              <a:rPr lang="en-US" altLang="ja-JP" sz="2800" b="1" strike="sngStrike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ja-JP" altLang="en-US" sz="2800" b="1" strike="sngStrike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月下旬まで）</a:t>
            </a:r>
            <a:endParaRPr lang="en-US" altLang="ja-JP" sz="2800" b="1" strike="sngStrike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endParaRPr lang="en-US" altLang="ja-JP" sz="28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endParaRPr lang="en-US" altLang="ja-JP" sz="28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endParaRPr lang="ja-JP" altLang="en-US" sz="28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 bwMode="auto">
          <a:xfrm>
            <a:off x="6383337" y="1754005"/>
            <a:ext cx="4968286" cy="3860892"/>
          </a:xfrm>
          <a:prstGeom prst="rect">
            <a:avLst/>
          </a:prstGeom>
          <a:solidFill>
            <a:srgbClr val="FFCCFF"/>
          </a:solidFill>
          <a:ln w="38100" cap="flat" cmpd="sng" algn="ctr">
            <a:solidFill>
              <a:srgbClr val="FF99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eaLnBrk="1" hangingPunct="1">
              <a:defRPr/>
            </a:pP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❶ハンカチ・ティッシュ</a:t>
            </a:r>
            <a:endParaRPr lang="en-US" altLang="ja-JP" sz="28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❷上履き・上履き入れ</a:t>
            </a:r>
            <a:endParaRPr lang="en-US" altLang="ja-JP" sz="28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❸体操服・袋・赤白帽子</a:t>
            </a:r>
            <a:endParaRPr lang="en-US" altLang="ja-JP" sz="28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❹給食セット</a:t>
            </a:r>
            <a:endParaRPr lang="en-US" altLang="ja-JP" sz="28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defRPr/>
            </a:pP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lang="ja-JP" altLang="en-US" sz="24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ランチョンマット・口ふきタオル</a:t>
            </a:r>
            <a:endParaRPr lang="en-US" altLang="ja-JP" sz="24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defRPr/>
            </a:pPr>
            <a:r>
              <a:rPr lang="ja-JP" altLang="en-US" sz="24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 マスク・はぶらし・はみがき用コップ</a:t>
            </a:r>
            <a:endParaRPr lang="en-US" altLang="ja-JP" sz="24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❺</a:t>
            </a:r>
            <a:r>
              <a:rPr lang="ja-JP" altLang="en-US" sz="2800" b="1" dirty="0" err="1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ぞうきん</a:t>
            </a:r>
            <a:endParaRPr lang="en-US" altLang="ja-JP" sz="28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❻防災頭巾</a:t>
            </a:r>
            <a:endParaRPr lang="en-US" altLang="ja-JP" sz="28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❼傘（置き傘に１つ）</a:t>
            </a:r>
            <a:endParaRPr lang="en-US" altLang="ja-JP" sz="28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角丸四角形 9"/>
          <p:cNvSpPr/>
          <p:nvPr/>
        </p:nvSpPr>
        <p:spPr bwMode="auto">
          <a:xfrm>
            <a:off x="1293224" y="5732464"/>
            <a:ext cx="9522822" cy="936624"/>
          </a:xfrm>
          <a:prstGeom prst="roundRect">
            <a:avLst/>
          </a:prstGeom>
          <a:solidFill>
            <a:srgbClr val="FFFF99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algn="ctr" eaLnBrk="1" hangingPunct="1">
              <a:defRPr/>
            </a:pPr>
            <a:r>
              <a:rPr lang="ja-JP" altLang="en-US" sz="4000" b="1" dirty="0"/>
              <a:t>持ち物すべてに記名をお願いします！</a:t>
            </a:r>
            <a:endParaRPr lang="en-US" altLang="ja-JP" sz="4000" b="1" dirty="0"/>
          </a:p>
          <a:p>
            <a:pPr algn="ctr" eaLnBrk="1" hangingPunct="1">
              <a:defRPr/>
            </a:pPr>
            <a:r>
              <a:rPr lang="en-US" altLang="ja-JP" b="1" dirty="0"/>
              <a:t>※</a:t>
            </a:r>
            <a:r>
              <a:rPr lang="ja-JP" altLang="en-US" b="1" dirty="0"/>
              <a:t>直接書くか名前シールを貼るなど</a:t>
            </a:r>
          </a:p>
        </p:txBody>
      </p:sp>
    </p:spTree>
    <p:extLst>
      <p:ext uri="{BB962C8B-B14F-4D97-AF65-F5344CB8AC3E}">
        <p14:creationId xmlns:p14="http://schemas.microsoft.com/office/powerpoint/2010/main" val="158119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72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 bwMode="auto">
          <a:xfrm>
            <a:off x="6690620" y="406695"/>
            <a:ext cx="3886200" cy="7127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sz="40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学　習　面</a:t>
            </a:r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1416050" y="115889"/>
            <a:ext cx="5111750" cy="124532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sz="4000" b="1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入学前の準備について</a:t>
            </a:r>
          </a:p>
        </p:txBody>
      </p:sp>
      <p:cxnSp>
        <p:nvCxnSpPr>
          <p:cNvPr id="5" name="直線コネクタ 4"/>
          <p:cNvCxnSpPr/>
          <p:nvPr/>
        </p:nvCxnSpPr>
        <p:spPr bwMode="auto">
          <a:xfrm>
            <a:off x="1487689" y="1361213"/>
            <a:ext cx="925195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6629" name="Group 16"/>
          <p:cNvGrpSpPr>
            <a:grpSpLocks/>
          </p:cNvGrpSpPr>
          <p:nvPr/>
        </p:nvGrpSpPr>
        <p:grpSpPr bwMode="auto">
          <a:xfrm>
            <a:off x="1306286" y="1849439"/>
            <a:ext cx="5221514" cy="4094161"/>
            <a:chOff x="158" y="1071"/>
            <a:chExt cx="3357" cy="2517"/>
          </a:xfrm>
        </p:grpSpPr>
        <p:pic>
          <p:nvPicPr>
            <p:cNvPr id="26634" name="Picture 6" descr="DSCF000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4" t="7555" r="7700" b="7262"/>
            <a:stretch>
              <a:fillRect/>
            </a:stretch>
          </p:blipFill>
          <p:spPr bwMode="auto">
            <a:xfrm>
              <a:off x="158" y="1071"/>
              <a:ext cx="3357" cy="2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5" name="Oval 15"/>
            <p:cNvSpPr>
              <a:spLocks noChangeArrowheads="1"/>
            </p:cNvSpPr>
            <p:nvPr/>
          </p:nvSpPr>
          <p:spPr bwMode="auto">
            <a:xfrm>
              <a:off x="2064" y="1389"/>
              <a:ext cx="181" cy="68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/>
            </a:p>
          </p:txBody>
        </p:sp>
      </p:grpSp>
      <p:sp>
        <p:nvSpPr>
          <p:cNvPr id="14" name="正方形/長方形 13"/>
          <p:cNvSpPr/>
          <p:nvPr/>
        </p:nvSpPr>
        <p:spPr bwMode="auto">
          <a:xfrm>
            <a:off x="7135524" y="2155371"/>
            <a:ext cx="3885507" cy="34221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b"/>
          <a:lstStyle/>
          <a:p>
            <a:pPr eaLnBrk="1" hangingPunct="1">
              <a:defRPr/>
            </a:pPr>
            <a:r>
              <a:rPr lang="ja-JP" altLang="en-US" sz="36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◎</a:t>
            </a:r>
            <a:r>
              <a:rPr lang="en-US" altLang="ja-JP" sz="36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2B</a:t>
            </a:r>
            <a:r>
              <a:rPr lang="ja-JP" altLang="en-US" sz="36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鉛筆</a:t>
            </a:r>
            <a:r>
              <a:rPr lang="en-US" altLang="ja-JP" sz="36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lang="ja-JP" altLang="en-US" sz="36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本</a:t>
            </a:r>
            <a:endParaRPr lang="en-US" altLang="ja-JP" sz="36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r>
              <a:rPr lang="ja-JP" altLang="en-US" sz="36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◎赤青鉛筆</a:t>
            </a:r>
            <a:r>
              <a:rPr lang="en-US" altLang="ja-JP" sz="36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36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本</a:t>
            </a:r>
            <a:endParaRPr lang="en-US" altLang="ja-JP" sz="36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r>
              <a:rPr lang="ja-JP" altLang="en-US" sz="36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◎消しゴム</a:t>
            </a:r>
            <a:endParaRPr lang="en-US" altLang="ja-JP" sz="36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r>
              <a:rPr lang="ja-JP" altLang="en-US" sz="36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◎</a:t>
            </a:r>
            <a:r>
              <a:rPr lang="en-US" altLang="ja-JP" sz="36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15cm</a:t>
            </a:r>
            <a:r>
              <a:rPr lang="ja-JP" altLang="en-US" sz="36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位の定規</a:t>
            </a:r>
            <a:endParaRPr lang="en-US" altLang="ja-JP" sz="36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タイトル 1"/>
          <p:cNvSpPr txBox="1">
            <a:spLocks/>
          </p:cNvSpPr>
          <p:nvPr/>
        </p:nvSpPr>
        <p:spPr>
          <a:xfrm>
            <a:off x="7313771" y="2364806"/>
            <a:ext cx="3529012" cy="809625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sz="4000" b="1" kern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筆箱の中身</a:t>
            </a:r>
          </a:p>
        </p:txBody>
      </p:sp>
      <p:pic>
        <p:nvPicPr>
          <p:cNvPr id="26632" name="Picture 11" descr="消しゴムのイラスト（文房具） | かわいいフリー素材集 いらすとや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375" y="3896519"/>
            <a:ext cx="7651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3" descr="ものさし・定規イラスト素材02 | イラスト無料・かわいい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1737">
            <a:off x="3322639" y="4306746"/>
            <a:ext cx="24860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52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 bwMode="auto">
          <a:xfrm>
            <a:off x="6672263" y="52389"/>
            <a:ext cx="3886200" cy="7127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sz="40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学　習　面</a:t>
            </a:r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1416050" y="115889"/>
            <a:ext cx="5111750" cy="504825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sz="4000" b="1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入学前の準備について</a:t>
            </a:r>
          </a:p>
        </p:txBody>
      </p:sp>
      <p:cxnSp>
        <p:nvCxnSpPr>
          <p:cNvPr id="5" name="直線コネクタ 4"/>
          <p:cNvCxnSpPr/>
          <p:nvPr/>
        </p:nvCxnSpPr>
        <p:spPr bwMode="auto">
          <a:xfrm>
            <a:off x="1487488" y="877888"/>
            <a:ext cx="925195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正方形/長方形 13"/>
          <p:cNvSpPr/>
          <p:nvPr/>
        </p:nvSpPr>
        <p:spPr bwMode="auto">
          <a:xfrm>
            <a:off x="6581775" y="1580606"/>
            <a:ext cx="4067176" cy="457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b"/>
          <a:lstStyle/>
          <a:p>
            <a:pPr eaLnBrk="1" hangingPunct="1"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◎色鉛筆</a:t>
            </a:r>
            <a:r>
              <a:rPr lang="en-US" altLang="ja-JP" sz="32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(12</a:t>
            </a: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色程度</a:t>
            </a:r>
            <a:r>
              <a:rPr lang="en-US" altLang="ja-JP" sz="32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</a:p>
          <a:p>
            <a:pPr eaLnBrk="1" hangingPunct="1"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◎クレヨン</a:t>
            </a:r>
            <a:r>
              <a:rPr lang="en-US" altLang="ja-JP" sz="32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(12</a:t>
            </a: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色程度</a:t>
            </a:r>
            <a:r>
              <a:rPr lang="en-US" altLang="ja-JP" sz="32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</a:p>
          <a:p>
            <a:pPr eaLnBrk="1" hangingPunct="1"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◎はさみ</a:t>
            </a:r>
            <a:endParaRPr lang="en-US" altLang="ja-JP" sz="32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◎</a:t>
            </a:r>
            <a:r>
              <a:rPr lang="ja-JP" altLang="en-US" sz="3200" b="1" dirty="0" err="1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え</a:t>
            </a: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きたいのり</a:t>
            </a:r>
            <a:endParaRPr lang="en-US" altLang="ja-JP" sz="32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◎セロテープ</a:t>
            </a:r>
            <a:endParaRPr lang="en-US" altLang="ja-JP" sz="32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◎カスタネット</a:t>
            </a:r>
            <a:endParaRPr lang="en-US" altLang="ja-JP" sz="32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◎名前ペン</a:t>
            </a:r>
            <a:endParaRPr lang="en-US" altLang="ja-JP" sz="32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◎折り紙</a:t>
            </a:r>
            <a:endParaRPr lang="en-US" altLang="ja-JP" sz="32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タイトル 1"/>
          <p:cNvSpPr txBox="1">
            <a:spLocks/>
          </p:cNvSpPr>
          <p:nvPr/>
        </p:nvSpPr>
        <p:spPr>
          <a:xfrm>
            <a:off x="6890840" y="1252219"/>
            <a:ext cx="3527425" cy="809625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sz="3600" b="1" kern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お道具箱の中身</a:t>
            </a:r>
          </a:p>
        </p:txBody>
      </p:sp>
      <p:pic>
        <p:nvPicPr>
          <p:cNvPr id="27655" name="Picture 5" descr="DSCF0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" t="2675" r="983" b="9322"/>
          <a:stretch>
            <a:fillRect/>
          </a:stretch>
        </p:blipFill>
        <p:spPr bwMode="auto">
          <a:xfrm>
            <a:off x="602416" y="1143001"/>
            <a:ext cx="5890460" cy="400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86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8772</TotalTime>
  <Words>1042</Words>
  <Application>Microsoft Office PowerPoint</Application>
  <PresentationFormat>ワイド画面</PresentationFormat>
  <Paragraphs>260</Paragraphs>
  <Slides>16</Slides>
  <Notes>2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8" baseType="lpstr">
      <vt:lpstr>M+ Ultra-Bold</vt:lpstr>
      <vt:lpstr>Meiryo UI</vt:lpstr>
      <vt:lpstr>Rounded M+</vt:lpstr>
      <vt:lpstr>Rounded M+ Ultra-Bold</vt:lpstr>
      <vt:lpstr>チェックポイント</vt:lpstr>
      <vt:lpstr>はなぞめ</vt:lpstr>
      <vt:lpstr>游ゴシック</vt:lpstr>
      <vt:lpstr>Arial</vt:lpstr>
      <vt:lpstr>Calibri</vt:lpstr>
      <vt:lpstr>Calibri Light</vt:lpstr>
      <vt:lpstr>Office テーマ</vt:lpstr>
      <vt:lpstr>Acrobat Document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千葉県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千葉県</dc:creator>
  <cp:lastModifiedBy>e08-cuc@koumu.kashiwa.ed.jp</cp:lastModifiedBy>
  <cp:revision>139</cp:revision>
  <cp:lastPrinted>2026-01-30T02:25:29Z</cp:lastPrinted>
  <dcterms:created xsi:type="dcterms:W3CDTF">2020-11-18T00:46:04Z</dcterms:created>
  <dcterms:modified xsi:type="dcterms:W3CDTF">2026-01-30T03:59:15Z</dcterms:modified>
</cp:coreProperties>
</file>