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70"/>
  </p:notesMasterIdLst>
  <p:handoutMasterIdLst>
    <p:handoutMasterId r:id="rId71"/>
  </p:handoutMasterIdLst>
  <p:sldIdLst>
    <p:sldId id="285" r:id="rId2"/>
    <p:sldId id="355" r:id="rId3"/>
    <p:sldId id="258" r:id="rId4"/>
    <p:sldId id="259" r:id="rId5"/>
    <p:sldId id="354" r:id="rId6"/>
    <p:sldId id="261" r:id="rId7"/>
    <p:sldId id="318" r:id="rId8"/>
    <p:sldId id="347" r:id="rId9"/>
    <p:sldId id="341" r:id="rId10"/>
    <p:sldId id="345" r:id="rId11"/>
    <p:sldId id="319" r:id="rId12"/>
    <p:sldId id="322" r:id="rId13"/>
    <p:sldId id="323" r:id="rId14"/>
    <p:sldId id="324" r:id="rId15"/>
    <p:sldId id="348" r:id="rId16"/>
    <p:sldId id="327" r:id="rId17"/>
    <p:sldId id="349" r:id="rId18"/>
    <p:sldId id="321" r:id="rId19"/>
    <p:sldId id="350" r:id="rId20"/>
    <p:sldId id="328" r:id="rId21"/>
    <p:sldId id="262" r:id="rId22"/>
    <p:sldId id="289" r:id="rId23"/>
    <p:sldId id="291" r:id="rId24"/>
    <p:sldId id="266" r:id="rId25"/>
    <p:sldId id="288" r:id="rId26"/>
    <p:sldId id="351" r:id="rId27"/>
    <p:sldId id="293" r:id="rId28"/>
    <p:sldId id="295" r:id="rId29"/>
    <p:sldId id="296" r:id="rId30"/>
    <p:sldId id="297" r:id="rId31"/>
    <p:sldId id="298" r:id="rId32"/>
    <p:sldId id="299" r:id="rId33"/>
    <p:sldId id="300" r:id="rId34"/>
    <p:sldId id="301" r:id="rId35"/>
    <p:sldId id="302" r:id="rId36"/>
    <p:sldId id="303" r:id="rId37"/>
    <p:sldId id="304" r:id="rId38"/>
    <p:sldId id="305" r:id="rId39"/>
    <p:sldId id="306" r:id="rId40"/>
    <p:sldId id="267" r:id="rId41"/>
    <p:sldId id="309" r:id="rId42"/>
    <p:sldId id="310" r:id="rId43"/>
    <p:sldId id="273" r:id="rId44"/>
    <p:sldId id="274" r:id="rId45"/>
    <p:sldId id="340" r:id="rId46"/>
    <p:sldId id="275" r:id="rId47"/>
    <p:sldId id="287" r:id="rId48"/>
    <p:sldId id="311" r:id="rId49"/>
    <p:sldId id="277" r:id="rId50"/>
    <p:sldId id="342" r:id="rId51"/>
    <p:sldId id="279" r:id="rId52"/>
    <p:sldId id="312" r:id="rId53"/>
    <p:sldId id="334" r:id="rId54"/>
    <p:sldId id="316" r:id="rId55"/>
    <p:sldId id="336" r:id="rId56"/>
    <p:sldId id="344" r:id="rId57"/>
    <p:sldId id="335" r:id="rId58"/>
    <p:sldId id="313" r:id="rId59"/>
    <p:sldId id="282" r:id="rId60"/>
    <p:sldId id="314" r:id="rId61"/>
    <p:sldId id="283" r:id="rId62"/>
    <p:sldId id="315" r:id="rId63"/>
    <p:sldId id="353" r:id="rId64"/>
    <p:sldId id="337" r:id="rId65"/>
    <p:sldId id="352" r:id="rId66"/>
    <p:sldId id="346" r:id="rId67"/>
    <p:sldId id="284" r:id="rId68"/>
    <p:sldId id="317" r:id="rId69"/>
  </p:sldIdLst>
  <p:sldSz cx="12192000" cy="6858000"/>
  <p:notesSz cx="6888163"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09" autoAdjust="0"/>
    <p:restoredTop sz="78245" autoAdjust="0"/>
  </p:normalViewPr>
  <p:slideViewPr>
    <p:cSldViewPr snapToGrid="0">
      <p:cViewPr>
        <p:scale>
          <a:sx n="52" d="100"/>
          <a:sy n="52" d="100"/>
        </p:scale>
        <p:origin x="1326" y="486"/>
      </p:cViewPr>
      <p:guideLst/>
    </p:cSldViewPr>
  </p:slideViewPr>
  <p:outlineViewPr>
    <p:cViewPr>
      <p:scale>
        <a:sx n="33" d="100"/>
        <a:sy n="33" d="100"/>
      </p:scale>
      <p:origin x="0" y="-25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2970"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84870" cy="502135"/>
          </a:xfrm>
          <a:prstGeom prst="rect">
            <a:avLst/>
          </a:prstGeom>
        </p:spPr>
        <p:txBody>
          <a:bodyPr vert="horz" lIns="93045" tIns="46522" rIns="93045" bIns="46522"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901700" y="2"/>
            <a:ext cx="2984870" cy="502135"/>
          </a:xfrm>
          <a:prstGeom prst="rect">
            <a:avLst/>
          </a:prstGeom>
        </p:spPr>
        <p:txBody>
          <a:bodyPr vert="horz" lIns="93045" tIns="46522" rIns="93045" bIns="46522" rtlCol="0"/>
          <a:lstStyle>
            <a:lvl1pPr algn="r">
              <a:defRPr sz="1200"/>
            </a:lvl1pPr>
          </a:lstStyle>
          <a:p>
            <a:fld id="{3F430090-9060-4E0D-832E-418C813E8C0C}" type="datetimeFigureOut">
              <a:rPr kumimoji="1" lang="ja-JP" altLang="en-US" smtClean="0"/>
              <a:t>2024/9/5</a:t>
            </a:fld>
            <a:endParaRPr kumimoji="1" lang="ja-JP" altLang="en-US"/>
          </a:p>
        </p:txBody>
      </p:sp>
      <p:sp>
        <p:nvSpPr>
          <p:cNvPr id="4" name="フッター プレースホルダー 3"/>
          <p:cNvSpPr>
            <a:spLocks noGrp="1"/>
          </p:cNvSpPr>
          <p:nvPr>
            <p:ph type="ftr" sz="quarter" idx="2"/>
          </p:nvPr>
        </p:nvSpPr>
        <p:spPr>
          <a:xfrm>
            <a:off x="2" y="9516579"/>
            <a:ext cx="2984870" cy="502135"/>
          </a:xfrm>
          <a:prstGeom prst="rect">
            <a:avLst/>
          </a:prstGeom>
        </p:spPr>
        <p:txBody>
          <a:bodyPr vert="horz" lIns="93045" tIns="46522" rIns="93045" bIns="46522"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901700" y="9516579"/>
            <a:ext cx="2984870" cy="502135"/>
          </a:xfrm>
          <a:prstGeom prst="rect">
            <a:avLst/>
          </a:prstGeom>
        </p:spPr>
        <p:txBody>
          <a:bodyPr vert="horz" lIns="93045" tIns="46522" rIns="93045" bIns="46522" rtlCol="0" anchor="b"/>
          <a:lstStyle>
            <a:lvl1pPr algn="r">
              <a:defRPr sz="1200"/>
            </a:lvl1pPr>
          </a:lstStyle>
          <a:p>
            <a:fld id="{ADFC2833-209A-4D1C-8E1B-FD849567DDB8}" type="slidenum">
              <a:rPr kumimoji="1" lang="ja-JP" altLang="en-US" smtClean="0"/>
              <a:t>‹#›</a:t>
            </a:fld>
            <a:endParaRPr kumimoji="1" lang="ja-JP" altLang="en-US"/>
          </a:p>
        </p:txBody>
      </p:sp>
    </p:spTree>
    <p:extLst>
      <p:ext uri="{BB962C8B-B14F-4D97-AF65-F5344CB8AC3E}">
        <p14:creationId xmlns:p14="http://schemas.microsoft.com/office/powerpoint/2010/main" val="25827686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84870" cy="502676"/>
          </a:xfrm>
          <a:prstGeom prst="rect">
            <a:avLst/>
          </a:prstGeom>
        </p:spPr>
        <p:txBody>
          <a:bodyPr vert="horz" lIns="93045" tIns="46522" rIns="93045" bIns="46522" rtlCol="0"/>
          <a:lstStyle>
            <a:lvl1pPr algn="l">
              <a:defRPr sz="1200"/>
            </a:lvl1pPr>
          </a:lstStyle>
          <a:p>
            <a:endParaRPr kumimoji="1" lang="ja-JP" altLang="en-US"/>
          </a:p>
        </p:txBody>
      </p:sp>
      <p:sp>
        <p:nvSpPr>
          <p:cNvPr id="3" name="日付プレースホルダー 2"/>
          <p:cNvSpPr>
            <a:spLocks noGrp="1"/>
          </p:cNvSpPr>
          <p:nvPr>
            <p:ph type="dt" idx="1"/>
          </p:nvPr>
        </p:nvSpPr>
        <p:spPr>
          <a:xfrm>
            <a:off x="3901700" y="0"/>
            <a:ext cx="2984870" cy="502676"/>
          </a:xfrm>
          <a:prstGeom prst="rect">
            <a:avLst/>
          </a:prstGeom>
        </p:spPr>
        <p:txBody>
          <a:bodyPr vert="horz" lIns="93045" tIns="46522" rIns="93045" bIns="46522" rtlCol="0"/>
          <a:lstStyle>
            <a:lvl1pPr algn="r">
              <a:defRPr sz="1200"/>
            </a:lvl1pPr>
          </a:lstStyle>
          <a:p>
            <a:fld id="{E6FEAF60-14A6-4856-B439-06417C878A12}" type="datetimeFigureOut">
              <a:rPr kumimoji="1" lang="ja-JP" altLang="en-US" smtClean="0"/>
              <a:t>2024/9/5</a:t>
            </a:fld>
            <a:endParaRPr kumimoji="1" lang="ja-JP" altLang="en-US"/>
          </a:p>
        </p:txBody>
      </p:sp>
      <p:sp>
        <p:nvSpPr>
          <p:cNvPr id="4" name="スライド イメージ プレースホルダー 3"/>
          <p:cNvSpPr>
            <a:spLocks noGrp="1" noRot="1" noChangeAspect="1"/>
          </p:cNvSpPr>
          <p:nvPr>
            <p:ph type="sldImg" idx="2"/>
          </p:nvPr>
        </p:nvSpPr>
        <p:spPr>
          <a:xfrm>
            <a:off x="438150" y="1250950"/>
            <a:ext cx="6013450" cy="3382963"/>
          </a:xfrm>
          <a:prstGeom prst="rect">
            <a:avLst/>
          </a:prstGeom>
          <a:noFill/>
          <a:ln w="12700">
            <a:solidFill>
              <a:prstClr val="black"/>
            </a:solidFill>
          </a:ln>
        </p:spPr>
        <p:txBody>
          <a:bodyPr vert="horz" lIns="93045" tIns="46522" rIns="93045" bIns="46522" rtlCol="0" anchor="ctr"/>
          <a:lstStyle/>
          <a:p>
            <a:endParaRPr lang="ja-JP" altLang="en-US"/>
          </a:p>
        </p:txBody>
      </p:sp>
      <p:sp>
        <p:nvSpPr>
          <p:cNvPr id="5" name="ノート プレースホルダー 4"/>
          <p:cNvSpPr>
            <a:spLocks noGrp="1"/>
          </p:cNvSpPr>
          <p:nvPr>
            <p:ph type="body" sz="quarter" idx="3"/>
          </p:nvPr>
        </p:nvSpPr>
        <p:spPr>
          <a:xfrm>
            <a:off x="688817" y="4821507"/>
            <a:ext cx="5510530" cy="3944868"/>
          </a:xfrm>
          <a:prstGeom prst="rect">
            <a:avLst/>
          </a:prstGeom>
        </p:spPr>
        <p:txBody>
          <a:bodyPr vert="horz" lIns="93045" tIns="46522" rIns="93045" bIns="4652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516041"/>
            <a:ext cx="2984870" cy="502675"/>
          </a:xfrm>
          <a:prstGeom prst="rect">
            <a:avLst/>
          </a:prstGeom>
        </p:spPr>
        <p:txBody>
          <a:bodyPr vert="horz" lIns="93045" tIns="46522" rIns="93045" bIns="4652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901700" y="9516041"/>
            <a:ext cx="2984870" cy="502675"/>
          </a:xfrm>
          <a:prstGeom prst="rect">
            <a:avLst/>
          </a:prstGeom>
        </p:spPr>
        <p:txBody>
          <a:bodyPr vert="horz" lIns="93045" tIns="46522" rIns="93045" bIns="46522" rtlCol="0" anchor="b"/>
          <a:lstStyle>
            <a:lvl1pPr algn="r">
              <a:defRPr sz="1200"/>
            </a:lvl1pPr>
          </a:lstStyle>
          <a:p>
            <a:fld id="{3FA7D5E1-A51E-4B0C-970C-25E9B669D371}" type="slidenum">
              <a:rPr kumimoji="1" lang="ja-JP" altLang="en-US" smtClean="0"/>
              <a:t>‹#›</a:t>
            </a:fld>
            <a:endParaRPr kumimoji="1" lang="ja-JP" altLang="en-US"/>
          </a:p>
        </p:txBody>
      </p:sp>
    </p:spTree>
    <p:extLst>
      <p:ext uri="{BB962C8B-B14F-4D97-AF65-F5344CB8AC3E}">
        <p14:creationId xmlns:p14="http://schemas.microsoft.com/office/powerpoint/2010/main" val="238097595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これから林間学校についての説明動画をはじめさせていただきます。</a:t>
            </a:r>
            <a:endParaRPr kumimoji="1" lang="en-US" altLang="ja-JP" dirty="0"/>
          </a:p>
          <a:p>
            <a:r>
              <a:rPr kumimoji="1" lang="ja-JP" altLang="en-US" dirty="0"/>
              <a:t>また，９月２日（金）にも９時半より体育館にて</a:t>
            </a:r>
            <a:r>
              <a:rPr kumimoji="1" lang="en-US" altLang="ja-JP" dirty="0"/>
              <a:t>【</a:t>
            </a:r>
            <a:r>
              <a:rPr kumimoji="1" lang="ja-JP" altLang="en-US" dirty="0"/>
              <a:t>保護者説明会</a:t>
            </a:r>
            <a:r>
              <a:rPr kumimoji="1" lang="en-US" altLang="ja-JP" dirty="0"/>
              <a:t>】</a:t>
            </a:r>
            <a:r>
              <a:rPr kumimoji="1" lang="ja-JP" altLang="en-US" dirty="0"/>
              <a:t>を行いますので，そちらもご参加いただければと思います。</a:t>
            </a:r>
            <a:endParaRPr kumimoji="1" lang="en-US" altLang="ja-JP" dirty="0"/>
          </a:p>
          <a:p>
            <a:r>
              <a:rPr kumimoji="1" lang="ja-JP" altLang="en-US" dirty="0"/>
              <a:t>こちらは，総合的な学習の時間として，児童も一緒に参加しますのでご了承ください。</a:t>
            </a:r>
            <a:endParaRPr kumimoji="1" lang="en-US" altLang="ja-JP" dirty="0"/>
          </a:p>
          <a:p>
            <a:r>
              <a:rPr kumimoji="1" lang="ja-JP" altLang="en-US" dirty="0"/>
              <a:t>それでは内容に移りたいと思います。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1</a:t>
            </a:fld>
            <a:endParaRPr kumimoji="1" lang="ja-JP" altLang="en-US"/>
          </a:p>
        </p:txBody>
      </p:sp>
    </p:spTree>
    <p:extLst>
      <p:ext uri="{BB962C8B-B14F-4D97-AF65-F5344CB8AC3E}">
        <p14:creationId xmlns:p14="http://schemas.microsoft.com/office/powerpoint/2010/main" val="2753522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一つ目は</a:t>
            </a:r>
            <a:r>
              <a:rPr kumimoji="1" lang="en-US" altLang="ja-JP" dirty="0"/>
              <a:t>『</a:t>
            </a:r>
            <a:r>
              <a:rPr kumimoji="1" lang="ja-JP" altLang="en-US" dirty="0"/>
              <a:t>焼き杉体験</a:t>
            </a:r>
            <a:r>
              <a:rPr kumimoji="1" lang="en-US" altLang="ja-JP" dirty="0"/>
              <a:t>』</a:t>
            </a:r>
            <a:r>
              <a:rPr kumimoji="1" lang="ja-JP" altLang="en-US" dirty="0"/>
              <a:t>を行います。ガスバーナーで木に焼き目をつけて模様をかいていきます。</a:t>
            </a:r>
            <a:endParaRPr kumimoji="1" lang="en-US" altLang="ja-JP" dirty="0"/>
          </a:p>
          <a:p>
            <a:r>
              <a:rPr kumimoji="1" lang="ja-JP" altLang="en-US" dirty="0"/>
              <a:t>学校で下書きをしてから行きますので，どのような絵や模様にしたいか考えておいてください。</a:t>
            </a:r>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25</a:t>
            </a:fld>
            <a:endParaRPr kumimoji="1" lang="ja-JP" altLang="en-US"/>
          </a:p>
        </p:txBody>
      </p:sp>
    </p:spTree>
    <p:extLst>
      <p:ext uri="{BB962C8B-B14F-4D97-AF65-F5344CB8AC3E}">
        <p14:creationId xmlns:p14="http://schemas.microsoft.com/office/powerpoint/2010/main" val="3757997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その後，食堂で夕食になります。</a:t>
            </a:r>
            <a:endParaRPr kumimoji="1" lang="en-US" altLang="ja-JP" dirty="0"/>
          </a:p>
          <a:p>
            <a:r>
              <a:rPr kumimoji="1" lang="ja-JP" altLang="en-US" dirty="0"/>
              <a:t>今回からビュッフェ形式が復活しましたので，自分で食べられる量をとってもらいます。</a:t>
            </a:r>
            <a:endParaRPr kumimoji="1" lang="en-US" altLang="ja-JP" dirty="0"/>
          </a:p>
          <a:p>
            <a:r>
              <a:rPr kumimoji="1" lang="ja-JP" altLang="en-US" dirty="0"/>
              <a:t>残さず食べられるようにしましょう。</a:t>
            </a:r>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27</a:t>
            </a:fld>
            <a:endParaRPr kumimoji="1" lang="ja-JP" altLang="en-US"/>
          </a:p>
        </p:txBody>
      </p:sp>
    </p:spTree>
    <p:extLst>
      <p:ext uri="{BB962C8B-B14F-4D97-AF65-F5344CB8AC3E}">
        <p14:creationId xmlns:p14="http://schemas.microsoft.com/office/powerpoint/2010/main" val="2265382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ドリンクバーもありますが，飲み過ぎに注意です。</a:t>
            </a:r>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28</a:t>
            </a:fld>
            <a:endParaRPr kumimoji="1" lang="ja-JP" altLang="en-US"/>
          </a:p>
        </p:txBody>
      </p:sp>
    </p:spTree>
    <p:extLst>
      <p:ext uri="{BB962C8B-B14F-4D97-AF65-F5344CB8AC3E}">
        <p14:creationId xmlns:p14="http://schemas.microsoft.com/office/powerpoint/2010/main" val="2332476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食事のメニューとアレルギー表です。○の部分が食べるメニューになっています。</a:t>
            </a:r>
            <a:endParaRPr kumimoji="1" lang="en-US" altLang="ja-JP" dirty="0"/>
          </a:p>
          <a:p>
            <a:r>
              <a:rPr kumimoji="1" lang="ja-JP" altLang="en-US" dirty="0"/>
              <a:t>９月２日にも紙媒体でお配りしますので，気になる点がございましたら早めに担任までお知らせください。</a:t>
            </a:r>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29</a:t>
            </a:fld>
            <a:endParaRPr kumimoji="1" lang="ja-JP" altLang="en-US"/>
          </a:p>
        </p:txBody>
      </p:sp>
    </p:spTree>
    <p:extLst>
      <p:ext uri="{BB962C8B-B14F-4D97-AF65-F5344CB8AC3E}">
        <p14:creationId xmlns:p14="http://schemas.microsoft.com/office/powerpoint/2010/main" val="3299221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片付けももちろん自分たちで行います。</a:t>
            </a:r>
            <a:endParaRPr kumimoji="1" lang="en-US" altLang="ja-JP" dirty="0"/>
          </a:p>
          <a:p>
            <a:r>
              <a:rPr kumimoji="1" lang="ja-JP" altLang="en-US" dirty="0"/>
              <a:t>他の団体も一緒に使用しますのできれいに片付けましょう。</a:t>
            </a:r>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30</a:t>
            </a:fld>
            <a:endParaRPr kumimoji="1" lang="ja-JP" altLang="en-US"/>
          </a:p>
        </p:txBody>
      </p:sp>
    </p:spTree>
    <p:extLst>
      <p:ext uri="{BB962C8B-B14F-4D97-AF65-F5344CB8AC3E}">
        <p14:creationId xmlns:p14="http://schemas.microsoft.com/office/powerpoint/2010/main" val="3240085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ここできれいにお皿をゆすぎます。</a:t>
            </a:r>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31</a:t>
            </a:fld>
            <a:endParaRPr kumimoji="1" lang="ja-JP" altLang="en-US"/>
          </a:p>
        </p:txBody>
      </p:sp>
    </p:spTree>
    <p:extLst>
      <p:ext uri="{BB962C8B-B14F-4D97-AF65-F5344CB8AC3E}">
        <p14:creationId xmlns:p14="http://schemas.microsoft.com/office/powerpoint/2010/main" val="1907887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その後，天気がよければ外で</a:t>
            </a:r>
            <a:r>
              <a:rPr kumimoji="1" lang="en-US" altLang="ja-JP" dirty="0"/>
              <a:t>『</a:t>
            </a:r>
            <a:r>
              <a:rPr kumimoji="1" lang="ja-JP" altLang="en-US" dirty="0"/>
              <a:t>キャンプファイヤー</a:t>
            </a:r>
            <a:r>
              <a:rPr kumimoji="1" lang="en-US" altLang="ja-JP" dirty="0"/>
              <a:t>』</a:t>
            </a:r>
            <a:r>
              <a:rPr kumimoji="1" lang="ja-JP" altLang="en-US" dirty="0" err="1"/>
              <a:t>，</a:t>
            </a:r>
            <a:r>
              <a:rPr kumimoji="1" lang="ja-JP" altLang="en-US" dirty="0"/>
              <a:t>雨天の場合は体育館で</a:t>
            </a:r>
            <a:r>
              <a:rPr kumimoji="1" lang="en-US" altLang="ja-JP" dirty="0"/>
              <a:t>『</a:t>
            </a:r>
            <a:r>
              <a:rPr kumimoji="1" lang="ja-JP" altLang="en-US" dirty="0"/>
              <a:t>キャンドルファイヤー</a:t>
            </a:r>
            <a:r>
              <a:rPr kumimoji="1" lang="en-US" altLang="ja-JP" dirty="0"/>
              <a:t>』</a:t>
            </a:r>
            <a:r>
              <a:rPr kumimoji="1" lang="ja-JP" altLang="en-US" dirty="0"/>
              <a:t>を行います。</a:t>
            </a:r>
            <a:endParaRPr kumimoji="1" lang="en-US" altLang="ja-JP" dirty="0"/>
          </a:p>
          <a:p>
            <a:r>
              <a:rPr kumimoji="1" lang="ja-JP" altLang="en-US" dirty="0"/>
              <a:t>みんなで盛り上がりましょう。</a:t>
            </a:r>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32</a:t>
            </a:fld>
            <a:endParaRPr kumimoji="1" lang="ja-JP" altLang="en-US"/>
          </a:p>
        </p:txBody>
      </p:sp>
    </p:spTree>
    <p:extLst>
      <p:ext uri="{BB962C8B-B14F-4D97-AF65-F5344CB8AC3E}">
        <p14:creationId xmlns:p14="http://schemas.microsoft.com/office/powerpoint/2010/main" val="57555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汗をかいた後は入浴です。</a:t>
            </a:r>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33</a:t>
            </a:fld>
            <a:endParaRPr kumimoji="1" lang="ja-JP" altLang="en-US"/>
          </a:p>
        </p:txBody>
      </p:sp>
    </p:spTree>
    <p:extLst>
      <p:ext uri="{BB962C8B-B14F-4D97-AF65-F5344CB8AC3E}">
        <p14:creationId xmlns:p14="http://schemas.microsoft.com/office/powerpoint/2010/main" val="3748189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自分の荷物はまとめてロッカーへいれます。</a:t>
            </a:r>
            <a:endParaRPr kumimoji="1" lang="en-US" altLang="ja-JP" dirty="0"/>
          </a:p>
          <a:p>
            <a:r>
              <a:rPr kumimoji="1" lang="ja-JP" altLang="en-US" dirty="0"/>
              <a:t>お風呂のセットはまとめて袋に入れておくとよいと思います。</a:t>
            </a:r>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34</a:t>
            </a:fld>
            <a:endParaRPr kumimoji="1" lang="ja-JP" altLang="en-US"/>
          </a:p>
        </p:txBody>
      </p:sp>
    </p:spTree>
    <p:extLst>
      <p:ext uri="{BB962C8B-B14F-4D97-AF65-F5344CB8AC3E}">
        <p14:creationId xmlns:p14="http://schemas.microsoft.com/office/powerpoint/2010/main" val="1478755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中はこんな感じです。</a:t>
            </a:r>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35</a:t>
            </a:fld>
            <a:endParaRPr kumimoji="1" lang="ja-JP" altLang="en-US"/>
          </a:p>
        </p:txBody>
      </p:sp>
    </p:spTree>
    <p:extLst>
      <p:ext uri="{BB962C8B-B14F-4D97-AF65-F5344CB8AC3E}">
        <p14:creationId xmlns:p14="http://schemas.microsoft.com/office/powerpoint/2010/main" val="1213051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今回の主な内容はご覧の内容になります。</a:t>
            </a:r>
            <a:endParaRPr kumimoji="1" lang="en-US" altLang="ja-JP" dirty="0"/>
          </a:p>
          <a:p>
            <a:r>
              <a:rPr kumimoji="1" lang="ja-JP" altLang="en-US" dirty="0"/>
              <a:t>それでは順番に説明していきます。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3</a:t>
            </a:fld>
            <a:endParaRPr kumimoji="1" lang="ja-JP" altLang="en-US"/>
          </a:p>
        </p:txBody>
      </p:sp>
    </p:spTree>
    <p:extLst>
      <p:ext uri="{BB962C8B-B14F-4D97-AF65-F5344CB8AC3E}">
        <p14:creationId xmlns:p14="http://schemas.microsoft.com/office/powerpoint/2010/main" val="2129398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シャンプーやリンス，ボディーソープは学校で用意しますが，ご家庭で用意されても構いません。</a:t>
            </a:r>
            <a:endParaRPr kumimoji="1" lang="en-US" altLang="ja-JP" dirty="0"/>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36</a:t>
            </a:fld>
            <a:endParaRPr kumimoji="1" lang="ja-JP" altLang="en-US"/>
          </a:p>
        </p:txBody>
      </p:sp>
    </p:spTree>
    <p:extLst>
      <p:ext uri="{BB962C8B-B14F-4D97-AF65-F5344CB8AC3E}">
        <p14:creationId xmlns:p14="http://schemas.microsoft.com/office/powerpoint/2010/main" val="2505342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片付けまでしっかりやりましょう。</a:t>
            </a:r>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37</a:t>
            </a:fld>
            <a:endParaRPr kumimoji="1" lang="ja-JP" altLang="en-US"/>
          </a:p>
        </p:txBody>
      </p:sp>
    </p:spTree>
    <p:extLst>
      <p:ext uri="{BB962C8B-B14F-4D97-AF65-F5344CB8AC3E}">
        <p14:creationId xmlns:p14="http://schemas.microsoft.com/office/powerpoint/2010/main" val="2702435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危ないので泳いだり，走ったりしないようにしましょう。</a:t>
            </a:r>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38</a:t>
            </a:fld>
            <a:endParaRPr kumimoji="1" lang="ja-JP" altLang="en-US"/>
          </a:p>
        </p:txBody>
      </p:sp>
    </p:spTree>
    <p:extLst>
      <p:ext uri="{BB962C8B-B14F-4D97-AF65-F5344CB8AC3E}">
        <p14:creationId xmlns:p14="http://schemas.microsoft.com/office/powerpoint/2010/main" val="3623053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30451">
              <a:defRPr/>
            </a:pPr>
            <a:r>
              <a:rPr kumimoji="1" lang="ja-JP" altLang="en-US" dirty="0"/>
              <a:t>また，浴室で軽く水気をとる為のタオルなどの準備もお願いします。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39</a:t>
            </a:fld>
            <a:endParaRPr kumimoji="1" lang="ja-JP" altLang="en-US"/>
          </a:p>
        </p:txBody>
      </p:sp>
    </p:spTree>
    <p:extLst>
      <p:ext uri="{BB962C8B-B14F-4D97-AF65-F5344CB8AC3E}">
        <p14:creationId xmlns:p14="http://schemas.microsoft.com/office/powerpoint/2010/main" val="2196936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部屋の様子です。部屋は洋室の二段ベットになります。</a:t>
            </a:r>
            <a:endParaRPr kumimoji="1" lang="en-US" altLang="ja-JP" dirty="0"/>
          </a:p>
          <a:p>
            <a:r>
              <a:rPr kumimoji="1" lang="ja-JP" altLang="en-US" dirty="0"/>
              <a:t>自分でシーツや枕カバーを付けたり，たたんだりしてもらいます。練習しておきましょう。</a:t>
            </a:r>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40</a:t>
            </a:fld>
            <a:endParaRPr kumimoji="1" lang="ja-JP" altLang="en-US"/>
          </a:p>
        </p:txBody>
      </p:sp>
    </p:spTree>
    <p:extLst>
      <p:ext uri="{BB962C8B-B14F-4D97-AF65-F5344CB8AC3E}">
        <p14:creationId xmlns:p14="http://schemas.microsoft.com/office/powerpoint/2010/main" val="483070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これは洗面台です。</a:t>
            </a:r>
            <a:endParaRPr kumimoji="1" lang="en-US" altLang="ja-JP" dirty="0"/>
          </a:p>
          <a:p>
            <a:r>
              <a:rPr kumimoji="1" lang="ja-JP" altLang="en-US" dirty="0"/>
              <a:t>各部屋の前に洗面所がいくつかあります。</a:t>
            </a:r>
            <a:endParaRPr kumimoji="1" lang="en-US" altLang="ja-JP" dirty="0"/>
          </a:p>
          <a:p>
            <a:r>
              <a:rPr kumimoji="1" lang="ja-JP" altLang="en-US" dirty="0"/>
              <a:t>ここで洗顔や歯みがきなどを行います。</a:t>
            </a:r>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41</a:t>
            </a:fld>
            <a:endParaRPr kumimoji="1" lang="ja-JP" altLang="en-US"/>
          </a:p>
        </p:txBody>
      </p:sp>
    </p:spTree>
    <p:extLst>
      <p:ext uri="{BB962C8B-B14F-4D97-AF65-F5344CB8AC3E}">
        <p14:creationId xmlns:p14="http://schemas.microsoft.com/office/powerpoint/2010/main" val="39609365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２日目にいきます。</a:t>
            </a:r>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42</a:t>
            </a:fld>
            <a:endParaRPr kumimoji="1" lang="ja-JP" altLang="en-US"/>
          </a:p>
        </p:txBody>
      </p:sp>
    </p:spTree>
    <p:extLst>
      <p:ext uri="{BB962C8B-B14F-4D97-AF65-F5344CB8AC3E}">
        <p14:creationId xmlns:p14="http://schemas.microsoft.com/office/powerpoint/2010/main" val="152958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朝は６時半起床です。早く起きすぎて周りの迷惑にならないようにしましょう。</a:t>
            </a:r>
            <a:endParaRPr kumimoji="1" lang="en-US" altLang="ja-JP" dirty="0"/>
          </a:p>
          <a:p>
            <a:r>
              <a:rPr kumimoji="1" lang="ja-JP" altLang="en-US" dirty="0"/>
              <a:t>また，寝坊しないように前日は早めに寝ましょう。</a:t>
            </a:r>
            <a:endParaRPr kumimoji="1" lang="en-US" altLang="ja-JP" dirty="0"/>
          </a:p>
          <a:p>
            <a:r>
              <a:rPr kumimoji="1" lang="ja-JP" altLang="en-US" dirty="0"/>
              <a:t>そして自分たちで使ったものはきちんと片付けます。</a:t>
            </a:r>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43</a:t>
            </a:fld>
            <a:endParaRPr kumimoji="1" lang="ja-JP" altLang="en-US"/>
          </a:p>
        </p:txBody>
      </p:sp>
    </p:spTree>
    <p:extLst>
      <p:ext uri="{BB962C8B-B14F-4D97-AF65-F5344CB8AC3E}">
        <p14:creationId xmlns:p14="http://schemas.microsoft.com/office/powerpoint/2010/main" val="39230747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朝の集いでは，当日の日程の確認や健康チェックを行います。</a:t>
            </a:r>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44</a:t>
            </a:fld>
            <a:endParaRPr kumimoji="1" lang="ja-JP" altLang="en-US"/>
          </a:p>
        </p:txBody>
      </p:sp>
    </p:spTree>
    <p:extLst>
      <p:ext uri="{BB962C8B-B14F-4D97-AF65-F5344CB8AC3E}">
        <p14:creationId xmlns:p14="http://schemas.microsoft.com/office/powerpoint/2010/main" val="37731212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その後，朝食です。朝食も夕食同様食堂での食事です。</a:t>
            </a:r>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46</a:t>
            </a:fld>
            <a:endParaRPr kumimoji="1" lang="ja-JP" altLang="en-US"/>
          </a:p>
        </p:txBody>
      </p:sp>
    </p:spTree>
    <p:extLst>
      <p:ext uri="{BB962C8B-B14F-4D97-AF65-F5344CB8AC3E}">
        <p14:creationId xmlns:p14="http://schemas.microsoft.com/office/powerpoint/2010/main" val="1358931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HGS創英角ﾎﾟｯﾌﾟ体" panose="040B0A00000000000000" pitchFamily="50" charset="-128"/>
                <a:ea typeface="HGS創英角ﾎﾟｯﾌﾟ体" panose="040B0A00000000000000" pitchFamily="50" charset="-128"/>
              </a:rPr>
              <a:t>１　おもな活動内容及び日程についてです。</a:t>
            </a:r>
            <a:endParaRPr kumimoji="1" lang="ja-JP" altLang="en-US" dirty="0"/>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4</a:t>
            </a:fld>
            <a:endParaRPr kumimoji="1" lang="ja-JP" altLang="en-US"/>
          </a:p>
        </p:txBody>
      </p:sp>
    </p:spTree>
    <p:extLst>
      <p:ext uri="{BB962C8B-B14F-4D97-AF65-F5344CB8AC3E}">
        <p14:creationId xmlns:p14="http://schemas.microsoft.com/office/powerpoint/2010/main" val="36027357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その後，全員でニュースポーツ体験でラートを行います。講師の方をお招きしてご指導いただきます。</a:t>
            </a:r>
            <a:endParaRPr kumimoji="1" lang="en-US" altLang="ja-JP" dirty="0"/>
          </a:p>
          <a:p>
            <a:r>
              <a:rPr kumimoji="1" lang="ja-JP" altLang="en-US" dirty="0"/>
              <a:t>前日同様動きやすい服装で</a:t>
            </a:r>
            <a:r>
              <a:rPr kumimoji="1" lang="ja-JP" altLang="en-US" dirty="0" err="1"/>
              <a:t>おねが</a:t>
            </a:r>
            <a:r>
              <a:rPr kumimoji="1" lang="ja-JP" altLang="en-US" dirty="0"/>
              <a:t>します。</a:t>
            </a:r>
            <a:endParaRPr kumimoji="1" lang="en-US" altLang="ja-JP" dirty="0"/>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47</a:t>
            </a:fld>
            <a:endParaRPr kumimoji="1" lang="ja-JP" altLang="en-US"/>
          </a:p>
        </p:txBody>
      </p:sp>
    </p:spTree>
    <p:extLst>
      <p:ext uri="{BB962C8B-B14F-4D97-AF65-F5344CB8AC3E}">
        <p14:creationId xmlns:p14="http://schemas.microsoft.com/office/powerpoint/2010/main" val="11677466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こんな感じです。</a:t>
            </a:r>
            <a:endParaRPr kumimoji="1" lang="en-US" altLang="ja-JP" dirty="0"/>
          </a:p>
          <a:p>
            <a:r>
              <a:rPr kumimoji="1" lang="ja-JP" altLang="en-US" dirty="0"/>
              <a:t>手が</a:t>
            </a:r>
            <a:r>
              <a:rPr kumimoji="1" lang="ja-JP" altLang="en-US" dirty="0" err="1"/>
              <a:t>の</a:t>
            </a:r>
            <a:r>
              <a:rPr kumimoji="1" lang="ja-JP" altLang="en-US" dirty="0"/>
              <a:t>丘でしか体験できないそうなので，ぜひ楽しんで挑戦しましょう。</a:t>
            </a:r>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48</a:t>
            </a:fld>
            <a:endParaRPr kumimoji="1" lang="ja-JP" altLang="en-US"/>
          </a:p>
        </p:txBody>
      </p:sp>
    </p:spTree>
    <p:extLst>
      <p:ext uri="{BB962C8B-B14F-4D97-AF65-F5344CB8AC3E}">
        <p14:creationId xmlns:p14="http://schemas.microsoft.com/office/powerpoint/2010/main" val="36838499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その後昼食です。お昼も食堂で食べます。</a:t>
            </a:r>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49</a:t>
            </a:fld>
            <a:endParaRPr kumimoji="1" lang="ja-JP" altLang="en-US"/>
          </a:p>
        </p:txBody>
      </p:sp>
    </p:spTree>
    <p:extLst>
      <p:ext uri="{BB962C8B-B14F-4D97-AF65-F5344CB8AC3E}">
        <p14:creationId xmlns:p14="http://schemas.microsoft.com/office/powerpoint/2010/main" val="6692185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午後の活動はクラスごとに分かれての活動になります。時間で交代し，２つの活動を行います。</a:t>
            </a:r>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50</a:t>
            </a:fld>
            <a:endParaRPr kumimoji="1" lang="ja-JP" altLang="en-US"/>
          </a:p>
        </p:txBody>
      </p:sp>
    </p:spTree>
    <p:extLst>
      <p:ext uri="{BB962C8B-B14F-4D97-AF65-F5344CB8AC3E}">
        <p14:creationId xmlns:p14="http://schemas.microsoft.com/office/powerpoint/2010/main" val="26026277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その後は退所式を行い，学校に戻ります。</a:t>
            </a:r>
            <a:endParaRPr kumimoji="1" lang="en-US" altLang="ja-JP" dirty="0"/>
          </a:p>
          <a:p>
            <a:r>
              <a:rPr kumimoji="1" lang="ja-JP" altLang="en-US" dirty="0"/>
              <a:t>到着時刻は道路状況によって変更になる予定がありますので，その場合は</a:t>
            </a:r>
            <a:r>
              <a:rPr kumimoji="1" lang="en-US" altLang="ja-JP" dirty="0"/>
              <a:t>『</a:t>
            </a:r>
            <a:r>
              <a:rPr kumimoji="1" lang="ja-JP" altLang="en-US" dirty="0"/>
              <a:t>すくすくメール</a:t>
            </a:r>
            <a:r>
              <a:rPr kumimoji="1" lang="en-US" altLang="ja-JP" dirty="0"/>
              <a:t>』</a:t>
            </a:r>
            <a:r>
              <a:rPr kumimoji="1" lang="ja-JP" altLang="en-US" dirty="0"/>
              <a:t>でお知らせします。</a:t>
            </a:r>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51</a:t>
            </a:fld>
            <a:endParaRPr kumimoji="1" lang="ja-JP" altLang="en-US"/>
          </a:p>
        </p:txBody>
      </p:sp>
    </p:spTree>
    <p:extLst>
      <p:ext uri="{BB962C8B-B14F-4D97-AF65-F5344CB8AC3E}">
        <p14:creationId xmlns:p14="http://schemas.microsoft.com/office/powerpoint/2010/main" val="42648042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次に持ち物についてお話します。</a:t>
            </a:r>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52</a:t>
            </a:fld>
            <a:endParaRPr kumimoji="1" lang="ja-JP" altLang="en-US"/>
          </a:p>
        </p:txBody>
      </p:sp>
    </p:spTree>
    <p:extLst>
      <p:ext uri="{BB962C8B-B14F-4D97-AF65-F5344CB8AC3E}">
        <p14:creationId xmlns:p14="http://schemas.microsoft.com/office/powerpoint/2010/main" val="26709598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次に小さいリュックに入れるものです。</a:t>
            </a:r>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54</a:t>
            </a:fld>
            <a:endParaRPr kumimoji="1" lang="ja-JP" altLang="en-US"/>
          </a:p>
        </p:txBody>
      </p:sp>
    </p:spTree>
    <p:extLst>
      <p:ext uri="{BB962C8B-B14F-4D97-AF65-F5344CB8AC3E}">
        <p14:creationId xmlns:p14="http://schemas.microsoft.com/office/powerpoint/2010/main" val="34681644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以前お配りした概要とそこまでの変更はございませんが，いくつか追加もございますので，そこを中心にお話しします。</a:t>
            </a:r>
            <a:endParaRPr kumimoji="1" lang="en-US" altLang="ja-JP" dirty="0"/>
          </a:p>
          <a:p>
            <a:r>
              <a:rPr kumimoji="1" lang="ja-JP" altLang="en-US" dirty="0"/>
              <a:t>まず，大きなバックに入れるものから説明します。</a:t>
            </a:r>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58</a:t>
            </a:fld>
            <a:endParaRPr kumimoji="1" lang="ja-JP" altLang="en-US"/>
          </a:p>
        </p:txBody>
      </p:sp>
    </p:spTree>
    <p:extLst>
      <p:ext uri="{BB962C8B-B14F-4D97-AF65-F5344CB8AC3E}">
        <p14:creationId xmlns:p14="http://schemas.microsoft.com/office/powerpoint/2010/main" val="25338345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59</a:t>
            </a:fld>
            <a:endParaRPr kumimoji="1" lang="ja-JP" altLang="en-US"/>
          </a:p>
        </p:txBody>
      </p:sp>
    </p:spTree>
    <p:extLst>
      <p:ext uri="{BB962C8B-B14F-4D97-AF65-F5344CB8AC3E}">
        <p14:creationId xmlns:p14="http://schemas.microsoft.com/office/powerpoint/2010/main" val="3719883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次に諸注意です。</a:t>
            </a:r>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60</a:t>
            </a:fld>
            <a:endParaRPr kumimoji="1" lang="ja-JP" altLang="en-US"/>
          </a:p>
        </p:txBody>
      </p:sp>
    </p:spTree>
    <p:extLst>
      <p:ext uri="{BB962C8B-B14F-4D97-AF65-F5344CB8AC3E}">
        <p14:creationId xmlns:p14="http://schemas.microsoft.com/office/powerpoint/2010/main" val="3275753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今回の主な内容はご覧の内容になります。</a:t>
            </a:r>
            <a:endParaRPr kumimoji="1" lang="en-US" altLang="ja-JP" dirty="0"/>
          </a:p>
          <a:p>
            <a:r>
              <a:rPr kumimoji="1" lang="ja-JP" altLang="en-US" dirty="0"/>
              <a:t>それでは順番に説明していきます。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5</a:t>
            </a:fld>
            <a:endParaRPr kumimoji="1" lang="ja-JP" altLang="en-US"/>
          </a:p>
        </p:txBody>
      </p:sp>
    </p:spTree>
    <p:extLst>
      <p:ext uri="{BB962C8B-B14F-4D97-AF65-F5344CB8AC3E}">
        <p14:creationId xmlns:p14="http://schemas.microsoft.com/office/powerpoint/2010/main" val="41287131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健康管理について→５年生だけは林間学校前後１０日間は健康観察を行います。２日に用紙をお配りしますのでご協力をお願いいたします。</a:t>
            </a:r>
            <a:endParaRPr kumimoji="1" lang="en-US" altLang="ja-JP" dirty="0"/>
          </a:p>
          <a:p>
            <a:r>
              <a:rPr kumimoji="1" lang="ja-JP" altLang="en-US" dirty="0"/>
              <a:t>欠席→食事は３日前までキャンセル料がかかりませんが当日の場合欠席されても料金がかかってしまします。</a:t>
            </a:r>
            <a:endParaRPr kumimoji="1" lang="en-US" altLang="ja-JP" dirty="0"/>
          </a:p>
          <a:p>
            <a:r>
              <a:rPr kumimoji="1" lang="ja-JP" altLang="en-US" dirty="0"/>
              <a:t>　　　　また，事前に準備する林間のしおりのファイル代等もお支払いいただいてしましますのでご了承ください。</a:t>
            </a:r>
            <a:endParaRPr kumimoji="1" lang="en-US" altLang="ja-JP" dirty="0"/>
          </a:p>
          <a:p>
            <a:r>
              <a:rPr kumimoji="1" lang="ja-JP" altLang="en-US" dirty="0"/>
              <a:t>　　　　</a:t>
            </a:r>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61</a:t>
            </a:fld>
            <a:endParaRPr kumimoji="1" lang="ja-JP" altLang="en-US"/>
          </a:p>
        </p:txBody>
      </p:sp>
    </p:spTree>
    <p:extLst>
      <p:ext uri="{BB962C8B-B14F-4D97-AF65-F5344CB8AC3E}">
        <p14:creationId xmlns:p14="http://schemas.microsoft.com/office/powerpoint/2010/main" val="38115846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62</a:t>
            </a:fld>
            <a:endParaRPr kumimoji="1" lang="ja-JP" altLang="en-US"/>
          </a:p>
        </p:txBody>
      </p:sp>
    </p:spTree>
    <p:extLst>
      <p:ext uri="{BB962C8B-B14F-4D97-AF65-F5344CB8AC3E}">
        <p14:creationId xmlns:p14="http://schemas.microsoft.com/office/powerpoint/2010/main" val="34744551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00000"/>
              </a:lnSpc>
              <a:spcBef>
                <a:spcPct val="0"/>
              </a:spcBef>
              <a:buFontTx/>
              <a:buNone/>
            </a:pPr>
            <a:r>
              <a:rPr lang="en-US" altLang="ja-JP" b="1" dirty="0"/>
              <a:t>『</a:t>
            </a:r>
            <a:r>
              <a:rPr lang="ja-JP" altLang="en-US" b="1" dirty="0"/>
              <a:t>林間学校前　健康調査</a:t>
            </a:r>
            <a:r>
              <a:rPr lang="en-US" altLang="ja-JP" b="1" dirty="0"/>
              <a:t>』</a:t>
            </a:r>
            <a:r>
              <a:rPr lang="ja-JP" altLang="en-US" b="1" dirty="0"/>
              <a:t>を</a:t>
            </a:r>
            <a:r>
              <a:rPr lang="ja-JP" altLang="ja-JP" b="1" dirty="0"/>
              <a:t>９月</a:t>
            </a:r>
            <a:r>
              <a:rPr lang="ja-JP" altLang="en-US" b="1" dirty="0"/>
              <a:t>２</a:t>
            </a:r>
            <a:r>
              <a:rPr lang="ja-JP" altLang="ja-JP" b="1" dirty="0"/>
              <a:t>日（</a:t>
            </a:r>
            <a:r>
              <a:rPr lang="ja-JP" altLang="en-US" b="1" dirty="0"/>
              <a:t>金</a:t>
            </a:r>
            <a:r>
              <a:rPr lang="ja-JP" altLang="ja-JP" b="1" dirty="0"/>
              <a:t>）に</a:t>
            </a:r>
            <a:r>
              <a:rPr lang="ja-JP" altLang="en-US" b="1" dirty="0"/>
              <a:t>配布</a:t>
            </a:r>
            <a:r>
              <a:rPr lang="ja-JP" altLang="ja-JP" dirty="0"/>
              <a:t>し</a:t>
            </a:r>
            <a:r>
              <a:rPr lang="ja-JP" altLang="en-US" dirty="0"/>
              <a:t>ます。</a:t>
            </a:r>
            <a:endParaRPr lang="en-US" altLang="ja-JP" dirty="0"/>
          </a:p>
          <a:p>
            <a:pPr>
              <a:lnSpc>
                <a:spcPct val="100000"/>
              </a:lnSpc>
              <a:spcBef>
                <a:spcPct val="0"/>
              </a:spcBef>
              <a:buFontTx/>
              <a:buNone/>
            </a:pPr>
            <a:r>
              <a:rPr lang="ja-JP" altLang="en-US" b="1" dirty="0">
                <a:solidFill>
                  <a:srgbClr val="FF0000"/>
                </a:solidFill>
              </a:rPr>
              <a:t>期間が短くて申し訳ありませんが，６</a:t>
            </a:r>
            <a:r>
              <a:rPr lang="ja-JP" altLang="ja-JP" b="1" dirty="0">
                <a:solidFill>
                  <a:srgbClr val="FF0000"/>
                </a:solidFill>
              </a:rPr>
              <a:t>日（</a:t>
            </a:r>
            <a:r>
              <a:rPr lang="ja-JP" altLang="en-US" b="1" dirty="0">
                <a:solidFill>
                  <a:srgbClr val="FF0000"/>
                </a:solidFill>
              </a:rPr>
              <a:t>火</a:t>
            </a:r>
            <a:r>
              <a:rPr lang="ja-JP" altLang="ja-JP" b="1" dirty="0">
                <a:solidFill>
                  <a:srgbClr val="FF0000"/>
                </a:solidFill>
              </a:rPr>
              <a:t>）までに提出</a:t>
            </a:r>
            <a:r>
              <a:rPr lang="ja-JP" altLang="en-US" b="1" dirty="0"/>
              <a:t>をお願いいたします</a:t>
            </a:r>
            <a:r>
              <a:rPr lang="ja-JP" altLang="ja-JP" dirty="0"/>
              <a:t>。</a:t>
            </a:r>
          </a:p>
          <a:p>
            <a:pPr>
              <a:lnSpc>
                <a:spcPct val="100000"/>
              </a:lnSpc>
              <a:spcBef>
                <a:spcPct val="0"/>
              </a:spcBef>
              <a:buFontTx/>
              <a:buNone/>
            </a:pPr>
            <a:r>
              <a:rPr lang="ja-JP" altLang="ja-JP" dirty="0"/>
              <a:t>※提出の際には，</a:t>
            </a:r>
            <a:r>
              <a:rPr lang="ja-JP" altLang="en-US" dirty="0"/>
              <a:t>保健用の</a:t>
            </a:r>
            <a:r>
              <a:rPr lang="ja-JP" altLang="ja-JP" dirty="0"/>
              <a:t>封筒も</a:t>
            </a:r>
            <a:r>
              <a:rPr lang="ja-JP" altLang="en-US" dirty="0"/>
              <a:t>お渡し</a:t>
            </a:r>
            <a:r>
              <a:rPr lang="ja-JP" altLang="ja-JP" dirty="0"/>
              <a:t>しますので</a:t>
            </a:r>
            <a:r>
              <a:rPr lang="ja-JP" altLang="en-US" dirty="0"/>
              <a:t>  </a:t>
            </a:r>
            <a:r>
              <a:rPr lang="ja-JP" altLang="ja-JP" dirty="0"/>
              <a:t>そちらに入れてご提出ください。</a:t>
            </a:r>
            <a:endParaRPr lang="en-US" altLang="ja-JP" dirty="0"/>
          </a:p>
          <a:p>
            <a:pPr>
              <a:lnSpc>
                <a:spcPct val="100000"/>
              </a:lnSpc>
              <a:spcBef>
                <a:spcPct val="0"/>
              </a:spcBef>
              <a:buFontTx/>
              <a:buNone/>
            </a:pPr>
            <a:r>
              <a:rPr lang="ja-JP" altLang="en-US" dirty="0"/>
              <a:t>また，一緒に食事のメニューとアレルギー表も一緒にお配りしますのでご覧ください。</a:t>
            </a:r>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67</a:t>
            </a:fld>
            <a:endParaRPr kumimoji="1" lang="ja-JP" altLang="en-US"/>
          </a:p>
        </p:txBody>
      </p:sp>
    </p:spTree>
    <p:extLst>
      <p:ext uri="{BB962C8B-B14F-4D97-AF65-F5344CB8AC3E}">
        <p14:creationId xmlns:p14="http://schemas.microsoft.com/office/powerpoint/2010/main" val="35881974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68</a:t>
            </a:fld>
            <a:endParaRPr kumimoji="1" lang="ja-JP" altLang="en-US"/>
          </a:p>
        </p:txBody>
      </p:sp>
    </p:spTree>
    <p:extLst>
      <p:ext uri="{BB962C8B-B14F-4D97-AF65-F5344CB8AC3E}">
        <p14:creationId xmlns:p14="http://schemas.microsoft.com/office/powerpoint/2010/main" val="523113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まず，１日目　９月１５日（木）の内容です。</a:t>
            </a:r>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6</a:t>
            </a:fld>
            <a:endParaRPr kumimoji="1" lang="ja-JP" altLang="en-US"/>
          </a:p>
        </p:txBody>
      </p:sp>
    </p:spTree>
    <p:extLst>
      <p:ext uri="{BB962C8B-B14F-4D97-AF65-F5344CB8AC3E}">
        <p14:creationId xmlns:p14="http://schemas.microsoft.com/office/powerpoint/2010/main" val="862542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７時５５分　学校集合です。　その後，簡単に出発の会を行い，８時１０分ごろ学校を出発します。</a:t>
            </a:r>
            <a:endParaRPr kumimoji="1" lang="en-US" altLang="ja-JP" dirty="0"/>
          </a:p>
          <a:p>
            <a:r>
              <a:rPr kumimoji="1" lang="ja-JP" altLang="en-US" dirty="0"/>
              <a:t>自然の家には９時ごろ到着予定です。　到着した後は，施設の方からの説明などの入所式を行います。</a:t>
            </a:r>
            <a:endParaRPr kumimoji="1" lang="en-US" altLang="ja-JP" dirty="0"/>
          </a:p>
          <a:p>
            <a:r>
              <a:rPr kumimoji="1" lang="ja-JP" altLang="en-US" dirty="0"/>
              <a:t>左の写真が手が</a:t>
            </a:r>
            <a:r>
              <a:rPr kumimoji="1" lang="ja-JP" altLang="en-US" dirty="0" err="1"/>
              <a:t>のおか</a:t>
            </a:r>
            <a:r>
              <a:rPr kumimoji="1" lang="ja-JP" altLang="en-US" dirty="0"/>
              <a:t>少年自然の家の写真です。右は入所式や陶芸体験などを行う多目的室の写真です。</a:t>
            </a:r>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21</a:t>
            </a:fld>
            <a:endParaRPr kumimoji="1" lang="ja-JP" altLang="en-US"/>
          </a:p>
        </p:txBody>
      </p:sp>
    </p:spTree>
    <p:extLst>
      <p:ext uri="{BB962C8B-B14F-4D97-AF65-F5344CB8AC3E}">
        <p14:creationId xmlns:p14="http://schemas.microsoft.com/office/powerpoint/2010/main" val="2794349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二つ目は，</a:t>
            </a:r>
            <a:r>
              <a:rPr kumimoji="1" lang="en-US" altLang="ja-JP" dirty="0"/>
              <a:t>『</a:t>
            </a:r>
            <a:r>
              <a:rPr kumimoji="1" lang="ja-JP" altLang="en-US" dirty="0"/>
              <a:t>アスレチック</a:t>
            </a:r>
            <a:r>
              <a:rPr kumimoji="1" lang="en-US" altLang="ja-JP" dirty="0"/>
              <a:t>』</a:t>
            </a:r>
            <a:r>
              <a:rPr kumimoji="1" lang="ja-JP" altLang="en-US" dirty="0"/>
              <a:t>です。施設内にあるアスレチックに班ごとに挑んでもらいます。</a:t>
            </a:r>
            <a:endParaRPr kumimoji="1" lang="en-US" altLang="ja-JP" dirty="0"/>
          </a:p>
          <a:p>
            <a:r>
              <a:rPr kumimoji="1" lang="ja-JP" altLang="en-US" dirty="0"/>
              <a:t>全部で１５種類あるのでいくつクリアできるかチャレンジしてみてください。</a:t>
            </a:r>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22</a:t>
            </a:fld>
            <a:endParaRPr kumimoji="1" lang="ja-JP" altLang="en-US"/>
          </a:p>
        </p:txBody>
      </p:sp>
    </p:spTree>
    <p:extLst>
      <p:ext uri="{BB962C8B-B14F-4D97-AF65-F5344CB8AC3E}">
        <p14:creationId xmlns:p14="http://schemas.microsoft.com/office/powerpoint/2010/main" val="794029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もし，雨の場合はアスレチックからドッジビーに変更になります。</a:t>
            </a:r>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23</a:t>
            </a:fld>
            <a:endParaRPr kumimoji="1" lang="ja-JP" altLang="en-US"/>
          </a:p>
        </p:txBody>
      </p:sp>
    </p:spTree>
    <p:extLst>
      <p:ext uri="{BB962C8B-B14F-4D97-AF65-F5344CB8AC3E}">
        <p14:creationId xmlns:p14="http://schemas.microsoft.com/office/powerpoint/2010/main" val="2658642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午後の活動はクラスごとに分かれての活動になります。時間で交代し，２つの活動を行います。</a:t>
            </a:r>
          </a:p>
        </p:txBody>
      </p:sp>
      <p:sp>
        <p:nvSpPr>
          <p:cNvPr id="4" name="スライド番号プレースホルダー 3"/>
          <p:cNvSpPr>
            <a:spLocks noGrp="1"/>
          </p:cNvSpPr>
          <p:nvPr>
            <p:ph type="sldNum" sz="quarter" idx="10"/>
          </p:nvPr>
        </p:nvSpPr>
        <p:spPr/>
        <p:txBody>
          <a:bodyPr/>
          <a:lstStyle/>
          <a:p>
            <a:fld id="{3FA7D5E1-A51E-4B0C-970C-25E9B669D371}" type="slidenum">
              <a:rPr kumimoji="1" lang="ja-JP" altLang="en-US" smtClean="0"/>
              <a:t>24</a:t>
            </a:fld>
            <a:endParaRPr kumimoji="1" lang="ja-JP" altLang="en-US"/>
          </a:p>
        </p:txBody>
      </p:sp>
    </p:spTree>
    <p:extLst>
      <p:ext uri="{BB962C8B-B14F-4D97-AF65-F5344CB8AC3E}">
        <p14:creationId xmlns:p14="http://schemas.microsoft.com/office/powerpoint/2010/main" val="1707920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ja-JP" altLang="en-US"/>
              <a:t>マスター タイトルの書式設定</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37B7ACC-5924-4F0D-ACDE-9A4EFF09DFB0}" type="datetimeFigureOut">
              <a:rPr kumimoji="1" lang="ja-JP" altLang="en-US" smtClean="0"/>
              <a:t>2024/9/5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AB8D8D1D-E899-4C16-BBEF-1E47D84E588A}" type="slidenum">
              <a:rPr kumimoji="1" lang="ja-JP" altLang="en-US" smtClean="0"/>
              <a:t>‹#›</a:t>
            </a:fld>
            <a:endParaRPr kumimoji="1" lang="ja-JP" altLang="en-US"/>
          </a:p>
        </p:txBody>
      </p:sp>
    </p:spTree>
    <p:extLst>
      <p:ext uri="{BB962C8B-B14F-4D97-AF65-F5344CB8AC3E}">
        <p14:creationId xmlns:p14="http://schemas.microsoft.com/office/powerpoint/2010/main" val="22127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37B7ACC-5924-4F0D-ACDE-9A4EFF09DFB0}" type="datetimeFigureOut">
              <a:rPr kumimoji="1" lang="ja-JP" altLang="en-US" smtClean="0"/>
              <a:t>2024/9/5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B8D8D1D-E899-4C16-BBEF-1E47D84E588A}" type="slidenum">
              <a:rPr kumimoji="1" lang="ja-JP" altLang="en-US" smtClean="0"/>
              <a:t>‹#›</a:t>
            </a:fld>
            <a:endParaRPr kumimoji="1" lang="ja-JP" altLang="en-US"/>
          </a:p>
        </p:txBody>
      </p:sp>
    </p:spTree>
    <p:extLst>
      <p:ext uri="{BB962C8B-B14F-4D97-AF65-F5344CB8AC3E}">
        <p14:creationId xmlns:p14="http://schemas.microsoft.com/office/powerpoint/2010/main" val="3367087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37B7ACC-5924-4F0D-ACDE-9A4EFF09DFB0}" type="datetimeFigureOut">
              <a:rPr kumimoji="1" lang="ja-JP" altLang="en-US" smtClean="0"/>
              <a:t>2024/9/5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B8D8D1D-E899-4C16-BBEF-1E47D84E588A}" type="slidenum">
              <a:rPr kumimoji="1" lang="ja-JP" altLang="en-US" smtClean="0"/>
              <a:t>‹#›</a:t>
            </a:fld>
            <a:endParaRPr kumimoji="1" lang="ja-JP" alt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50697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037B7ACC-5924-4F0D-ACDE-9A4EFF09DFB0}" type="datetimeFigureOut">
              <a:rPr kumimoji="1" lang="ja-JP" altLang="en-US" smtClean="0"/>
              <a:t>2024/9/5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B8D8D1D-E899-4C16-BBEF-1E47D84E588A}" type="slidenum">
              <a:rPr kumimoji="1" lang="ja-JP" altLang="en-US" smtClean="0"/>
              <a:t>‹#›</a:t>
            </a:fld>
            <a:endParaRPr kumimoji="1" lang="ja-JP" altLang="en-US"/>
          </a:p>
        </p:txBody>
      </p:sp>
    </p:spTree>
    <p:extLst>
      <p:ext uri="{BB962C8B-B14F-4D97-AF65-F5344CB8AC3E}">
        <p14:creationId xmlns:p14="http://schemas.microsoft.com/office/powerpoint/2010/main" val="3956162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037B7ACC-5924-4F0D-ACDE-9A4EFF09DFB0}" type="datetimeFigureOut">
              <a:rPr kumimoji="1" lang="ja-JP" altLang="en-US" smtClean="0"/>
              <a:t>2024/9/5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B8D8D1D-E899-4C16-BBEF-1E47D84E588A}" type="slidenum">
              <a:rPr kumimoji="1" lang="ja-JP" altLang="en-US" smtClean="0"/>
              <a:t>‹#›</a:t>
            </a:fld>
            <a:endParaRPr kumimoji="1" lang="ja-JP" alt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27946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037B7ACC-5924-4F0D-ACDE-9A4EFF09DFB0}" type="datetimeFigureOut">
              <a:rPr kumimoji="1" lang="ja-JP" altLang="en-US" smtClean="0"/>
              <a:t>2024/9/5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B8D8D1D-E899-4C16-BBEF-1E47D84E588A}" type="slidenum">
              <a:rPr kumimoji="1" lang="ja-JP" altLang="en-US" smtClean="0"/>
              <a:t>‹#›</a:t>
            </a:fld>
            <a:endParaRPr kumimoji="1" lang="ja-JP" altLang="en-US"/>
          </a:p>
        </p:txBody>
      </p:sp>
    </p:spTree>
    <p:extLst>
      <p:ext uri="{BB962C8B-B14F-4D97-AF65-F5344CB8AC3E}">
        <p14:creationId xmlns:p14="http://schemas.microsoft.com/office/powerpoint/2010/main" val="678101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37B7ACC-5924-4F0D-ACDE-9A4EFF09DFB0}" type="datetimeFigureOut">
              <a:rPr kumimoji="1" lang="ja-JP" altLang="en-US" smtClean="0"/>
              <a:t>2024/9/5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B8D8D1D-E899-4C16-BBEF-1E47D84E588A}" type="slidenum">
              <a:rPr kumimoji="1" lang="ja-JP" altLang="en-US" smtClean="0"/>
              <a:t>‹#›</a:t>
            </a:fld>
            <a:endParaRPr kumimoji="1" lang="ja-JP" altLang="en-US"/>
          </a:p>
        </p:txBody>
      </p:sp>
    </p:spTree>
    <p:extLst>
      <p:ext uri="{BB962C8B-B14F-4D97-AF65-F5344CB8AC3E}">
        <p14:creationId xmlns:p14="http://schemas.microsoft.com/office/powerpoint/2010/main" val="145887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37B7ACC-5924-4F0D-ACDE-9A4EFF09DFB0}" type="datetimeFigureOut">
              <a:rPr kumimoji="1" lang="ja-JP" altLang="en-US" smtClean="0"/>
              <a:t>2024/9/5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B8D8D1D-E899-4C16-BBEF-1E47D84E588A}" type="slidenum">
              <a:rPr kumimoji="1" lang="ja-JP" altLang="en-US" smtClean="0"/>
              <a:t>‹#›</a:t>
            </a:fld>
            <a:endParaRPr kumimoji="1" lang="ja-JP" altLang="en-US"/>
          </a:p>
        </p:txBody>
      </p:sp>
    </p:spTree>
    <p:extLst>
      <p:ext uri="{BB962C8B-B14F-4D97-AF65-F5344CB8AC3E}">
        <p14:creationId xmlns:p14="http://schemas.microsoft.com/office/powerpoint/2010/main" val="3699641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37B7ACC-5924-4F0D-ACDE-9A4EFF09DFB0}" type="datetimeFigureOut">
              <a:rPr kumimoji="1" lang="ja-JP" altLang="en-US" smtClean="0"/>
              <a:t>2024/9/5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B8D8D1D-E899-4C16-BBEF-1E47D84E588A}" type="slidenum">
              <a:rPr kumimoji="1" lang="ja-JP" altLang="en-US" smtClean="0"/>
              <a:t>‹#›</a:t>
            </a:fld>
            <a:endParaRPr kumimoji="1" lang="ja-JP" altLang="en-US"/>
          </a:p>
        </p:txBody>
      </p:sp>
    </p:spTree>
    <p:extLst>
      <p:ext uri="{BB962C8B-B14F-4D97-AF65-F5344CB8AC3E}">
        <p14:creationId xmlns:p14="http://schemas.microsoft.com/office/powerpoint/2010/main" val="621083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37B7ACC-5924-4F0D-ACDE-9A4EFF09DFB0}" type="datetimeFigureOut">
              <a:rPr kumimoji="1" lang="ja-JP" altLang="en-US" smtClean="0"/>
              <a:t>2024/9/5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B8D8D1D-E899-4C16-BBEF-1E47D84E588A}" type="slidenum">
              <a:rPr kumimoji="1" lang="ja-JP" altLang="en-US" smtClean="0"/>
              <a:t>‹#›</a:t>
            </a:fld>
            <a:endParaRPr kumimoji="1" lang="ja-JP" altLang="en-US"/>
          </a:p>
        </p:txBody>
      </p:sp>
    </p:spTree>
    <p:extLst>
      <p:ext uri="{BB962C8B-B14F-4D97-AF65-F5344CB8AC3E}">
        <p14:creationId xmlns:p14="http://schemas.microsoft.com/office/powerpoint/2010/main" val="2534094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37B7ACC-5924-4F0D-ACDE-9A4EFF09DFB0}" type="datetimeFigureOut">
              <a:rPr kumimoji="1" lang="ja-JP" altLang="en-US" smtClean="0"/>
              <a:t>2024/9/5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AB8D8D1D-E899-4C16-BBEF-1E47D84E588A}" type="slidenum">
              <a:rPr kumimoji="1" lang="ja-JP" altLang="en-US" smtClean="0"/>
              <a:t>‹#›</a:t>
            </a:fld>
            <a:endParaRPr kumimoji="1" lang="ja-JP" altLang="en-US"/>
          </a:p>
        </p:txBody>
      </p:sp>
    </p:spTree>
    <p:extLst>
      <p:ext uri="{BB962C8B-B14F-4D97-AF65-F5344CB8AC3E}">
        <p14:creationId xmlns:p14="http://schemas.microsoft.com/office/powerpoint/2010/main" val="3019403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37B7ACC-5924-4F0D-ACDE-9A4EFF09DFB0}" type="datetimeFigureOut">
              <a:rPr kumimoji="1" lang="ja-JP" altLang="en-US" smtClean="0"/>
              <a:t>2024/9/5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B8D8D1D-E899-4C16-BBEF-1E47D84E588A}" type="slidenum">
              <a:rPr kumimoji="1" lang="ja-JP" altLang="en-US" smtClean="0"/>
              <a:t>‹#›</a:t>
            </a:fld>
            <a:endParaRPr kumimoji="1" lang="ja-JP" altLang="en-US"/>
          </a:p>
        </p:txBody>
      </p:sp>
    </p:spTree>
    <p:extLst>
      <p:ext uri="{BB962C8B-B14F-4D97-AF65-F5344CB8AC3E}">
        <p14:creationId xmlns:p14="http://schemas.microsoft.com/office/powerpoint/2010/main" val="2476573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37B7ACC-5924-4F0D-ACDE-9A4EFF09DFB0}" type="datetimeFigureOut">
              <a:rPr kumimoji="1" lang="ja-JP" altLang="en-US" smtClean="0"/>
              <a:t>2024/9/5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B8D8D1D-E899-4C16-BBEF-1E47D84E588A}" type="slidenum">
              <a:rPr kumimoji="1" lang="ja-JP" altLang="en-US" smtClean="0"/>
              <a:t>‹#›</a:t>
            </a:fld>
            <a:endParaRPr kumimoji="1" lang="ja-JP" altLang="en-US"/>
          </a:p>
        </p:txBody>
      </p:sp>
    </p:spTree>
    <p:extLst>
      <p:ext uri="{BB962C8B-B14F-4D97-AF65-F5344CB8AC3E}">
        <p14:creationId xmlns:p14="http://schemas.microsoft.com/office/powerpoint/2010/main" val="1680165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7B7ACC-5924-4F0D-ACDE-9A4EFF09DFB0}" type="datetimeFigureOut">
              <a:rPr kumimoji="1" lang="ja-JP" altLang="en-US" smtClean="0"/>
              <a:t>2024/9/5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B8D8D1D-E899-4C16-BBEF-1E47D84E588A}" type="slidenum">
              <a:rPr kumimoji="1" lang="ja-JP" altLang="en-US" smtClean="0"/>
              <a:t>‹#›</a:t>
            </a:fld>
            <a:endParaRPr kumimoji="1" lang="ja-JP" altLang="en-US"/>
          </a:p>
        </p:txBody>
      </p:sp>
    </p:spTree>
    <p:extLst>
      <p:ext uri="{BB962C8B-B14F-4D97-AF65-F5344CB8AC3E}">
        <p14:creationId xmlns:p14="http://schemas.microsoft.com/office/powerpoint/2010/main" val="4194698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ja-JP" altLang="en-US"/>
              <a:t>マスター タイトルの書式設定</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37B7ACC-5924-4F0D-ACDE-9A4EFF09DFB0}" type="datetimeFigureOut">
              <a:rPr kumimoji="1" lang="ja-JP" altLang="en-US" smtClean="0"/>
              <a:t>2024/9/5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B8D8D1D-E899-4C16-BBEF-1E47D84E588A}" type="slidenum">
              <a:rPr kumimoji="1" lang="ja-JP" altLang="en-US" smtClean="0"/>
              <a:t>‹#›</a:t>
            </a:fld>
            <a:endParaRPr kumimoji="1" lang="ja-JP" altLang="en-US"/>
          </a:p>
        </p:txBody>
      </p:sp>
    </p:spTree>
    <p:extLst>
      <p:ext uri="{BB962C8B-B14F-4D97-AF65-F5344CB8AC3E}">
        <p14:creationId xmlns:p14="http://schemas.microsoft.com/office/powerpoint/2010/main" val="1398278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37B7ACC-5924-4F0D-ACDE-9A4EFF09DFB0}" type="datetimeFigureOut">
              <a:rPr kumimoji="1" lang="ja-JP" altLang="en-US" smtClean="0"/>
              <a:t>2024/9/5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B8D8D1D-E899-4C16-BBEF-1E47D84E588A}" type="slidenum">
              <a:rPr kumimoji="1" lang="ja-JP" altLang="en-US" smtClean="0"/>
              <a:t>‹#›</a:t>
            </a:fld>
            <a:endParaRPr kumimoji="1" lang="ja-JP" altLang="en-US"/>
          </a:p>
        </p:txBody>
      </p:sp>
    </p:spTree>
    <p:extLst>
      <p:ext uri="{BB962C8B-B14F-4D97-AF65-F5344CB8AC3E}">
        <p14:creationId xmlns:p14="http://schemas.microsoft.com/office/powerpoint/2010/main" val="756326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37B7ACC-5924-4F0D-ACDE-9A4EFF09DFB0}" type="datetimeFigureOut">
              <a:rPr kumimoji="1" lang="ja-JP" altLang="en-US" smtClean="0"/>
              <a:t>2024/9/5</a:t>
            </a:fld>
            <a:endParaRPr kumimoji="1" lang="ja-JP" alt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AB8D8D1D-E899-4C16-BBEF-1E47D84E588A}" type="slidenum">
              <a:rPr kumimoji="1" lang="ja-JP" altLang="en-US" smtClean="0"/>
              <a:t>‹#›</a:t>
            </a:fld>
            <a:endParaRPr kumimoji="1" lang="ja-JP" altLang="en-US"/>
          </a:p>
        </p:txBody>
      </p:sp>
    </p:spTree>
    <p:extLst>
      <p:ext uri="{BB962C8B-B14F-4D97-AF65-F5344CB8AC3E}">
        <p14:creationId xmlns:p14="http://schemas.microsoft.com/office/powerpoint/2010/main" val="291865463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Lst>
  <p:txStyles>
    <p:title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2" name="WordArt 4"/>
          <p:cNvSpPr>
            <a:spLocks noChangeArrowheads="1" noChangeShapeType="1" noTextEdit="1"/>
          </p:cNvSpPr>
          <p:nvPr/>
        </p:nvSpPr>
        <p:spPr bwMode="auto">
          <a:xfrm>
            <a:off x="2312717" y="1180408"/>
            <a:ext cx="8010525" cy="13589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contourClr>
                <a:srgbClr val="FFFFCC"/>
              </a:contourClr>
            </a:sp3d>
          </a:bodyPr>
          <a:lstStyle/>
          <a:p>
            <a:pPr algn="ctr"/>
            <a:r>
              <a:rPr lang="ja-JP" altLang="en-US" sz="8000" kern="10" dirty="0">
                <a:ln w="9525">
                  <a:round/>
                  <a:headEnd/>
                  <a:tailEnd/>
                </a:ln>
                <a:gradFill rotWithShape="1">
                  <a:gsLst>
                    <a:gs pos="0">
                      <a:srgbClr val="FFFFCC"/>
                    </a:gs>
                    <a:gs pos="100000">
                      <a:srgbClr val="FF9999"/>
                    </a:gs>
                  </a:gsLst>
                  <a:lin ang="5400000" scaled="1"/>
                </a:gradFill>
                <a:latin typeface="HG創英角ﾎﾟｯﾌﾟ体" panose="040B0A09000000000000" pitchFamily="49" charset="-128"/>
                <a:ea typeface="HG創英角ﾎﾟｯﾌﾟ体" panose="040B0A09000000000000" pitchFamily="49" charset="-128"/>
              </a:rPr>
              <a:t>林間学校</a:t>
            </a:r>
          </a:p>
        </p:txBody>
      </p:sp>
      <p:sp>
        <p:nvSpPr>
          <p:cNvPr id="3" name="タイトル 1"/>
          <p:cNvSpPr>
            <a:spLocks noGrp="1"/>
          </p:cNvSpPr>
          <p:nvPr>
            <p:ph type="ctrTitle"/>
          </p:nvPr>
        </p:nvSpPr>
        <p:spPr>
          <a:xfrm>
            <a:off x="2012270" y="2704011"/>
            <a:ext cx="9831387" cy="1054009"/>
          </a:xfrm>
        </p:spPr>
        <p:txBody>
          <a:bodyPr/>
          <a:lstStyle/>
          <a:p>
            <a:pPr eaLnBrk="1" hangingPunct="1"/>
            <a:r>
              <a:rPr lang="ja-JP" altLang="en-US" dirty="0">
                <a:latin typeface="HGP創英角ﾎﾟｯﾌﾟ体" panose="040B0A00000000000000" pitchFamily="50" charset="-128"/>
                <a:ea typeface="HGP創英角ﾎﾟｯﾌﾟ体" panose="040B0A00000000000000" pitchFamily="50" charset="-128"/>
              </a:rPr>
              <a:t>林間学校保護者説明会資料</a:t>
            </a:r>
          </a:p>
        </p:txBody>
      </p:sp>
      <p:sp>
        <p:nvSpPr>
          <p:cNvPr id="4" name="サブタイトル 2"/>
          <p:cNvSpPr>
            <a:spLocks noGrp="1"/>
          </p:cNvSpPr>
          <p:nvPr>
            <p:ph type="subTitle" idx="1"/>
          </p:nvPr>
        </p:nvSpPr>
        <p:spPr>
          <a:xfrm>
            <a:off x="3875995" y="4087427"/>
            <a:ext cx="5516199" cy="641327"/>
          </a:xfrm>
        </p:spPr>
        <p:txBody>
          <a:bodyPr>
            <a:normAutofit/>
          </a:bodyPr>
          <a:lstStyle/>
          <a:p>
            <a:pPr eaLnBrk="1" hangingPunct="1"/>
            <a:r>
              <a:rPr lang="ja-JP" altLang="en-US" sz="3600" dirty="0">
                <a:latin typeface="HGP創英角ﾎﾟｯﾌﾟ体" panose="040B0A00000000000000" pitchFamily="50" charset="-128"/>
                <a:ea typeface="HGP創英角ﾎﾟｯﾌﾟ体" panose="040B0A00000000000000" pitchFamily="50" charset="-128"/>
              </a:rPr>
              <a:t>令和６年　</a:t>
            </a:r>
            <a:r>
              <a:rPr lang="en-US" altLang="ja-JP" sz="3600" dirty="0">
                <a:latin typeface="HGP創英角ﾎﾟｯﾌﾟ体" panose="040B0A00000000000000" pitchFamily="50" charset="-128"/>
                <a:ea typeface="HGP創英角ﾎﾟｯﾌﾟ体" panose="040B0A00000000000000" pitchFamily="50" charset="-128"/>
              </a:rPr>
              <a:t>9</a:t>
            </a:r>
            <a:r>
              <a:rPr lang="ja-JP" altLang="en-US" sz="3600" dirty="0">
                <a:latin typeface="HGP創英角ﾎﾟｯﾌﾟ体" panose="040B0A00000000000000" pitchFamily="50" charset="-128"/>
                <a:ea typeface="HGP創英角ﾎﾟｯﾌﾟ体" panose="040B0A00000000000000" pitchFamily="50" charset="-128"/>
              </a:rPr>
              <a:t>月</a:t>
            </a:r>
            <a:r>
              <a:rPr lang="en-US" altLang="ja-JP" sz="3600" dirty="0">
                <a:latin typeface="HGP創英角ﾎﾟｯﾌﾟ体" panose="040B0A00000000000000" pitchFamily="50" charset="-128"/>
                <a:ea typeface="HGP創英角ﾎﾟｯﾌﾟ体" panose="040B0A00000000000000" pitchFamily="50" charset="-128"/>
              </a:rPr>
              <a:t>5</a:t>
            </a:r>
            <a:r>
              <a:rPr lang="ja-JP" altLang="en-US" sz="3600" dirty="0">
                <a:latin typeface="HGP創英角ﾎﾟｯﾌﾟ体" panose="040B0A00000000000000" pitchFamily="50" charset="-128"/>
                <a:ea typeface="HGP創英角ﾎﾟｯﾌﾟ体" panose="040B0A00000000000000" pitchFamily="50" charset="-128"/>
              </a:rPr>
              <a:t>日（木）　</a:t>
            </a:r>
          </a:p>
        </p:txBody>
      </p:sp>
      <p:sp>
        <p:nvSpPr>
          <p:cNvPr id="5" name="サブタイトル 2"/>
          <p:cNvSpPr txBox="1">
            <a:spLocks/>
          </p:cNvSpPr>
          <p:nvPr/>
        </p:nvSpPr>
        <p:spPr>
          <a:xfrm>
            <a:off x="3875995" y="4828937"/>
            <a:ext cx="4706303" cy="641327"/>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kumimoji="1"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kumimoji="1"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kumimoji="1"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kumimoji="1"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kumimoji="1"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kumimoji="1"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kumimoji="1"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kumimoji="1"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kumimoji="1" sz="1200" kern="1200">
                <a:solidFill>
                  <a:schemeClr val="tx1">
                    <a:tint val="75000"/>
                  </a:schemeClr>
                </a:solidFill>
                <a:latin typeface="+mn-lt"/>
                <a:ea typeface="+mn-ea"/>
                <a:cs typeface="+mn-cs"/>
              </a:defRPr>
            </a:lvl9pPr>
          </a:lstStyle>
          <a:p>
            <a:r>
              <a:rPr lang="ja-JP" altLang="en-US" sz="3600" dirty="0">
                <a:latin typeface="HGP創英角ﾎﾟｯﾌﾟ体" panose="040B0A00000000000000" pitchFamily="50" charset="-128"/>
                <a:ea typeface="HGP創英角ﾎﾟｯﾌﾟ体" panose="040B0A00000000000000" pitchFamily="50" charset="-128"/>
              </a:rPr>
              <a:t>１４時３０分～　</a:t>
            </a:r>
            <a:r>
              <a:rPr lang="en-US" altLang="ja-JP" sz="3600" dirty="0">
                <a:latin typeface="HGP創英角ﾎﾟｯﾌﾟ体" panose="040B0A00000000000000" pitchFamily="50" charset="-128"/>
                <a:ea typeface="HGP創英角ﾎﾟｯﾌﾟ体" panose="040B0A00000000000000" pitchFamily="50" charset="-128"/>
              </a:rPr>
              <a:t>PC</a:t>
            </a:r>
            <a:r>
              <a:rPr lang="ja-JP" altLang="en-US" sz="3600" dirty="0">
                <a:latin typeface="HGP創英角ﾎﾟｯﾌﾟ体" panose="040B0A00000000000000" pitchFamily="50" charset="-128"/>
                <a:ea typeface="HGP創英角ﾎﾟｯﾌﾟ体" panose="040B0A00000000000000" pitchFamily="50" charset="-128"/>
              </a:rPr>
              <a:t>室　</a:t>
            </a:r>
          </a:p>
        </p:txBody>
      </p:sp>
    </p:spTree>
    <p:extLst>
      <p:ext uri="{BB962C8B-B14F-4D97-AF65-F5344CB8AC3E}">
        <p14:creationId xmlns:p14="http://schemas.microsoft.com/office/powerpoint/2010/main" val="19392981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3000" fill="hold"/>
                                        <p:tgtEl>
                                          <p:spTgt spid="2052"/>
                                        </p:tgtEl>
                                        <p:attrNameLst>
                                          <p:attrName>ppt_w</p:attrName>
                                        </p:attrNameLst>
                                      </p:cBhvr>
                                      <p:tavLst>
                                        <p:tav tm="0">
                                          <p:val>
                                            <p:fltVal val="0"/>
                                          </p:val>
                                        </p:tav>
                                        <p:tav tm="100000">
                                          <p:val>
                                            <p:strVal val="#ppt_w"/>
                                          </p:val>
                                        </p:tav>
                                      </p:tavLst>
                                    </p:anim>
                                    <p:anim calcmode="lin" valueType="num">
                                      <p:cBhvr>
                                        <p:cTn id="8" dur="3000" fill="hold"/>
                                        <p:tgtEl>
                                          <p:spTgt spid="2052"/>
                                        </p:tgtEl>
                                        <p:attrNameLst>
                                          <p:attrName>ppt_h</p:attrName>
                                        </p:attrNameLst>
                                      </p:cBhvr>
                                      <p:tavLst>
                                        <p:tav tm="0">
                                          <p:val>
                                            <p:fltVal val="0"/>
                                          </p:val>
                                        </p:tav>
                                        <p:tav tm="100000">
                                          <p:val>
                                            <p:strVal val="#ppt_h"/>
                                          </p:val>
                                        </p:tav>
                                      </p:tavLst>
                                    </p:anim>
                                    <p:anim calcmode="lin" valueType="num">
                                      <p:cBhvr>
                                        <p:cTn id="9" dur="3000" fill="hold"/>
                                        <p:tgtEl>
                                          <p:spTgt spid="2052"/>
                                        </p:tgtEl>
                                        <p:attrNameLst>
                                          <p:attrName>ppt_x</p:attrName>
                                        </p:attrNameLst>
                                      </p:cBhvr>
                                      <p:tavLst>
                                        <p:tav tm="0" fmla="#ppt_x+(cos(-2*pi*(1-$))*-#ppt_x-sin(-2*pi*(1-$))*(1-#ppt_y))*(1-$)">
                                          <p:val>
                                            <p:fltVal val="0"/>
                                          </p:val>
                                        </p:tav>
                                        <p:tav tm="100000">
                                          <p:val>
                                            <p:fltVal val="1"/>
                                          </p:val>
                                        </p:tav>
                                      </p:tavLst>
                                    </p:anim>
                                    <p:anim calcmode="lin" valueType="num">
                                      <p:cBhvr>
                                        <p:cTn id="10" dur="3000" fill="hold"/>
                                        <p:tgtEl>
                                          <p:spTgt spid="205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9165367" y="2060202"/>
            <a:ext cx="2665358" cy="1569660"/>
          </a:xfrm>
          <a:prstGeom prst="rect">
            <a:avLst/>
          </a:prstGeom>
          <a:noFill/>
        </p:spPr>
        <p:txBody>
          <a:bodyPr wrap="square" rtlCol="0">
            <a:spAutoFit/>
          </a:bodyPr>
          <a:lstStyle/>
          <a:p>
            <a:pPr algn="ctr"/>
            <a:r>
              <a:rPr kumimoji="1" lang="ja-JP" altLang="en-US" sz="3200" b="1" i="1" dirty="0"/>
              <a:t>手賀の丘</a:t>
            </a:r>
            <a:endParaRPr kumimoji="1" lang="en-US" altLang="ja-JP" sz="3200" b="1" i="1" dirty="0"/>
          </a:p>
          <a:p>
            <a:pPr algn="ctr"/>
            <a:r>
              <a:rPr kumimoji="1" lang="ja-JP" altLang="en-US" sz="3200" b="1" i="1" dirty="0"/>
              <a:t>少年自然の家</a:t>
            </a:r>
            <a:endParaRPr kumimoji="1" lang="en-US" altLang="ja-JP" sz="3200" b="1" i="1" dirty="0"/>
          </a:p>
          <a:p>
            <a:endParaRPr kumimoji="1" lang="ja-JP" altLang="en-US" sz="3200" b="1" i="1" dirty="0"/>
          </a:p>
        </p:txBody>
      </p:sp>
      <p:sp>
        <p:nvSpPr>
          <p:cNvPr id="9" name="右矢印 8"/>
          <p:cNvSpPr/>
          <p:nvPr/>
        </p:nvSpPr>
        <p:spPr>
          <a:xfrm>
            <a:off x="3303031" y="3104630"/>
            <a:ext cx="1261541" cy="11284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334381" y="3294322"/>
            <a:ext cx="2725231" cy="1323439"/>
          </a:xfrm>
          <a:prstGeom prst="rect">
            <a:avLst/>
          </a:prstGeom>
          <a:noFill/>
        </p:spPr>
        <p:txBody>
          <a:bodyPr wrap="square" rtlCol="0">
            <a:spAutoFit/>
          </a:bodyPr>
          <a:lstStyle/>
          <a:p>
            <a:r>
              <a:rPr kumimoji="1" lang="en-US" altLang="ja-JP" sz="2400" b="1" i="1" dirty="0"/>
              <a:t>【</a:t>
            </a:r>
            <a:r>
              <a:rPr kumimoji="1" lang="ja-JP" altLang="en-US" sz="2400" b="1" i="1" dirty="0"/>
              <a:t>農業</a:t>
            </a:r>
            <a:r>
              <a:rPr kumimoji="1" lang="en-US" altLang="ja-JP" sz="2400" b="1" i="1" dirty="0"/>
              <a:t>】</a:t>
            </a:r>
          </a:p>
          <a:p>
            <a:r>
              <a:rPr kumimoji="1" lang="ja-JP" altLang="en-US" sz="2400" b="1" i="1" dirty="0"/>
              <a:t>鹿倉農園</a:t>
            </a:r>
            <a:endParaRPr kumimoji="1" lang="en-US" altLang="ja-JP" sz="2400" b="1" i="1" dirty="0"/>
          </a:p>
          <a:p>
            <a:endParaRPr kumimoji="1" lang="en-US" altLang="ja-JP" sz="3200" b="1" i="1" dirty="0"/>
          </a:p>
        </p:txBody>
      </p:sp>
      <p:sp>
        <p:nvSpPr>
          <p:cNvPr id="12" name="テキスト ボックス 11"/>
          <p:cNvSpPr txBox="1"/>
          <p:nvPr/>
        </p:nvSpPr>
        <p:spPr>
          <a:xfrm>
            <a:off x="334381" y="4543593"/>
            <a:ext cx="3653078" cy="769441"/>
          </a:xfrm>
          <a:prstGeom prst="rect">
            <a:avLst/>
          </a:prstGeom>
          <a:noFill/>
        </p:spPr>
        <p:txBody>
          <a:bodyPr wrap="square" rtlCol="0">
            <a:spAutoFit/>
          </a:bodyPr>
          <a:lstStyle/>
          <a:p>
            <a:r>
              <a:rPr kumimoji="1" lang="en-US" altLang="ja-JP" sz="2400" b="1" i="1" dirty="0"/>
              <a:t>【</a:t>
            </a:r>
            <a:r>
              <a:rPr kumimoji="1" lang="ja-JP" altLang="en-US" sz="2400" b="1" i="1" dirty="0"/>
              <a:t>水辺</a:t>
            </a:r>
            <a:r>
              <a:rPr kumimoji="1" lang="en-US" altLang="ja-JP" sz="2400" b="1" i="1" dirty="0"/>
              <a:t>】</a:t>
            </a:r>
          </a:p>
          <a:p>
            <a:r>
              <a:rPr kumimoji="1" lang="ja-JP" altLang="en-US" b="1" i="1" dirty="0"/>
              <a:t>　</a:t>
            </a:r>
            <a:r>
              <a:rPr kumimoji="1" lang="ja-JP" altLang="en-US" sz="2000" b="1" i="1" dirty="0"/>
              <a:t>フィッシングセンター</a:t>
            </a:r>
            <a:endParaRPr kumimoji="1" lang="en-US" altLang="ja-JP" b="1" i="1" dirty="0"/>
          </a:p>
        </p:txBody>
      </p:sp>
      <p:sp>
        <p:nvSpPr>
          <p:cNvPr id="13" name="テキスト ボックス 12"/>
          <p:cNvSpPr txBox="1"/>
          <p:nvPr/>
        </p:nvSpPr>
        <p:spPr>
          <a:xfrm>
            <a:off x="226804" y="2029662"/>
            <a:ext cx="3406384" cy="954107"/>
          </a:xfrm>
          <a:prstGeom prst="rect">
            <a:avLst/>
          </a:prstGeom>
          <a:noFill/>
        </p:spPr>
        <p:txBody>
          <a:bodyPr wrap="square" rtlCol="0">
            <a:spAutoFit/>
          </a:bodyPr>
          <a:lstStyle/>
          <a:p>
            <a:r>
              <a:rPr kumimoji="1" lang="en-US" altLang="ja-JP" sz="2800" b="1" i="1" dirty="0"/>
              <a:t>【</a:t>
            </a:r>
            <a:r>
              <a:rPr kumimoji="1" lang="ja-JP" altLang="en-US" sz="2800" b="1" i="1" dirty="0"/>
              <a:t>環境</a:t>
            </a:r>
            <a:r>
              <a:rPr kumimoji="1" lang="en-US" altLang="ja-JP" sz="2800" b="1" i="1" dirty="0"/>
              <a:t>】</a:t>
            </a:r>
          </a:p>
          <a:p>
            <a:r>
              <a:rPr kumimoji="1" lang="ja-JP" altLang="en-US" sz="2800" b="1" i="1" dirty="0"/>
              <a:t>　</a:t>
            </a:r>
            <a:r>
              <a:rPr kumimoji="1" lang="ja-JP" altLang="en-US" sz="2000" b="1" i="1" dirty="0"/>
              <a:t>バードウォッチング</a:t>
            </a:r>
            <a:endParaRPr kumimoji="1" lang="en-US" altLang="ja-JP" sz="2800" b="1" i="1" dirty="0"/>
          </a:p>
        </p:txBody>
      </p:sp>
      <p:sp>
        <p:nvSpPr>
          <p:cNvPr id="19" name="テキスト ボックス 18">
            <a:extLst>
              <a:ext uri="{FF2B5EF4-FFF2-40B4-BE49-F238E27FC236}">
                <a16:creationId xmlns:a16="http://schemas.microsoft.com/office/drawing/2014/main" id="{CB8A0326-D336-441D-957A-0953E426DADA}"/>
              </a:ext>
            </a:extLst>
          </p:cNvPr>
          <p:cNvSpPr txBox="1"/>
          <p:nvPr/>
        </p:nvSpPr>
        <p:spPr>
          <a:xfrm>
            <a:off x="4987983" y="1721885"/>
            <a:ext cx="2216034" cy="1569660"/>
          </a:xfrm>
          <a:prstGeom prst="rect">
            <a:avLst/>
          </a:prstGeom>
          <a:noFill/>
        </p:spPr>
        <p:txBody>
          <a:bodyPr wrap="square" rtlCol="0">
            <a:spAutoFit/>
          </a:bodyPr>
          <a:lstStyle/>
          <a:p>
            <a:r>
              <a:rPr kumimoji="1" lang="ja-JP" altLang="en-US" sz="3200" b="1" i="1" dirty="0"/>
              <a:t>道の駅</a:t>
            </a:r>
            <a:endParaRPr kumimoji="1" lang="en-US" altLang="ja-JP" sz="3200" b="1" i="1" dirty="0"/>
          </a:p>
          <a:p>
            <a:r>
              <a:rPr kumimoji="1" lang="ja-JP" altLang="en-US" sz="3200" b="1" i="1" dirty="0"/>
              <a:t>しょうなん</a:t>
            </a:r>
            <a:endParaRPr kumimoji="1" lang="en-US" altLang="ja-JP" sz="3200" b="1" i="1" dirty="0"/>
          </a:p>
          <a:p>
            <a:endParaRPr kumimoji="1" lang="ja-JP" altLang="en-US" sz="3200" b="1" i="1" dirty="0"/>
          </a:p>
        </p:txBody>
      </p:sp>
      <p:sp>
        <p:nvSpPr>
          <p:cNvPr id="20" name="テキスト ボックス 19">
            <a:extLst>
              <a:ext uri="{FF2B5EF4-FFF2-40B4-BE49-F238E27FC236}">
                <a16:creationId xmlns:a16="http://schemas.microsoft.com/office/drawing/2014/main" id="{C718F94F-5CDE-4481-BA5F-42B0C9C14984}"/>
              </a:ext>
            </a:extLst>
          </p:cNvPr>
          <p:cNvSpPr txBox="1"/>
          <p:nvPr/>
        </p:nvSpPr>
        <p:spPr>
          <a:xfrm>
            <a:off x="5068867" y="2983769"/>
            <a:ext cx="2216034" cy="1077218"/>
          </a:xfrm>
          <a:prstGeom prst="rect">
            <a:avLst/>
          </a:prstGeom>
          <a:noFill/>
        </p:spPr>
        <p:txBody>
          <a:bodyPr wrap="square" rtlCol="0">
            <a:spAutoFit/>
          </a:bodyPr>
          <a:lstStyle/>
          <a:p>
            <a:r>
              <a:rPr kumimoji="1" lang="ja-JP" altLang="en-US" sz="3200" b="1" i="1" dirty="0"/>
              <a:t>～昼食～</a:t>
            </a:r>
            <a:endParaRPr kumimoji="1" lang="en-US" altLang="ja-JP" sz="3200" b="1" i="1" dirty="0"/>
          </a:p>
          <a:p>
            <a:endParaRPr kumimoji="1" lang="ja-JP" altLang="en-US" sz="3200" b="1" i="1" dirty="0"/>
          </a:p>
        </p:txBody>
      </p:sp>
      <p:sp>
        <p:nvSpPr>
          <p:cNvPr id="21" name="右矢印 8">
            <a:extLst>
              <a:ext uri="{FF2B5EF4-FFF2-40B4-BE49-F238E27FC236}">
                <a16:creationId xmlns:a16="http://schemas.microsoft.com/office/drawing/2014/main" id="{9EE3DC0C-71B1-4761-B3B9-9257B476A14C}"/>
              </a:ext>
            </a:extLst>
          </p:cNvPr>
          <p:cNvSpPr/>
          <p:nvPr/>
        </p:nvSpPr>
        <p:spPr>
          <a:xfrm>
            <a:off x="7812169" y="3104630"/>
            <a:ext cx="1261541" cy="11284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a:extLst>
              <a:ext uri="{FF2B5EF4-FFF2-40B4-BE49-F238E27FC236}">
                <a16:creationId xmlns:a16="http://schemas.microsoft.com/office/drawing/2014/main" id="{E2D0BAA4-0DAA-47AA-9F61-CB137C3A3D63}"/>
              </a:ext>
            </a:extLst>
          </p:cNvPr>
          <p:cNvPicPr>
            <a:picLocks noChangeAspect="1"/>
          </p:cNvPicPr>
          <p:nvPr/>
        </p:nvPicPr>
        <p:blipFill>
          <a:blip r:embed="rId2"/>
          <a:stretch>
            <a:fillRect/>
          </a:stretch>
        </p:blipFill>
        <p:spPr>
          <a:xfrm>
            <a:off x="4695865" y="3799903"/>
            <a:ext cx="1980884" cy="1128410"/>
          </a:xfrm>
          <a:prstGeom prst="rect">
            <a:avLst/>
          </a:prstGeom>
        </p:spPr>
      </p:pic>
      <p:pic>
        <p:nvPicPr>
          <p:cNvPr id="3" name="図 2">
            <a:extLst>
              <a:ext uri="{FF2B5EF4-FFF2-40B4-BE49-F238E27FC236}">
                <a16:creationId xmlns:a16="http://schemas.microsoft.com/office/drawing/2014/main" id="{B97BFEE5-4613-4C89-B801-47DCAFCD21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3712" y="4443308"/>
            <a:ext cx="2003718" cy="1372547"/>
          </a:xfrm>
          <a:prstGeom prst="rect">
            <a:avLst/>
          </a:prstGeom>
        </p:spPr>
      </p:pic>
      <p:pic>
        <p:nvPicPr>
          <p:cNvPr id="23" name="図 22">
            <a:extLst>
              <a:ext uri="{FF2B5EF4-FFF2-40B4-BE49-F238E27FC236}">
                <a16:creationId xmlns:a16="http://schemas.microsoft.com/office/drawing/2014/main" id="{0E4146CF-0191-4515-9677-22B1B503F8D5}"/>
              </a:ext>
            </a:extLst>
          </p:cNvPr>
          <p:cNvPicPr>
            <a:picLocks noChangeAspect="1"/>
          </p:cNvPicPr>
          <p:nvPr/>
        </p:nvPicPr>
        <p:blipFill>
          <a:blip r:embed="rId4"/>
          <a:stretch>
            <a:fillRect/>
          </a:stretch>
        </p:blipFill>
        <p:spPr>
          <a:xfrm>
            <a:off x="9073710" y="3265350"/>
            <a:ext cx="2929065" cy="2197516"/>
          </a:xfrm>
          <a:prstGeom prst="rect">
            <a:avLst/>
          </a:prstGeom>
        </p:spPr>
      </p:pic>
    </p:spTree>
    <p:extLst>
      <p:ext uri="{BB962C8B-B14F-4D97-AF65-F5344CB8AC3E}">
        <p14:creationId xmlns:p14="http://schemas.microsoft.com/office/powerpoint/2010/main" val="754173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0"/>
            <a:ext cx="6910251" cy="7102359"/>
          </a:xfrm>
          <a:prstGeom prst="rect">
            <a:avLst/>
          </a:prstGeom>
        </p:spPr>
      </p:pic>
      <p:sp>
        <p:nvSpPr>
          <p:cNvPr id="3" name="テキスト ボックス 2"/>
          <p:cNvSpPr txBox="1"/>
          <p:nvPr/>
        </p:nvSpPr>
        <p:spPr>
          <a:xfrm>
            <a:off x="6910251" y="3109123"/>
            <a:ext cx="5029199" cy="2585323"/>
          </a:xfrm>
          <a:prstGeom prst="rect">
            <a:avLst/>
          </a:prstGeom>
          <a:noFill/>
        </p:spPr>
        <p:txBody>
          <a:bodyPr wrap="square" rtlCol="0">
            <a:spAutoFit/>
          </a:bodyPr>
          <a:lstStyle/>
          <a:p>
            <a:r>
              <a:rPr kumimoji="1" lang="en-US" altLang="ja-JP" sz="5400" b="1" dirty="0">
                <a:solidFill>
                  <a:srgbClr val="FF0000"/>
                </a:solidFill>
              </a:rPr>
              <a:t>※</a:t>
            </a:r>
            <a:r>
              <a:rPr kumimoji="1" lang="ja-JP" altLang="en-US" sz="5400" b="1" dirty="0">
                <a:solidFill>
                  <a:srgbClr val="FF0000"/>
                </a:solidFill>
              </a:rPr>
              <a:t>イクラ・エビ</a:t>
            </a:r>
            <a:endParaRPr kumimoji="1" lang="en-US" altLang="ja-JP" sz="5400" b="1" dirty="0">
              <a:solidFill>
                <a:srgbClr val="FF0000"/>
              </a:solidFill>
            </a:endParaRPr>
          </a:p>
          <a:p>
            <a:r>
              <a:rPr kumimoji="1" lang="ja-JP" altLang="en-US" sz="5400" b="1" dirty="0">
                <a:solidFill>
                  <a:srgbClr val="FF0000"/>
                </a:solidFill>
              </a:rPr>
              <a:t>　・コーンの</a:t>
            </a:r>
            <a:endParaRPr kumimoji="1" lang="en-US" altLang="ja-JP" sz="5400" b="1" dirty="0">
              <a:solidFill>
                <a:srgbClr val="FF0000"/>
              </a:solidFill>
            </a:endParaRPr>
          </a:p>
          <a:p>
            <a:r>
              <a:rPr kumimoji="1" lang="ja-JP" altLang="en-US" sz="5400" b="1" dirty="0">
                <a:solidFill>
                  <a:srgbClr val="FF0000"/>
                </a:solidFill>
              </a:rPr>
              <a:t>アレルギー</a:t>
            </a:r>
            <a:r>
              <a:rPr kumimoji="1" lang="en-US" altLang="ja-JP" sz="5400" b="1" dirty="0">
                <a:solidFill>
                  <a:srgbClr val="FF0000"/>
                </a:solidFill>
              </a:rPr>
              <a:t>×</a:t>
            </a:r>
          </a:p>
        </p:txBody>
      </p:sp>
      <p:sp>
        <p:nvSpPr>
          <p:cNvPr id="4" name="テキスト ボックス 3"/>
          <p:cNvSpPr txBox="1"/>
          <p:nvPr/>
        </p:nvSpPr>
        <p:spPr>
          <a:xfrm>
            <a:off x="7053944" y="554578"/>
            <a:ext cx="3709851" cy="2554545"/>
          </a:xfrm>
          <a:prstGeom prst="rect">
            <a:avLst/>
          </a:prstGeom>
          <a:noFill/>
        </p:spPr>
        <p:txBody>
          <a:bodyPr wrap="square" rtlCol="0">
            <a:spAutoFit/>
          </a:bodyPr>
          <a:lstStyle/>
          <a:p>
            <a:r>
              <a:rPr kumimoji="1" lang="ja-JP" altLang="en-US" sz="4000" dirty="0"/>
              <a:t>釣って</a:t>
            </a:r>
            <a:endParaRPr kumimoji="1" lang="en-US" altLang="ja-JP" sz="4000" dirty="0"/>
          </a:p>
          <a:p>
            <a:r>
              <a:rPr kumimoji="1" lang="ja-JP" altLang="en-US" sz="4000" dirty="0"/>
              <a:t>火をおこして</a:t>
            </a:r>
            <a:endParaRPr kumimoji="1" lang="en-US" altLang="ja-JP" sz="4000" dirty="0"/>
          </a:p>
          <a:p>
            <a:r>
              <a:rPr kumimoji="1" lang="ja-JP" altLang="en-US" sz="4000" dirty="0"/>
              <a:t>さばいて</a:t>
            </a:r>
            <a:endParaRPr kumimoji="1" lang="en-US" altLang="ja-JP" sz="4000" dirty="0"/>
          </a:p>
          <a:p>
            <a:r>
              <a:rPr kumimoji="1" lang="ja-JP" altLang="en-US" sz="4000" dirty="0"/>
              <a:t>食べます。</a:t>
            </a:r>
          </a:p>
        </p:txBody>
      </p:sp>
    </p:spTree>
    <p:extLst>
      <p:ext uri="{BB962C8B-B14F-4D97-AF65-F5344CB8AC3E}">
        <p14:creationId xmlns:p14="http://schemas.microsoft.com/office/powerpoint/2010/main" val="2186143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9381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図 6">
            <a:extLst>
              <a:ext uri="{FF2B5EF4-FFF2-40B4-BE49-F238E27FC236}">
                <a16:creationId xmlns:a16="http://schemas.microsoft.com/office/drawing/2014/main" id="{076FAF37-E34D-4AC0-88CC-4E197C1F37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6300" y="3200400"/>
            <a:ext cx="3442607" cy="3442607"/>
          </a:xfrm>
          <a:prstGeom prst="rect">
            <a:avLst/>
          </a:prstGeom>
        </p:spPr>
      </p:pic>
    </p:spTree>
    <p:extLst>
      <p:ext uri="{BB962C8B-B14F-4D97-AF65-F5344CB8AC3E}">
        <p14:creationId xmlns:p14="http://schemas.microsoft.com/office/powerpoint/2010/main" val="454752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05693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8373292" y="1746069"/>
            <a:ext cx="3709851" cy="1938992"/>
          </a:xfrm>
          <a:prstGeom prst="rect">
            <a:avLst/>
          </a:prstGeom>
          <a:noFill/>
        </p:spPr>
        <p:txBody>
          <a:bodyPr wrap="square" rtlCol="0">
            <a:spAutoFit/>
          </a:bodyPr>
          <a:lstStyle/>
          <a:p>
            <a:r>
              <a:rPr kumimoji="1" lang="ja-JP" altLang="en-US" sz="4000" dirty="0"/>
              <a:t>手賀沼に住む</a:t>
            </a:r>
            <a:endParaRPr kumimoji="1" lang="en-US" altLang="ja-JP" sz="4000" dirty="0"/>
          </a:p>
          <a:p>
            <a:r>
              <a:rPr kumimoji="1" lang="ja-JP" altLang="en-US" sz="4000" dirty="0"/>
              <a:t>鳥たちを</a:t>
            </a:r>
            <a:endParaRPr kumimoji="1" lang="en-US" altLang="ja-JP" sz="4000" dirty="0"/>
          </a:p>
          <a:p>
            <a:r>
              <a:rPr kumimoji="1" lang="ja-JP" altLang="en-US" sz="4000" dirty="0"/>
              <a:t>観察します。</a:t>
            </a:r>
            <a:endParaRPr kumimoji="1" lang="en-US" altLang="ja-JP" sz="4000" dirty="0"/>
          </a:p>
        </p:txBody>
      </p:sp>
      <p:sp>
        <p:nvSpPr>
          <p:cNvPr id="5" name="テキスト ボックス 4">
            <a:extLst>
              <a:ext uri="{FF2B5EF4-FFF2-40B4-BE49-F238E27FC236}">
                <a16:creationId xmlns:a16="http://schemas.microsoft.com/office/drawing/2014/main" id="{912D0723-9980-4662-B96E-BA11C5573843}"/>
              </a:ext>
            </a:extLst>
          </p:cNvPr>
          <p:cNvSpPr txBox="1"/>
          <p:nvPr/>
        </p:nvSpPr>
        <p:spPr>
          <a:xfrm>
            <a:off x="8373291" y="4224810"/>
            <a:ext cx="3709851" cy="1938992"/>
          </a:xfrm>
          <a:prstGeom prst="rect">
            <a:avLst/>
          </a:prstGeom>
          <a:noFill/>
        </p:spPr>
        <p:txBody>
          <a:bodyPr wrap="square" rtlCol="0">
            <a:spAutoFit/>
          </a:bodyPr>
          <a:lstStyle/>
          <a:p>
            <a:r>
              <a:rPr kumimoji="1" lang="en-US" altLang="ja-JP" sz="4000" dirty="0">
                <a:solidFill>
                  <a:srgbClr val="FF0000"/>
                </a:solidFill>
              </a:rPr>
              <a:t>※</a:t>
            </a:r>
            <a:r>
              <a:rPr kumimoji="1" lang="ja-JP" altLang="en-US" sz="4000" dirty="0">
                <a:solidFill>
                  <a:srgbClr val="FF0000"/>
                </a:solidFill>
              </a:rPr>
              <a:t>雨天時は水の館・展望台で観察。</a:t>
            </a:r>
            <a:endParaRPr kumimoji="1" lang="en-US" altLang="ja-JP" sz="4000" dirty="0">
              <a:solidFill>
                <a:srgbClr val="FF0000"/>
              </a:solidFill>
            </a:endParaRPr>
          </a:p>
        </p:txBody>
      </p:sp>
      <p:pic>
        <p:nvPicPr>
          <p:cNvPr id="3" name="図 2">
            <a:extLst>
              <a:ext uri="{FF2B5EF4-FFF2-40B4-BE49-F238E27FC236}">
                <a16:creationId xmlns:a16="http://schemas.microsoft.com/office/drawing/2014/main" id="{D99966D5-25F6-4DE3-8AD8-82D98979A7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2545" y="19651"/>
            <a:ext cx="4687855" cy="6818697"/>
          </a:xfrm>
          <a:prstGeom prst="rect">
            <a:avLst/>
          </a:prstGeom>
        </p:spPr>
      </p:pic>
    </p:spTree>
    <p:extLst>
      <p:ext uri="{BB962C8B-B14F-4D97-AF65-F5344CB8AC3E}">
        <p14:creationId xmlns:p14="http://schemas.microsoft.com/office/powerpoint/2010/main" val="3364702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テキスト ボックス 2"/>
          <p:cNvSpPr txBox="1"/>
          <p:nvPr/>
        </p:nvSpPr>
        <p:spPr>
          <a:xfrm>
            <a:off x="328878" y="5486016"/>
            <a:ext cx="3198093" cy="1200329"/>
          </a:xfrm>
          <a:prstGeom prst="rect">
            <a:avLst/>
          </a:prstGeom>
          <a:noFill/>
        </p:spPr>
        <p:txBody>
          <a:bodyPr wrap="square" rtlCol="0">
            <a:spAutoFit/>
          </a:bodyPr>
          <a:lstStyle/>
          <a:p>
            <a:r>
              <a:rPr kumimoji="1" lang="ja-JP" altLang="en-US" sz="7200" b="1" i="1" dirty="0">
                <a:solidFill>
                  <a:srgbClr val="FF0000"/>
                </a:solidFill>
              </a:rPr>
              <a:t>水の館</a:t>
            </a:r>
          </a:p>
        </p:txBody>
      </p:sp>
      <p:pic>
        <p:nvPicPr>
          <p:cNvPr id="5" name="図 4"/>
          <p:cNvPicPr>
            <a:picLocks noChangeAspect="1"/>
          </p:cNvPicPr>
          <p:nvPr/>
        </p:nvPicPr>
        <p:blipFill>
          <a:blip r:embed="rId3"/>
          <a:stretch>
            <a:fillRect/>
          </a:stretch>
        </p:blipFill>
        <p:spPr>
          <a:xfrm>
            <a:off x="8195719" y="4027002"/>
            <a:ext cx="3996281" cy="2659343"/>
          </a:xfrm>
          <a:prstGeom prst="rect">
            <a:avLst/>
          </a:prstGeom>
        </p:spPr>
      </p:pic>
    </p:spTree>
    <p:extLst>
      <p:ext uri="{BB962C8B-B14F-4D97-AF65-F5344CB8AC3E}">
        <p14:creationId xmlns:p14="http://schemas.microsoft.com/office/powerpoint/2010/main" val="1269590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0F48C16-8AA5-4C99-B7B7-F194ACB2C9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250354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409073" y="1674674"/>
            <a:ext cx="4782927" cy="1754326"/>
          </a:xfrm>
          <a:prstGeom prst="rect">
            <a:avLst/>
          </a:prstGeom>
          <a:noFill/>
        </p:spPr>
        <p:txBody>
          <a:bodyPr wrap="square" rtlCol="0">
            <a:spAutoFit/>
          </a:bodyPr>
          <a:lstStyle/>
          <a:p>
            <a:r>
              <a:rPr kumimoji="1" lang="ja-JP" altLang="en-US" sz="3600" dirty="0"/>
              <a:t>えだまめの収穫体験と</a:t>
            </a:r>
            <a:endParaRPr kumimoji="1" lang="en-US" altLang="ja-JP" sz="3600" dirty="0"/>
          </a:p>
          <a:p>
            <a:r>
              <a:rPr kumimoji="1" lang="ja-JP" altLang="en-US" sz="3600" dirty="0"/>
              <a:t>道の駅しょうなんで</a:t>
            </a:r>
            <a:endParaRPr kumimoji="1" lang="en-US" altLang="ja-JP" sz="3600" dirty="0"/>
          </a:p>
          <a:p>
            <a:r>
              <a:rPr kumimoji="1" lang="ja-JP" altLang="en-US" sz="3600" dirty="0"/>
              <a:t>お店をたんけん</a:t>
            </a:r>
            <a:endParaRPr kumimoji="1" lang="en-US" altLang="ja-JP" sz="3600" dirty="0"/>
          </a:p>
        </p:txBody>
      </p:sp>
      <p:sp>
        <p:nvSpPr>
          <p:cNvPr id="5" name="テキスト ボックス 4"/>
          <p:cNvSpPr txBox="1"/>
          <p:nvPr/>
        </p:nvSpPr>
        <p:spPr>
          <a:xfrm>
            <a:off x="7718739" y="3971878"/>
            <a:ext cx="4163594" cy="2585323"/>
          </a:xfrm>
          <a:prstGeom prst="rect">
            <a:avLst/>
          </a:prstGeom>
          <a:noFill/>
        </p:spPr>
        <p:txBody>
          <a:bodyPr wrap="square" rtlCol="0">
            <a:spAutoFit/>
          </a:bodyPr>
          <a:lstStyle/>
          <a:p>
            <a:r>
              <a:rPr kumimoji="1" lang="en-US" altLang="ja-JP" sz="5400" b="1" dirty="0">
                <a:solidFill>
                  <a:srgbClr val="FF0000"/>
                </a:solidFill>
              </a:rPr>
              <a:t>※</a:t>
            </a:r>
            <a:r>
              <a:rPr kumimoji="1" lang="ja-JP" altLang="en-US" sz="5400" b="1" dirty="0">
                <a:solidFill>
                  <a:srgbClr val="FF0000"/>
                </a:solidFill>
              </a:rPr>
              <a:t>えだまめ収穫・出荷体験</a:t>
            </a:r>
            <a:endParaRPr kumimoji="1" lang="en-US" altLang="ja-JP" sz="5400" b="1" dirty="0">
              <a:solidFill>
                <a:srgbClr val="FF0000"/>
              </a:solidFill>
            </a:endParaRPr>
          </a:p>
        </p:txBody>
      </p:sp>
      <p:pic>
        <p:nvPicPr>
          <p:cNvPr id="3" name="図 2">
            <a:extLst>
              <a:ext uri="{FF2B5EF4-FFF2-40B4-BE49-F238E27FC236}">
                <a16:creationId xmlns:a16="http://schemas.microsoft.com/office/drawing/2014/main" id="{5890D89A-2DD3-4BA7-8A5F-4237C281B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5182" y="0"/>
            <a:ext cx="4939412" cy="6902828"/>
          </a:xfrm>
          <a:prstGeom prst="rect">
            <a:avLst/>
          </a:prstGeom>
        </p:spPr>
      </p:pic>
    </p:spTree>
    <p:extLst>
      <p:ext uri="{BB962C8B-B14F-4D97-AF65-F5344CB8AC3E}">
        <p14:creationId xmlns:p14="http://schemas.microsoft.com/office/powerpoint/2010/main" val="3117302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B0858B0-8620-49F3-8840-7429DE75C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1245" y="-2076"/>
            <a:ext cx="9132273" cy="6860076"/>
          </a:xfrm>
          <a:prstGeom prst="rect">
            <a:avLst/>
          </a:prstGeom>
        </p:spPr>
      </p:pic>
    </p:spTree>
    <p:extLst>
      <p:ext uri="{BB962C8B-B14F-4D97-AF65-F5344CB8AC3E}">
        <p14:creationId xmlns:p14="http://schemas.microsoft.com/office/powerpoint/2010/main" val="1507401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55213D9-849B-4111-B168-8C14A089F784}"/>
              </a:ext>
            </a:extLst>
          </p:cNvPr>
          <p:cNvSpPr/>
          <p:nvPr/>
        </p:nvSpPr>
        <p:spPr>
          <a:xfrm>
            <a:off x="1308719" y="440296"/>
            <a:ext cx="10537372" cy="6186309"/>
          </a:xfrm>
          <a:prstGeom prst="rect">
            <a:avLst/>
          </a:prstGeom>
        </p:spPr>
        <p:txBody>
          <a:bodyPr wrap="square">
            <a:spAutoFit/>
          </a:bodyPr>
          <a:lstStyle/>
          <a:p>
            <a:r>
              <a:rPr lang="ja-JP" altLang="en-US" sz="4400" dirty="0">
                <a:latin typeface="Arial Black" panose="020B0A04020102020204" pitchFamily="34" charset="0"/>
              </a:rPr>
              <a:t>１．豊かな心と社会性</a:t>
            </a:r>
            <a:endParaRPr lang="en-US" altLang="ja-JP" sz="4400" dirty="0">
              <a:latin typeface="Arial Black" panose="020B0A04020102020204" pitchFamily="34" charset="0"/>
            </a:endParaRPr>
          </a:p>
          <a:p>
            <a:r>
              <a:rPr lang="ja-JP" altLang="en-US" sz="4400" dirty="0">
                <a:latin typeface="Arial Black" panose="020B0A04020102020204" pitchFamily="34" charset="0"/>
              </a:rPr>
              <a:t>・友達，先生，地域の方への接し方</a:t>
            </a:r>
            <a:endParaRPr lang="en-US" altLang="ja-JP" sz="4400" dirty="0">
              <a:latin typeface="Arial Black" panose="020B0A04020102020204" pitchFamily="34" charset="0"/>
            </a:endParaRPr>
          </a:p>
          <a:p>
            <a:r>
              <a:rPr lang="ja-JP" altLang="en-US" sz="4400" dirty="0">
                <a:latin typeface="Arial Black" panose="020B0A04020102020204" pitchFamily="34" charset="0"/>
              </a:rPr>
              <a:t>・おうちの人への感謝</a:t>
            </a:r>
            <a:endParaRPr lang="en-US" altLang="ja-JP" sz="4400" dirty="0">
              <a:latin typeface="Arial Black" panose="020B0A04020102020204" pitchFamily="34" charset="0"/>
            </a:endParaRPr>
          </a:p>
          <a:p>
            <a:r>
              <a:rPr lang="ja-JP" altLang="en-US" sz="4400" dirty="0">
                <a:latin typeface="Arial Black" panose="020B0A04020102020204" pitchFamily="34" charset="0"/>
              </a:rPr>
              <a:t>２．</a:t>
            </a:r>
            <a:r>
              <a:rPr lang="en-US" altLang="ja-JP" sz="4400" dirty="0">
                <a:latin typeface="Arial Black" panose="020B0A04020102020204" pitchFamily="34" charset="0"/>
              </a:rPr>
              <a:t>SDG</a:t>
            </a:r>
            <a:r>
              <a:rPr lang="ja-JP" altLang="en-US" sz="4400" dirty="0">
                <a:latin typeface="Arial Black" panose="020B0A04020102020204" pitchFamily="34" charset="0"/>
              </a:rPr>
              <a:t>ｓへの関心</a:t>
            </a:r>
            <a:endParaRPr lang="en-US" altLang="ja-JP" sz="4400" dirty="0">
              <a:latin typeface="Arial Black" panose="020B0A04020102020204" pitchFamily="34" charset="0"/>
            </a:endParaRPr>
          </a:p>
          <a:p>
            <a:r>
              <a:rPr lang="ja-JP" altLang="en-US" sz="4400" dirty="0">
                <a:latin typeface="Arial Black" panose="020B0A04020102020204" pitchFamily="34" charset="0"/>
              </a:rPr>
              <a:t>３．進んで約束を守っているか</a:t>
            </a:r>
            <a:endParaRPr lang="en-US" altLang="ja-JP" sz="4400" dirty="0">
              <a:latin typeface="Arial Black" panose="020B0A04020102020204" pitchFamily="34" charset="0"/>
            </a:endParaRPr>
          </a:p>
          <a:p>
            <a:r>
              <a:rPr lang="ja-JP" altLang="en-US" sz="4400" dirty="0">
                <a:latin typeface="Arial Black" panose="020B0A04020102020204" pitchFamily="34" charset="0"/>
              </a:rPr>
              <a:t>４．自ら進んで取り組んでいるか</a:t>
            </a:r>
            <a:endParaRPr lang="en-US" altLang="ja-JP" sz="4400" dirty="0">
              <a:latin typeface="Arial Black" panose="020B0A04020102020204" pitchFamily="34" charset="0"/>
            </a:endParaRPr>
          </a:p>
          <a:p>
            <a:endParaRPr lang="en-US" altLang="ja-JP" sz="4400" dirty="0">
              <a:latin typeface="Arial Black" panose="020B0A04020102020204" pitchFamily="34" charset="0"/>
            </a:endParaRPr>
          </a:p>
          <a:p>
            <a:r>
              <a:rPr lang="ja-JP" altLang="en-US" sz="4400" b="1" u="sng" dirty="0">
                <a:latin typeface="Arial Black" panose="020B0A04020102020204" pitchFamily="34" charset="0"/>
              </a:rPr>
              <a:t>日頃の生活を見直し，立派な姿で</a:t>
            </a:r>
            <a:endParaRPr lang="en-US" altLang="ja-JP" sz="4400" b="1" u="sng" dirty="0">
              <a:latin typeface="Arial Black" panose="020B0A04020102020204" pitchFamily="34" charset="0"/>
            </a:endParaRPr>
          </a:p>
          <a:p>
            <a:r>
              <a:rPr lang="ja-JP" altLang="en-US" sz="4400" b="1" u="sng" dirty="0">
                <a:latin typeface="Arial Black" panose="020B0A04020102020204" pitchFamily="34" charset="0"/>
              </a:rPr>
              <a:t>林間学校を成功させよう。</a:t>
            </a:r>
            <a:endParaRPr lang="en-US" altLang="ja-JP" sz="4400" b="1" u="sng" dirty="0">
              <a:latin typeface="Arial Black" panose="020B0A04020102020204" pitchFamily="34" charset="0"/>
            </a:endParaRPr>
          </a:p>
        </p:txBody>
      </p:sp>
    </p:spTree>
    <p:extLst>
      <p:ext uri="{BB962C8B-B14F-4D97-AF65-F5344CB8AC3E}">
        <p14:creationId xmlns:p14="http://schemas.microsoft.com/office/powerpoint/2010/main" val="612640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C75B278-577C-4662-80CA-820644A5B0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39"/>
          <a:stretch/>
        </p:blipFill>
        <p:spPr>
          <a:xfrm>
            <a:off x="1777253" y="0"/>
            <a:ext cx="8637494" cy="6858000"/>
          </a:xfrm>
          <a:prstGeom prst="rect">
            <a:avLst/>
          </a:prstGeom>
        </p:spPr>
      </p:pic>
    </p:spTree>
    <p:extLst>
      <p:ext uri="{BB962C8B-B14F-4D97-AF65-F5344CB8AC3E}">
        <p14:creationId xmlns:p14="http://schemas.microsoft.com/office/powerpoint/2010/main" val="1677281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2188" y="1616075"/>
            <a:ext cx="62230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タイトル 1"/>
          <p:cNvSpPr>
            <a:spLocks noGrp="1"/>
          </p:cNvSpPr>
          <p:nvPr>
            <p:ph type="ctrTitle"/>
          </p:nvPr>
        </p:nvSpPr>
        <p:spPr>
          <a:xfrm>
            <a:off x="627063" y="287338"/>
            <a:ext cx="10040937" cy="1030287"/>
          </a:xfrm>
        </p:spPr>
        <p:txBody>
          <a:bodyPr/>
          <a:lstStyle/>
          <a:p>
            <a:r>
              <a:rPr lang="ja-JP" altLang="en-US" dirty="0">
                <a:latin typeface="HGS創英角ﾎﾟｯﾌﾟ体" panose="040B0A00000000000000" pitchFamily="50" charset="-128"/>
                <a:ea typeface="HGS創英角ﾎﾟｯﾌﾟ体" panose="040B0A00000000000000" pitchFamily="50" charset="-128"/>
              </a:rPr>
              <a:t>手賀の丘青少年自然の家</a:t>
            </a:r>
          </a:p>
        </p:txBody>
      </p:sp>
      <p:sp>
        <p:nvSpPr>
          <p:cNvPr id="8195" name="サブタイトル 2"/>
          <p:cNvSpPr>
            <a:spLocks noGrp="1"/>
          </p:cNvSpPr>
          <p:nvPr>
            <p:ph type="subTitle" idx="1"/>
          </p:nvPr>
        </p:nvSpPr>
        <p:spPr>
          <a:xfrm>
            <a:off x="7612063" y="1616075"/>
            <a:ext cx="3948112" cy="1655763"/>
          </a:xfrm>
        </p:spPr>
        <p:txBody>
          <a:bodyPr>
            <a:normAutofit fontScale="85000" lnSpcReduction="10000"/>
          </a:bodyPr>
          <a:lstStyle/>
          <a:p>
            <a:r>
              <a:rPr lang="ja-JP" altLang="en-US" sz="3600" dirty="0"/>
              <a:t>１３：００　　到着</a:t>
            </a:r>
            <a:endParaRPr lang="en-US" altLang="ja-JP" sz="3600" dirty="0"/>
          </a:p>
          <a:p>
            <a:endParaRPr lang="en-US" altLang="ja-JP" sz="3600" dirty="0"/>
          </a:p>
          <a:p>
            <a:r>
              <a:rPr lang="ja-JP" altLang="en-US" sz="3600" dirty="0"/>
              <a:t>その後，到着の会</a:t>
            </a:r>
          </a:p>
        </p:txBody>
      </p:sp>
      <p:pic>
        <p:nvPicPr>
          <p:cNvPr id="8197"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050" y="3983038"/>
            <a:ext cx="3467100" cy="259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図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12063" y="3375025"/>
            <a:ext cx="4275137"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9865583"/>
      </p:ext>
    </p:extLst>
  </p:cSld>
  <p:clrMapOvr>
    <a:masterClrMapping/>
  </p:clrMapOvr>
  <p:transition spd="slow" advTm="447"/>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7077" y="1848144"/>
            <a:ext cx="6419557" cy="4693333"/>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865" y="1945787"/>
            <a:ext cx="3811172" cy="2858379"/>
          </a:xfrm>
          <a:prstGeom prst="rect">
            <a:avLst/>
          </a:prstGeom>
        </p:spPr>
      </p:pic>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3096" y="3629465"/>
            <a:ext cx="3882682" cy="2912012"/>
          </a:xfrm>
          <a:prstGeom prst="rect">
            <a:avLst/>
          </a:prstGeom>
        </p:spPr>
      </p:pic>
      <p:sp>
        <p:nvSpPr>
          <p:cNvPr id="8" name="タイトル 1"/>
          <p:cNvSpPr txBox="1">
            <a:spLocks/>
          </p:cNvSpPr>
          <p:nvPr/>
        </p:nvSpPr>
        <p:spPr>
          <a:xfrm>
            <a:off x="729865" y="-91440"/>
            <a:ext cx="10515600" cy="1739607"/>
          </a:xfrm>
          <a:prstGeom prst="rect">
            <a:avLst/>
          </a:prstGeom>
        </p:spPr>
        <p:txBody>
          <a:bodyPr>
            <a:noAutofit/>
          </a:bodyPr>
          <a:lst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a:r>
              <a:rPr lang="ja-JP" altLang="en-US" sz="6000" dirty="0">
                <a:latin typeface="HGP創英角ﾎﾟｯﾌﾟ体" panose="040B0A00000000000000" pitchFamily="50" charset="-128"/>
                <a:ea typeface="HGP創英角ﾎﾟｯﾌﾟ体" panose="040B0A00000000000000" pitchFamily="50" charset="-128"/>
              </a:rPr>
              <a:t>１４：００～</a:t>
            </a:r>
            <a:br>
              <a:rPr lang="en-US" altLang="ja-JP" sz="6000" dirty="0">
                <a:latin typeface="HGP創英角ﾎﾟｯﾌﾟ体" panose="040B0A00000000000000" pitchFamily="50" charset="-128"/>
                <a:ea typeface="HGP創英角ﾎﾟｯﾌﾟ体" panose="040B0A00000000000000" pitchFamily="50" charset="-128"/>
              </a:rPr>
            </a:br>
            <a:r>
              <a:rPr lang="ja-JP" altLang="en-US" sz="6000" dirty="0">
                <a:latin typeface="HGP創英角ﾎﾟｯﾌﾟ体" panose="040B0A00000000000000" pitchFamily="50" charset="-128"/>
                <a:ea typeface="HGP創英角ﾎﾟｯﾌﾟ体" panose="040B0A00000000000000" pitchFamily="50" charset="-128"/>
              </a:rPr>
              <a:t>アスレチック</a:t>
            </a:r>
          </a:p>
        </p:txBody>
      </p:sp>
    </p:spTree>
    <p:extLst>
      <p:ext uri="{BB962C8B-B14F-4D97-AF65-F5344CB8AC3E}">
        <p14:creationId xmlns:p14="http://schemas.microsoft.com/office/powerpoint/2010/main" val="1799507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592015" y="-920772"/>
            <a:ext cx="10515600" cy="1841544"/>
          </a:xfrm>
          <a:prstGeom prst="rect">
            <a:avLst/>
          </a:prstGeom>
        </p:spPr>
        <p:txBody>
          <a:bodyPr>
            <a:noAutofit/>
          </a:bodyPr>
          <a:lst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a:endParaRPr lang="en-US" altLang="ja-JP" sz="8000" dirty="0">
              <a:latin typeface="HGS創英角ﾎﾟｯﾌﾟ体" panose="040B0A00000000000000" pitchFamily="50" charset="-128"/>
              <a:ea typeface="HGS創英角ﾎﾟｯﾌﾟ体" panose="040B0A00000000000000" pitchFamily="50" charset="-128"/>
            </a:endParaRPr>
          </a:p>
          <a:p>
            <a:pPr algn="ctr"/>
            <a:r>
              <a:rPr lang="en-US" altLang="ja-JP" sz="8000" dirty="0">
                <a:latin typeface="HGS創英角ﾎﾟｯﾌﾟ体" panose="040B0A00000000000000" pitchFamily="50" charset="-128"/>
                <a:ea typeface="HGS創英角ﾎﾟｯﾌﾟ体" panose="040B0A00000000000000" pitchFamily="50" charset="-128"/>
              </a:rPr>
              <a:t>【</a:t>
            </a:r>
            <a:r>
              <a:rPr lang="ja-JP" altLang="en-US" sz="8000" dirty="0">
                <a:latin typeface="HGS創英角ﾎﾟｯﾌﾟ体" panose="040B0A00000000000000" pitchFamily="50" charset="-128"/>
                <a:ea typeface="HGS創英角ﾎﾟｯﾌﾟ体" panose="040B0A00000000000000" pitchFamily="50" charset="-128"/>
              </a:rPr>
              <a:t>雨天時</a:t>
            </a:r>
            <a:r>
              <a:rPr lang="en-US" altLang="ja-JP" sz="8000" dirty="0">
                <a:latin typeface="HGS創英角ﾎﾟｯﾌﾟ体" panose="040B0A00000000000000" pitchFamily="50" charset="-128"/>
                <a:ea typeface="HGS創英角ﾎﾟｯﾌﾟ体" panose="040B0A00000000000000" pitchFamily="50" charset="-128"/>
              </a:rPr>
              <a:t>】</a:t>
            </a:r>
            <a:r>
              <a:rPr lang="ja-JP" altLang="en-US" sz="8000" dirty="0">
                <a:latin typeface="HGS創英角ﾎﾟｯﾌﾟ体" panose="040B0A00000000000000" pitchFamily="50" charset="-128"/>
                <a:ea typeface="HGS創英角ﾎﾟｯﾌﾟ体" panose="040B0A00000000000000" pitchFamily="50" charset="-128"/>
              </a:rPr>
              <a:t>体育館</a:t>
            </a:r>
            <a:br>
              <a:rPr lang="en-US" altLang="ja-JP" sz="8000" dirty="0">
                <a:latin typeface="HGS創英角ﾎﾟｯﾌﾟ体" panose="040B0A00000000000000" pitchFamily="50" charset="-128"/>
                <a:ea typeface="HGS創英角ﾎﾟｯﾌﾟ体" panose="040B0A00000000000000" pitchFamily="50" charset="-128"/>
              </a:rPr>
            </a:br>
            <a:endParaRPr lang="ja-JP" altLang="en-US" sz="8000" dirty="0">
              <a:latin typeface="HGS創英角ﾎﾟｯﾌﾟ体" panose="040B0A00000000000000" pitchFamily="50" charset="-128"/>
              <a:ea typeface="HGS創英角ﾎﾟｯﾌﾟ体" panose="040B0A00000000000000" pitchFamily="50" charset="-128"/>
            </a:endParaRPr>
          </a:p>
        </p:txBody>
      </p:sp>
      <p:sp>
        <p:nvSpPr>
          <p:cNvPr id="5" name="タイトル 1"/>
          <p:cNvSpPr txBox="1">
            <a:spLocks/>
          </p:cNvSpPr>
          <p:nvPr/>
        </p:nvSpPr>
        <p:spPr>
          <a:xfrm>
            <a:off x="592015" y="472599"/>
            <a:ext cx="10515600" cy="1841544"/>
          </a:xfrm>
          <a:prstGeom prst="rect">
            <a:avLst/>
          </a:prstGeom>
        </p:spPr>
        <p:txBody>
          <a:bodyPr>
            <a:noAutofit/>
          </a:bodyPr>
          <a:lst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a:endParaRPr lang="en-US" altLang="ja-JP" sz="8000" dirty="0">
              <a:latin typeface="HGS創英角ﾎﾟｯﾌﾟ体" panose="040B0A00000000000000" pitchFamily="50" charset="-128"/>
              <a:ea typeface="HGS創英角ﾎﾟｯﾌﾟ体" panose="040B0A00000000000000" pitchFamily="50" charset="-128"/>
            </a:endParaRPr>
          </a:p>
          <a:p>
            <a:pPr algn="ctr"/>
            <a:br>
              <a:rPr lang="en-US" altLang="ja-JP" sz="5400" dirty="0">
                <a:latin typeface="HGS創英角ﾎﾟｯﾌﾟ体" panose="040B0A00000000000000" pitchFamily="50" charset="-128"/>
                <a:ea typeface="HGS創英角ﾎﾟｯﾌﾟ体" panose="040B0A00000000000000" pitchFamily="50" charset="-128"/>
              </a:rPr>
            </a:br>
            <a:endParaRPr lang="ja-JP" altLang="en-US" sz="5400" dirty="0">
              <a:latin typeface="HGS創英角ﾎﾟｯﾌﾟ体" panose="040B0A00000000000000" pitchFamily="50" charset="-128"/>
              <a:ea typeface="HGS創英角ﾎﾟｯﾌﾟ体" panose="040B0A00000000000000" pitchFamily="50" charset="-128"/>
            </a:endParaRPr>
          </a:p>
        </p:txBody>
      </p:sp>
      <p:pic>
        <p:nvPicPr>
          <p:cNvPr id="4" name="図 3">
            <a:extLst>
              <a:ext uri="{FF2B5EF4-FFF2-40B4-BE49-F238E27FC236}">
                <a16:creationId xmlns:a16="http://schemas.microsoft.com/office/drawing/2014/main" id="{C9DF5F78-8C89-4DC2-8784-7EB85E46E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873" y="1663109"/>
            <a:ext cx="7786254" cy="5194891"/>
          </a:xfrm>
          <a:prstGeom prst="rect">
            <a:avLst/>
          </a:prstGeom>
        </p:spPr>
      </p:pic>
    </p:spTree>
    <p:extLst>
      <p:ext uri="{BB962C8B-B14F-4D97-AF65-F5344CB8AC3E}">
        <p14:creationId xmlns:p14="http://schemas.microsoft.com/office/powerpoint/2010/main" val="25597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a:xfrm>
            <a:off x="901562" y="190681"/>
            <a:ext cx="10515600" cy="1809465"/>
          </a:xfrm>
        </p:spPr>
        <p:txBody>
          <a:bodyPr>
            <a:noAutofit/>
          </a:bodyPr>
          <a:lstStyle/>
          <a:p>
            <a:pPr algn="ctr" eaLnBrk="1" hangingPunct="1"/>
            <a:r>
              <a:rPr lang="ja-JP" altLang="en-US" sz="6600" dirty="0">
                <a:latin typeface="HGP創英角ﾎﾟｯﾌﾟ体" panose="040B0A00000000000000" pitchFamily="50" charset="-128"/>
                <a:ea typeface="HGP創英角ﾎﾟｯﾌﾟ体" panose="040B0A00000000000000" pitchFamily="50" charset="-128"/>
              </a:rPr>
              <a:t>１５</a:t>
            </a:r>
            <a:r>
              <a:rPr lang="en-US" altLang="ja-JP" sz="6600" dirty="0">
                <a:latin typeface="HGP創英角ﾎﾟｯﾌﾟ体" panose="040B0A00000000000000" pitchFamily="50" charset="-128"/>
                <a:ea typeface="HGP創英角ﾎﾟｯﾌﾟ体" panose="040B0A00000000000000" pitchFamily="50" charset="-128"/>
              </a:rPr>
              <a:t>:</a:t>
            </a:r>
            <a:r>
              <a:rPr lang="ja-JP" altLang="en-US" sz="6600" dirty="0">
                <a:latin typeface="HGP創英角ﾎﾟｯﾌﾟ体" panose="040B0A00000000000000" pitchFamily="50" charset="-128"/>
                <a:ea typeface="HGP創英角ﾎﾟｯﾌﾟ体" panose="040B0A00000000000000" pitchFamily="50" charset="-128"/>
              </a:rPr>
              <a:t>００～</a:t>
            </a:r>
            <a:br>
              <a:rPr lang="en-US" altLang="ja-JP" sz="6600" dirty="0">
                <a:latin typeface="HGP創英角ﾎﾟｯﾌﾟ体" panose="040B0A00000000000000" pitchFamily="50" charset="-128"/>
                <a:ea typeface="HGP創英角ﾎﾟｯﾌﾟ体" panose="040B0A00000000000000" pitchFamily="50" charset="-128"/>
              </a:rPr>
            </a:br>
            <a:r>
              <a:rPr lang="ja-JP" altLang="en-US" sz="6600" dirty="0">
                <a:latin typeface="HGP創英角ﾎﾟｯﾌﾟ体" panose="040B0A00000000000000" pitchFamily="50" charset="-128"/>
                <a:ea typeface="HGP創英角ﾎﾟｯﾌﾟ体" panose="040B0A00000000000000" pitchFamily="50" charset="-128"/>
              </a:rPr>
              <a:t>焼き杉</a:t>
            </a:r>
            <a:r>
              <a:rPr lang="en-US" altLang="ja-JP" sz="6600" dirty="0">
                <a:latin typeface="HGP創英角ﾎﾟｯﾌﾟ体" panose="040B0A00000000000000" pitchFamily="50" charset="-128"/>
                <a:ea typeface="HGP創英角ﾎﾟｯﾌﾟ体" panose="040B0A00000000000000" pitchFamily="50" charset="-128"/>
              </a:rPr>
              <a:t>or</a:t>
            </a:r>
            <a:r>
              <a:rPr lang="ja-JP" altLang="en-US" sz="6600" dirty="0">
                <a:latin typeface="HGP創英角ﾎﾟｯﾌﾟ体" panose="040B0A00000000000000" pitchFamily="50" charset="-128"/>
                <a:ea typeface="HGP創英角ﾎﾟｯﾌﾟ体" panose="040B0A00000000000000" pitchFamily="50" charset="-128"/>
              </a:rPr>
              <a:t>まが玉作成体験</a:t>
            </a:r>
            <a:endParaRPr lang="ja-JP" altLang="en-US" sz="8800" dirty="0">
              <a:latin typeface="HGP創英角ﾎﾟｯﾌﾟ体" panose="040B0A00000000000000" pitchFamily="50" charset="-128"/>
              <a:ea typeface="HGP創英角ﾎﾟｯﾌﾟ体" panose="040B0A00000000000000" pitchFamily="50" charset="-128"/>
            </a:endParaRPr>
          </a:p>
        </p:txBody>
      </p:sp>
      <p:pic>
        <p:nvPicPr>
          <p:cNvPr id="12292" name="図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1032" y="2444284"/>
            <a:ext cx="5401128" cy="441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9362" y="2444284"/>
            <a:ext cx="5884955" cy="4413716"/>
          </a:xfrm>
          <a:prstGeom prst="rect">
            <a:avLst/>
          </a:prstGeom>
        </p:spPr>
      </p:pic>
    </p:spTree>
    <p:extLst>
      <p:ext uri="{BB962C8B-B14F-4D97-AF65-F5344CB8AC3E}">
        <p14:creationId xmlns:p14="http://schemas.microsoft.com/office/powerpoint/2010/main" val="2964271507"/>
      </p:ext>
    </p:extLst>
  </p:cSld>
  <p:clrMapOvr>
    <a:masterClrMapping/>
  </p:clrMapOvr>
  <p:transition spd="slow" advTm="275"/>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1112520" y="418331"/>
            <a:ext cx="10515600" cy="1841544"/>
          </a:xfrm>
          <a:prstGeom prst="rect">
            <a:avLst/>
          </a:prstGeom>
        </p:spPr>
        <p:txBody>
          <a:bodyPr>
            <a:normAutofit fontScale="75000" lnSpcReduction="20000"/>
          </a:bodyPr>
          <a:lst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a:r>
              <a:rPr lang="ja-JP" altLang="en-US" sz="12800" dirty="0">
                <a:latin typeface="HGS創英角ﾎﾟｯﾌﾟ体" panose="040B0A00000000000000" pitchFamily="50" charset="-128"/>
                <a:ea typeface="HGS創英角ﾎﾟｯﾌﾟ体" panose="040B0A00000000000000" pitchFamily="50" charset="-128"/>
              </a:rPr>
              <a:t>焼き杉体験</a:t>
            </a:r>
            <a:br>
              <a:rPr lang="en-US" altLang="ja-JP" sz="6000" dirty="0">
                <a:latin typeface="HGS創英角ﾎﾟｯﾌﾟ体" panose="040B0A00000000000000" pitchFamily="50" charset="-128"/>
                <a:ea typeface="HGS創英角ﾎﾟｯﾌﾟ体" panose="040B0A00000000000000" pitchFamily="50" charset="-128"/>
              </a:rPr>
            </a:br>
            <a:endParaRPr lang="ja-JP" altLang="en-US" sz="6000" dirty="0">
              <a:latin typeface="HGS創英角ﾎﾟｯﾌﾟ体" panose="040B0A00000000000000" pitchFamily="50" charset="-128"/>
              <a:ea typeface="HGS創英角ﾎﾟｯﾌﾟ体" panose="040B0A00000000000000" pitchFamily="50" charset="-128"/>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7680" y="1819003"/>
            <a:ext cx="4084320" cy="3063240"/>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805" y="1784713"/>
            <a:ext cx="4175760" cy="3131820"/>
          </a:xfrm>
          <a:prstGeom prst="rect">
            <a:avLst/>
          </a:prstGeom>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8697" y="3350623"/>
            <a:ext cx="4593771" cy="3445328"/>
          </a:xfrm>
          <a:prstGeom prst="rect">
            <a:avLst/>
          </a:prstGeom>
        </p:spPr>
      </p:pic>
      <p:sp>
        <p:nvSpPr>
          <p:cNvPr id="6" name="楕円 5"/>
          <p:cNvSpPr/>
          <p:nvPr/>
        </p:nvSpPr>
        <p:spPr>
          <a:xfrm>
            <a:off x="4036422" y="3722595"/>
            <a:ext cx="4265022" cy="256032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8363493" y="4916533"/>
            <a:ext cx="3766457" cy="2062103"/>
          </a:xfrm>
          <a:prstGeom prst="rect">
            <a:avLst/>
          </a:prstGeom>
        </p:spPr>
        <p:txBody>
          <a:bodyPr wrap="square">
            <a:spAutoFit/>
          </a:bodyPr>
          <a:lstStyle/>
          <a:p>
            <a:r>
              <a:rPr kumimoji="1" lang="ja-JP" altLang="en-US" sz="3200" dirty="0"/>
              <a:t>今回はこの形の板でやります。縦でも横でもかまいません。</a:t>
            </a:r>
          </a:p>
        </p:txBody>
      </p:sp>
    </p:spTree>
    <p:extLst>
      <p:ext uri="{BB962C8B-B14F-4D97-AF65-F5344CB8AC3E}">
        <p14:creationId xmlns:p14="http://schemas.microsoft.com/office/powerpoint/2010/main" val="2873350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BDF1EB3-BCF9-441E-B894-AEB128E3A8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260995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a:xfrm>
            <a:off x="901700" y="145464"/>
            <a:ext cx="10515600" cy="1542659"/>
          </a:xfrm>
        </p:spPr>
        <p:txBody>
          <a:bodyPr>
            <a:noAutofit/>
          </a:bodyPr>
          <a:lstStyle/>
          <a:p>
            <a:pPr algn="ctr" eaLnBrk="1" hangingPunct="1"/>
            <a:r>
              <a:rPr lang="ja-JP" altLang="en-US" sz="7200" dirty="0">
                <a:latin typeface="HGP創英角ﾎﾟｯﾌﾟ体" panose="040B0A00000000000000" pitchFamily="50" charset="-128"/>
                <a:ea typeface="HGP創英角ﾎﾟｯﾌﾟ体" panose="040B0A00000000000000" pitchFamily="50" charset="-128"/>
              </a:rPr>
              <a:t>１７</a:t>
            </a:r>
            <a:r>
              <a:rPr lang="en-US" altLang="ja-JP" sz="7200" dirty="0">
                <a:latin typeface="HGP創英角ﾎﾟｯﾌﾟ体" panose="040B0A00000000000000" pitchFamily="50" charset="-128"/>
                <a:ea typeface="HGP創英角ﾎﾟｯﾌﾟ体" panose="040B0A00000000000000" pitchFamily="50" charset="-128"/>
              </a:rPr>
              <a:t>:</a:t>
            </a:r>
            <a:r>
              <a:rPr lang="ja-JP" altLang="en-US" sz="7200" dirty="0">
                <a:latin typeface="HGP創英角ﾎﾟｯﾌﾟ体" panose="040B0A00000000000000" pitchFamily="50" charset="-128"/>
                <a:ea typeface="HGP創英角ﾎﾟｯﾌﾟ体" panose="040B0A00000000000000" pitchFamily="50" charset="-128"/>
              </a:rPr>
              <a:t>３０～夕食</a:t>
            </a:r>
            <a:endParaRPr lang="ja-JP" altLang="en-US" sz="9600" dirty="0">
              <a:latin typeface="HGP創英角ﾎﾟｯﾌﾟ体" panose="040B0A00000000000000" pitchFamily="50" charset="-128"/>
              <a:ea typeface="HGP創英角ﾎﾟｯﾌﾟ体" panose="040B0A00000000000000" pitchFamily="50" charset="-128"/>
            </a:endParaRPr>
          </a:p>
        </p:txBody>
      </p:sp>
      <p:pic>
        <p:nvPicPr>
          <p:cNvPr id="2" name="図 1"/>
          <p:cNvPicPr>
            <a:picLocks noChangeAspect="1"/>
          </p:cNvPicPr>
          <p:nvPr/>
        </p:nvPicPr>
        <p:blipFill>
          <a:blip r:embed="rId3"/>
          <a:stretch>
            <a:fillRect/>
          </a:stretch>
        </p:blipFill>
        <p:spPr>
          <a:xfrm>
            <a:off x="690684" y="2799471"/>
            <a:ext cx="5743796" cy="3822235"/>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3169" y="2799471"/>
            <a:ext cx="4886178" cy="3664634"/>
          </a:xfrm>
          <a:prstGeom prst="rect">
            <a:avLst/>
          </a:prstGeom>
        </p:spPr>
      </p:pic>
      <p:sp>
        <p:nvSpPr>
          <p:cNvPr id="7" name="テキスト ボックス 6"/>
          <p:cNvSpPr txBox="1">
            <a:spLocks noChangeArrowheads="1"/>
          </p:cNvSpPr>
          <p:nvPr/>
        </p:nvSpPr>
        <p:spPr bwMode="auto">
          <a:xfrm>
            <a:off x="1588307" y="1227699"/>
            <a:ext cx="103949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ctr">
              <a:lnSpc>
                <a:spcPct val="100000"/>
              </a:lnSpc>
              <a:spcBef>
                <a:spcPct val="0"/>
              </a:spcBef>
              <a:buFontTx/>
              <a:buNone/>
            </a:pPr>
            <a:r>
              <a:rPr lang="ja-JP" altLang="en-US" sz="4400" dirty="0">
                <a:solidFill>
                  <a:srgbClr val="FF0000"/>
                </a:solidFill>
                <a:latin typeface="HG創英角ﾎﾟｯﾌﾟ体" panose="040B0A09000000000000" pitchFamily="49" charset="-128"/>
                <a:ea typeface="HG創英角ﾎﾟｯﾌﾟ体" panose="040B0A09000000000000" pitchFamily="49" charset="-128"/>
              </a:rPr>
              <a:t>ビュッフェ形式！！</a:t>
            </a:r>
            <a:endParaRPr lang="en-US" altLang="ja-JP" sz="4400" dirty="0">
              <a:solidFill>
                <a:srgbClr val="FF0000"/>
              </a:solidFill>
              <a:latin typeface="HG創英角ﾎﾟｯﾌﾟ体" panose="040B0A09000000000000" pitchFamily="49" charset="-128"/>
              <a:ea typeface="HG創英角ﾎﾟｯﾌﾟ体" panose="040B0A09000000000000" pitchFamily="49" charset="-128"/>
            </a:endParaRPr>
          </a:p>
          <a:p>
            <a:pPr algn="ctr">
              <a:lnSpc>
                <a:spcPct val="100000"/>
              </a:lnSpc>
              <a:spcBef>
                <a:spcPct val="0"/>
              </a:spcBef>
              <a:buFontTx/>
              <a:buNone/>
            </a:pPr>
            <a:r>
              <a:rPr lang="ja-JP" altLang="en-US" sz="4400" dirty="0">
                <a:solidFill>
                  <a:srgbClr val="FF0000"/>
                </a:solidFill>
                <a:latin typeface="HG創英角ﾎﾟｯﾌﾟ体" panose="040B0A09000000000000" pitchFamily="49" charset="-128"/>
                <a:ea typeface="HG創英角ﾎﾟｯﾌﾟ体" panose="040B0A09000000000000" pitchFamily="49" charset="-128"/>
              </a:rPr>
              <a:t>自分で食べられる量を！！</a:t>
            </a:r>
          </a:p>
        </p:txBody>
      </p:sp>
    </p:spTree>
    <p:extLst>
      <p:ext uri="{BB962C8B-B14F-4D97-AF65-F5344CB8AC3E}">
        <p14:creationId xmlns:p14="http://schemas.microsoft.com/office/powerpoint/2010/main" val="3509603316"/>
      </p:ext>
    </p:extLst>
  </p:cSld>
  <p:clrMapOvr>
    <a:masterClrMapping/>
  </p:clrMapOvr>
  <p:transition spd="slow" advTm="27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501"/>
            <a:ext cx="12192000" cy="6858000"/>
          </a:xfrm>
          <a:prstGeom prst="rect">
            <a:avLst/>
          </a:prstGeom>
        </p:spPr>
      </p:pic>
      <p:sp>
        <p:nvSpPr>
          <p:cNvPr id="3" name="タイトル 1"/>
          <p:cNvSpPr txBox="1">
            <a:spLocks/>
          </p:cNvSpPr>
          <p:nvPr/>
        </p:nvSpPr>
        <p:spPr>
          <a:xfrm>
            <a:off x="5212081" y="2277007"/>
            <a:ext cx="7074751" cy="4542492"/>
          </a:xfrm>
          <a:prstGeom prst="rect">
            <a:avLst/>
          </a:prstGeom>
        </p:spPr>
        <p:txBody>
          <a:bodyPr>
            <a:noAutofit/>
          </a:bodyPr>
          <a:lst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a:r>
              <a:rPr lang="ja-JP" altLang="en-US" sz="7200" dirty="0">
                <a:solidFill>
                  <a:srgbClr val="FF0000"/>
                </a:solidFill>
                <a:latin typeface="HGP創英角ﾎﾟｯﾌﾟ体" panose="040B0A00000000000000" pitchFamily="50" charset="-128"/>
                <a:ea typeface="HGP創英角ﾎﾟｯﾌﾟ体" panose="040B0A00000000000000" pitchFamily="50" charset="-128"/>
              </a:rPr>
              <a:t>お茶</a:t>
            </a:r>
            <a:r>
              <a:rPr lang="en-US" altLang="ja-JP" sz="7200" dirty="0">
                <a:solidFill>
                  <a:srgbClr val="FF0000"/>
                </a:solidFill>
                <a:latin typeface="HGP創英角ﾎﾟｯﾌﾟ体" panose="040B0A00000000000000" pitchFamily="50" charset="-128"/>
                <a:ea typeface="HGP創英角ﾎﾟｯﾌﾟ体" panose="040B0A00000000000000" pitchFamily="50" charset="-128"/>
              </a:rPr>
              <a:t>OK</a:t>
            </a:r>
          </a:p>
          <a:p>
            <a:pPr algn="ctr"/>
            <a:r>
              <a:rPr lang="ja-JP" altLang="en-US" sz="7200" dirty="0">
                <a:solidFill>
                  <a:srgbClr val="FF0000"/>
                </a:solidFill>
                <a:latin typeface="HGP創英角ﾎﾟｯﾌﾟ体" panose="040B0A00000000000000" pitchFamily="50" charset="-128"/>
                <a:ea typeface="HGP創英角ﾎﾟｯﾌﾟ体" panose="040B0A00000000000000" pitchFamily="50" charset="-128"/>
              </a:rPr>
              <a:t>ジュース最初と最後に１杯ずつ</a:t>
            </a:r>
            <a:endParaRPr lang="en-US" altLang="ja-JP" sz="7200" dirty="0">
              <a:solidFill>
                <a:srgbClr val="FF0000"/>
              </a:solidFill>
              <a:latin typeface="HGP創英角ﾎﾟｯﾌﾟ体" panose="040B0A00000000000000" pitchFamily="50" charset="-128"/>
              <a:ea typeface="HGP創英角ﾎﾟｯﾌﾟ体" panose="040B0A00000000000000" pitchFamily="50" charset="-128"/>
            </a:endParaRPr>
          </a:p>
          <a:p>
            <a:pPr algn="ctr"/>
            <a:r>
              <a:rPr lang="ja-JP" altLang="en-US" sz="7200" dirty="0">
                <a:solidFill>
                  <a:srgbClr val="FF0000"/>
                </a:solidFill>
                <a:latin typeface="HGP創英角ﾎﾟｯﾌﾟ体" panose="040B0A00000000000000" pitchFamily="50" charset="-128"/>
                <a:ea typeface="HGP創英角ﾎﾟｯﾌﾟ体" panose="040B0A00000000000000" pitchFamily="50" charset="-128"/>
              </a:rPr>
              <a:t>（混ぜるの禁止）</a:t>
            </a:r>
            <a:endParaRPr lang="en-US" altLang="ja-JP" sz="7200" dirty="0">
              <a:solidFill>
                <a:srgbClr val="FF0000"/>
              </a:solidFill>
              <a:latin typeface="HGP創英角ﾎﾟｯﾌﾟ体" panose="040B0A00000000000000" pitchFamily="50" charset="-128"/>
              <a:ea typeface="HGP創英角ﾎﾟｯﾌﾟ体" panose="040B0A00000000000000" pitchFamily="50" charset="-128"/>
            </a:endParaRPr>
          </a:p>
          <a:p>
            <a:pPr algn="ctr"/>
            <a:endParaRPr lang="ja-JP" altLang="en-US" sz="9600" dirty="0">
              <a:solidFill>
                <a:srgbClr val="FF0000"/>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1157991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68DD4CF-B2FC-4EA2-9CA8-96FB529772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836" y="0"/>
            <a:ext cx="9307243" cy="6693002"/>
          </a:xfrm>
          <a:prstGeom prst="rect">
            <a:avLst/>
          </a:prstGeom>
        </p:spPr>
      </p:pic>
    </p:spTree>
    <p:extLst>
      <p:ext uri="{BB962C8B-B14F-4D97-AF65-F5344CB8AC3E}">
        <p14:creationId xmlns:p14="http://schemas.microsoft.com/office/powerpoint/2010/main" val="2736732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コンテンツ プレースホルダー 2"/>
          <p:cNvSpPr>
            <a:spLocks noGrp="1"/>
          </p:cNvSpPr>
          <p:nvPr>
            <p:ph idx="1"/>
          </p:nvPr>
        </p:nvSpPr>
        <p:spPr>
          <a:xfrm>
            <a:off x="850900" y="1292361"/>
            <a:ext cx="10515600" cy="4285479"/>
          </a:xfrm>
        </p:spPr>
        <p:txBody>
          <a:bodyPr>
            <a:normAutofit fontScale="92500"/>
          </a:bodyPr>
          <a:lstStyle/>
          <a:p>
            <a:pPr marL="0" indent="0">
              <a:buNone/>
            </a:pPr>
            <a:r>
              <a:rPr lang="ja-JP" altLang="en-US" sz="6600" dirty="0">
                <a:latin typeface="HGS創英角ﾎﾟｯﾌﾟ体" panose="040B0A00000000000000" pitchFamily="50" charset="-128"/>
                <a:ea typeface="HGS創英角ﾎﾟｯﾌﾟ体" panose="040B0A00000000000000" pitchFamily="50" charset="-128"/>
              </a:rPr>
              <a:t>１　おもな活動内容及び日程</a:t>
            </a:r>
            <a:endParaRPr lang="en-US" altLang="ja-JP" sz="6600" dirty="0">
              <a:latin typeface="HGS創英角ﾎﾟｯﾌﾟ体" panose="040B0A00000000000000" pitchFamily="50" charset="-128"/>
              <a:ea typeface="HGS創英角ﾎﾟｯﾌﾟ体" panose="040B0A00000000000000" pitchFamily="50" charset="-128"/>
            </a:endParaRPr>
          </a:p>
          <a:p>
            <a:pPr marL="0" indent="0">
              <a:buFont typeface="Arial" panose="020B0604020202020204" pitchFamily="34" charset="0"/>
              <a:buNone/>
            </a:pPr>
            <a:r>
              <a:rPr lang="ja-JP" altLang="en-US" sz="6600" dirty="0">
                <a:latin typeface="HGS創英角ﾎﾟｯﾌﾟ体" panose="040B0A00000000000000" pitchFamily="50" charset="-128"/>
                <a:ea typeface="HGS創英角ﾎﾟｯﾌﾟ体" panose="040B0A00000000000000" pitchFamily="50" charset="-128"/>
              </a:rPr>
              <a:t>２　持ち物等</a:t>
            </a:r>
            <a:endParaRPr lang="en-US" altLang="ja-JP" sz="6600" dirty="0">
              <a:latin typeface="HGS創英角ﾎﾟｯﾌﾟ体" panose="040B0A00000000000000" pitchFamily="50" charset="-128"/>
              <a:ea typeface="HGS創英角ﾎﾟｯﾌﾟ体" panose="040B0A00000000000000" pitchFamily="50" charset="-128"/>
            </a:endParaRPr>
          </a:p>
          <a:p>
            <a:pPr marL="0" indent="0">
              <a:buFont typeface="Arial" panose="020B0604020202020204" pitchFamily="34" charset="0"/>
              <a:buNone/>
            </a:pPr>
            <a:r>
              <a:rPr lang="ja-JP" altLang="en-US" sz="6600" dirty="0">
                <a:latin typeface="HGS創英角ﾎﾟｯﾌﾟ体" panose="040B0A00000000000000" pitchFamily="50" charset="-128"/>
                <a:ea typeface="HGS創英角ﾎﾟｯﾌﾟ体" panose="040B0A00000000000000" pitchFamily="50" charset="-128"/>
              </a:rPr>
              <a:t>３　連絡・指導内容</a:t>
            </a:r>
            <a:endParaRPr lang="en-US" altLang="ja-JP" sz="6600" dirty="0">
              <a:latin typeface="HGS創英角ﾎﾟｯﾌﾟ体" panose="040B0A00000000000000" pitchFamily="50" charset="-128"/>
              <a:ea typeface="HGS創英角ﾎﾟｯﾌﾟ体" panose="040B0A00000000000000" pitchFamily="50" charset="-128"/>
            </a:endParaRPr>
          </a:p>
          <a:p>
            <a:pPr marL="0" indent="0">
              <a:buFont typeface="Arial" panose="020B0604020202020204" pitchFamily="34" charset="0"/>
              <a:buNone/>
            </a:pPr>
            <a:r>
              <a:rPr lang="ja-JP" altLang="en-US" sz="6600" dirty="0">
                <a:latin typeface="HGS創英角ﾎﾟｯﾌﾟ体" panose="040B0A00000000000000" pitchFamily="50" charset="-128"/>
                <a:ea typeface="HGS創英角ﾎﾟｯﾌﾟ体" panose="040B0A00000000000000" pitchFamily="50" charset="-128"/>
              </a:rPr>
              <a:t>４　養護教諭より</a:t>
            </a:r>
          </a:p>
        </p:txBody>
      </p:sp>
    </p:spTree>
    <p:extLst>
      <p:ext uri="{BB962C8B-B14F-4D97-AF65-F5344CB8AC3E}">
        <p14:creationId xmlns:p14="http://schemas.microsoft.com/office/powerpoint/2010/main" val="2826435492"/>
      </p:ext>
    </p:extLst>
  </p:cSld>
  <p:clrMapOvr>
    <a:masterClrMapping/>
  </p:clrMapOvr>
  <p:transition spd="slow" advTm="3638"/>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192001" cy="6879101"/>
          </a:xfrm>
          <a:prstGeom prst="rect">
            <a:avLst/>
          </a:prstGeom>
        </p:spPr>
      </p:pic>
    </p:spTree>
    <p:extLst>
      <p:ext uri="{BB962C8B-B14F-4D97-AF65-F5344CB8AC3E}">
        <p14:creationId xmlns:p14="http://schemas.microsoft.com/office/powerpoint/2010/main" val="3569764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07529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a:xfrm>
            <a:off x="901700" y="145464"/>
            <a:ext cx="10515600" cy="1542659"/>
          </a:xfrm>
        </p:spPr>
        <p:txBody>
          <a:bodyPr>
            <a:noAutofit/>
          </a:bodyPr>
          <a:lstStyle/>
          <a:p>
            <a:pPr algn="ctr" eaLnBrk="1" hangingPunct="1"/>
            <a:r>
              <a:rPr lang="ja-JP" altLang="en-US" sz="6600" dirty="0">
                <a:latin typeface="HGP創英角ﾎﾟｯﾌﾟ体" panose="040B0A00000000000000" pitchFamily="50" charset="-128"/>
                <a:ea typeface="HGP創英角ﾎﾟｯﾌﾟ体" panose="040B0A00000000000000" pitchFamily="50" charset="-128"/>
              </a:rPr>
              <a:t>１８</a:t>
            </a:r>
            <a:r>
              <a:rPr lang="en-US" altLang="ja-JP" sz="6600" dirty="0">
                <a:latin typeface="HGP創英角ﾎﾟｯﾌﾟ体" panose="040B0A00000000000000" pitchFamily="50" charset="-128"/>
                <a:ea typeface="HGP創英角ﾎﾟｯﾌﾟ体" panose="040B0A00000000000000" pitchFamily="50" charset="-128"/>
              </a:rPr>
              <a:t>:</a:t>
            </a:r>
            <a:r>
              <a:rPr lang="ja-JP" altLang="en-US" sz="6600" dirty="0">
                <a:latin typeface="HGP創英角ﾎﾟｯﾌﾟ体" panose="040B0A00000000000000" pitchFamily="50" charset="-128"/>
                <a:ea typeface="HGP創英角ﾎﾟｯﾌﾟ体" panose="040B0A00000000000000" pitchFamily="50" charset="-128"/>
              </a:rPr>
              <a:t>３０～</a:t>
            </a:r>
            <a:br>
              <a:rPr lang="en-US" altLang="ja-JP" sz="6600" dirty="0">
                <a:latin typeface="HGP創英角ﾎﾟｯﾌﾟ体" panose="040B0A00000000000000" pitchFamily="50" charset="-128"/>
                <a:ea typeface="HGP創英角ﾎﾟｯﾌﾟ体" panose="040B0A00000000000000" pitchFamily="50" charset="-128"/>
              </a:rPr>
            </a:br>
            <a:r>
              <a:rPr lang="ja-JP" altLang="en-US" sz="6600" dirty="0">
                <a:latin typeface="HGP創英角ﾎﾟｯﾌﾟ体" panose="040B0A00000000000000" pitchFamily="50" charset="-128"/>
                <a:ea typeface="HGP創英角ﾎﾟｯﾌﾟ体" panose="040B0A00000000000000" pitchFamily="50" charset="-128"/>
              </a:rPr>
              <a:t>キャンプファイヤー</a:t>
            </a:r>
            <a:br>
              <a:rPr lang="en-US" altLang="ja-JP" sz="5400" dirty="0">
                <a:latin typeface="HGP創英角ﾎﾟｯﾌﾟ体" panose="040B0A00000000000000" pitchFamily="50" charset="-128"/>
                <a:ea typeface="HGP創英角ﾎﾟｯﾌﾟ体" panose="040B0A00000000000000" pitchFamily="50" charset="-128"/>
              </a:rPr>
            </a:br>
            <a:r>
              <a:rPr lang="en-US" altLang="ja-JP" sz="4000" dirty="0">
                <a:latin typeface="HGP創英角ﾎﾟｯﾌﾟ体" panose="040B0A00000000000000" pitchFamily="50" charset="-128"/>
                <a:ea typeface="HGP創英角ﾎﾟｯﾌﾟ体" panose="040B0A00000000000000" pitchFamily="50" charset="-128"/>
              </a:rPr>
              <a:t>【</a:t>
            </a:r>
            <a:r>
              <a:rPr lang="ja-JP" altLang="en-US" sz="4000" dirty="0">
                <a:latin typeface="HGP創英角ﾎﾟｯﾌﾟ体" panose="040B0A00000000000000" pitchFamily="50" charset="-128"/>
                <a:ea typeface="HGP創英角ﾎﾟｯﾌﾟ体" panose="040B0A00000000000000" pitchFamily="50" charset="-128"/>
              </a:rPr>
              <a:t>雨天時</a:t>
            </a:r>
            <a:r>
              <a:rPr lang="en-US" altLang="ja-JP" sz="4000" dirty="0">
                <a:latin typeface="HGP創英角ﾎﾟｯﾌﾟ体" panose="040B0A00000000000000" pitchFamily="50" charset="-128"/>
                <a:ea typeface="HGP創英角ﾎﾟｯﾌﾟ体" panose="040B0A00000000000000" pitchFamily="50" charset="-128"/>
              </a:rPr>
              <a:t>】</a:t>
            </a:r>
            <a:r>
              <a:rPr lang="ja-JP" altLang="en-US" sz="4000" dirty="0">
                <a:latin typeface="HGP創英角ﾎﾟｯﾌﾟ体" panose="040B0A00000000000000" pitchFamily="50" charset="-128"/>
                <a:ea typeface="HGP創英角ﾎﾟｯﾌﾟ体" panose="040B0A00000000000000" pitchFamily="50" charset="-128"/>
              </a:rPr>
              <a:t>キャンドルファイヤー</a:t>
            </a:r>
            <a:endParaRPr lang="ja-JP" altLang="en-US" sz="5400" dirty="0">
              <a:latin typeface="HGP創英角ﾎﾟｯﾌﾟ体" panose="040B0A00000000000000" pitchFamily="50" charset="-128"/>
              <a:ea typeface="HGP創英角ﾎﾟｯﾌﾟ体" panose="040B0A00000000000000" pitchFamily="50" charset="-128"/>
            </a:endParaRPr>
          </a:p>
        </p:txBody>
      </p:sp>
      <p:pic>
        <p:nvPicPr>
          <p:cNvPr id="3" name="図 2"/>
          <p:cNvPicPr>
            <a:picLocks noChangeAspect="1"/>
          </p:cNvPicPr>
          <p:nvPr/>
        </p:nvPicPr>
        <p:blipFill>
          <a:blip r:embed="rId3"/>
          <a:stretch>
            <a:fillRect/>
          </a:stretch>
        </p:blipFill>
        <p:spPr>
          <a:xfrm>
            <a:off x="397193" y="3089941"/>
            <a:ext cx="5286156" cy="3517697"/>
          </a:xfrm>
          <a:prstGeom prst="rect">
            <a:avLst/>
          </a:prstGeom>
        </p:spPr>
      </p:pic>
      <p:pic>
        <p:nvPicPr>
          <p:cNvPr id="5" name="図 4"/>
          <p:cNvPicPr>
            <a:picLocks noChangeAspect="1"/>
          </p:cNvPicPr>
          <p:nvPr/>
        </p:nvPicPr>
        <p:blipFill>
          <a:blip r:embed="rId4"/>
          <a:stretch>
            <a:fillRect/>
          </a:stretch>
        </p:blipFill>
        <p:spPr>
          <a:xfrm>
            <a:off x="6159500" y="3008801"/>
            <a:ext cx="5558888" cy="3468345"/>
          </a:xfrm>
          <a:prstGeom prst="rect">
            <a:avLst/>
          </a:prstGeom>
        </p:spPr>
      </p:pic>
    </p:spTree>
    <p:extLst>
      <p:ext uri="{BB962C8B-B14F-4D97-AF65-F5344CB8AC3E}">
        <p14:creationId xmlns:p14="http://schemas.microsoft.com/office/powerpoint/2010/main" val="604437185"/>
      </p:ext>
    </p:extLst>
  </p:cSld>
  <p:clrMapOvr>
    <a:masterClrMapping/>
  </p:clrMapOvr>
  <p:transition spd="slow" advTm="275"/>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a:xfrm>
            <a:off x="901700" y="145464"/>
            <a:ext cx="10515600" cy="1542659"/>
          </a:xfrm>
        </p:spPr>
        <p:txBody>
          <a:bodyPr>
            <a:noAutofit/>
          </a:bodyPr>
          <a:lstStyle/>
          <a:p>
            <a:pPr algn="ctr" eaLnBrk="1" hangingPunct="1"/>
            <a:r>
              <a:rPr lang="ja-JP" altLang="en-US" sz="6600" dirty="0">
                <a:latin typeface="HGP創英角ﾎﾟｯﾌﾟ体" panose="040B0A00000000000000" pitchFamily="50" charset="-128"/>
                <a:ea typeface="HGP創英角ﾎﾟｯﾌﾟ体" panose="040B0A00000000000000" pitchFamily="50" charset="-128"/>
              </a:rPr>
              <a:t>２０</a:t>
            </a:r>
            <a:r>
              <a:rPr lang="en-US" altLang="ja-JP" sz="6600" dirty="0">
                <a:latin typeface="HGP創英角ﾎﾟｯﾌﾟ体" panose="040B0A00000000000000" pitchFamily="50" charset="-128"/>
                <a:ea typeface="HGP創英角ﾎﾟｯﾌﾟ体" panose="040B0A00000000000000" pitchFamily="50" charset="-128"/>
              </a:rPr>
              <a:t>:</a:t>
            </a:r>
            <a:r>
              <a:rPr lang="ja-JP" altLang="en-US" sz="6600" dirty="0">
                <a:latin typeface="HGP創英角ﾎﾟｯﾌﾟ体" panose="040B0A00000000000000" pitchFamily="50" charset="-128"/>
                <a:ea typeface="HGP創英角ﾎﾟｯﾌﾟ体" panose="040B0A00000000000000" pitchFamily="50" charset="-128"/>
              </a:rPr>
              <a:t>００～</a:t>
            </a:r>
            <a:br>
              <a:rPr lang="en-US" altLang="ja-JP" sz="6600" dirty="0">
                <a:latin typeface="HGP創英角ﾎﾟｯﾌﾟ体" panose="040B0A00000000000000" pitchFamily="50" charset="-128"/>
                <a:ea typeface="HGP創英角ﾎﾟｯﾌﾟ体" panose="040B0A00000000000000" pitchFamily="50" charset="-128"/>
              </a:rPr>
            </a:br>
            <a:r>
              <a:rPr lang="ja-JP" altLang="en-US" sz="6600" dirty="0">
                <a:latin typeface="HGP創英角ﾎﾟｯﾌﾟ体" panose="040B0A00000000000000" pitchFamily="50" charset="-128"/>
                <a:ea typeface="HGP創英角ﾎﾟｯﾌﾟ体" panose="040B0A00000000000000" pitchFamily="50" charset="-128"/>
              </a:rPr>
              <a:t>入浴</a:t>
            </a:r>
            <a:endParaRPr lang="ja-JP" altLang="en-US" sz="5400" dirty="0">
              <a:latin typeface="HGP創英角ﾎﾟｯﾌﾟ体" panose="040B0A00000000000000" pitchFamily="50" charset="-128"/>
              <a:ea typeface="HGP創英角ﾎﾟｯﾌﾟ体" panose="040B0A00000000000000" pitchFamily="50" charset="-128"/>
            </a:endParaRPr>
          </a:p>
        </p:txBody>
      </p:sp>
      <p:pic>
        <p:nvPicPr>
          <p:cNvPr id="2" name="図 1"/>
          <p:cNvPicPr>
            <a:picLocks noChangeAspect="1"/>
          </p:cNvPicPr>
          <p:nvPr/>
        </p:nvPicPr>
        <p:blipFill>
          <a:blip r:embed="rId3"/>
          <a:stretch>
            <a:fillRect/>
          </a:stretch>
        </p:blipFill>
        <p:spPr>
          <a:xfrm>
            <a:off x="2494867" y="2462915"/>
            <a:ext cx="7329266" cy="4175717"/>
          </a:xfrm>
          <a:prstGeom prst="rect">
            <a:avLst/>
          </a:prstGeom>
        </p:spPr>
      </p:pic>
    </p:spTree>
    <p:extLst>
      <p:ext uri="{BB962C8B-B14F-4D97-AF65-F5344CB8AC3E}">
        <p14:creationId xmlns:p14="http://schemas.microsoft.com/office/powerpoint/2010/main" val="2741330530"/>
      </p:ext>
    </p:extLst>
  </p:cSld>
  <p:clrMapOvr>
    <a:masterClrMapping/>
  </p:clrMapOvr>
  <p:transition spd="slow" advTm="275"/>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1798" y="4101737"/>
            <a:ext cx="3675017" cy="2756263"/>
          </a:xfrm>
          <a:prstGeom prst="rect">
            <a:avLst/>
          </a:prstGeom>
        </p:spPr>
      </p:pic>
    </p:spTree>
    <p:extLst>
      <p:ext uri="{BB962C8B-B14F-4D97-AF65-F5344CB8AC3E}">
        <p14:creationId xmlns:p14="http://schemas.microsoft.com/office/powerpoint/2010/main" val="2299405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298" y="0"/>
            <a:ext cx="12060701" cy="6858000"/>
          </a:xfrm>
          <a:prstGeom prst="rect">
            <a:avLst/>
          </a:prstGeom>
        </p:spPr>
      </p:pic>
    </p:spTree>
    <p:extLst>
      <p:ext uri="{BB962C8B-B14F-4D97-AF65-F5344CB8AC3E}">
        <p14:creationId xmlns:p14="http://schemas.microsoft.com/office/powerpoint/2010/main" val="38115595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4811608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0407" y="2349305"/>
            <a:ext cx="6011593" cy="4508695"/>
          </a:xfrm>
          <a:prstGeom prst="rect">
            <a:avLst/>
          </a:prstGeom>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19" y="0"/>
            <a:ext cx="6761871" cy="5071403"/>
          </a:xfrm>
          <a:prstGeom prst="rect">
            <a:avLst/>
          </a:prstGeom>
        </p:spPr>
      </p:pic>
      <p:sp>
        <p:nvSpPr>
          <p:cNvPr id="4" name="タイトル 1"/>
          <p:cNvSpPr txBox="1">
            <a:spLocks/>
          </p:cNvSpPr>
          <p:nvPr/>
        </p:nvSpPr>
        <p:spPr>
          <a:xfrm>
            <a:off x="1625990" y="5514535"/>
            <a:ext cx="10515600" cy="1542659"/>
          </a:xfrm>
          <a:prstGeom prst="rect">
            <a:avLst/>
          </a:prstGeom>
        </p:spPr>
        <p:txBody>
          <a:bodyPr>
            <a:noAutofit/>
          </a:bodyPr>
          <a:lst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a:r>
              <a:rPr lang="ja-JP" altLang="en-US" sz="5400" dirty="0">
                <a:solidFill>
                  <a:srgbClr val="FF0000"/>
                </a:solidFill>
                <a:latin typeface="HGP創英角ﾎﾟｯﾌﾟ体" panose="040B0A00000000000000" pitchFamily="50" charset="-128"/>
                <a:ea typeface="HGP創英角ﾎﾟｯﾌﾟ体" panose="040B0A00000000000000" pitchFamily="50" charset="-128"/>
              </a:rPr>
              <a:t>使ったらきれいにもどしましょう</a:t>
            </a:r>
            <a:endParaRPr lang="en-US" altLang="ja-JP" sz="5400" dirty="0">
              <a:solidFill>
                <a:srgbClr val="FF0000"/>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32236850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図 3"/>
          <p:cNvPicPr>
            <a:picLocks noChangeAspect="1"/>
          </p:cNvPicPr>
          <p:nvPr/>
        </p:nvPicPr>
        <p:blipFill>
          <a:blip r:embed="rId4"/>
          <a:stretch>
            <a:fillRect/>
          </a:stretch>
        </p:blipFill>
        <p:spPr>
          <a:xfrm>
            <a:off x="4248442" y="2954216"/>
            <a:ext cx="4110257" cy="1291736"/>
          </a:xfrm>
          <a:prstGeom prst="rect">
            <a:avLst/>
          </a:prstGeom>
        </p:spPr>
      </p:pic>
      <p:sp>
        <p:nvSpPr>
          <p:cNvPr id="5" name="乗算 4"/>
          <p:cNvSpPr/>
          <p:nvPr/>
        </p:nvSpPr>
        <p:spPr>
          <a:xfrm>
            <a:off x="4253132" y="2087807"/>
            <a:ext cx="3685736" cy="302455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a:blip r:embed="rId5"/>
          <a:stretch>
            <a:fillRect/>
          </a:stretch>
        </p:blipFill>
        <p:spPr>
          <a:xfrm>
            <a:off x="941582" y="4245952"/>
            <a:ext cx="1952625" cy="2343150"/>
          </a:xfrm>
          <a:prstGeom prst="rect">
            <a:avLst/>
          </a:prstGeom>
        </p:spPr>
      </p:pic>
      <p:sp>
        <p:nvSpPr>
          <p:cNvPr id="7" name="乗算 6"/>
          <p:cNvSpPr/>
          <p:nvPr/>
        </p:nvSpPr>
        <p:spPr>
          <a:xfrm>
            <a:off x="75026" y="3874404"/>
            <a:ext cx="3685736" cy="302455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906482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5"/>
          <a:stretch>
            <a:fillRect/>
          </a:stretch>
        </p:blipFill>
        <p:spPr>
          <a:xfrm>
            <a:off x="0" y="0"/>
            <a:ext cx="12192000" cy="6858000"/>
          </a:xfrm>
          <a:prstGeom prst="rect">
            <a:avLst/>
          </a:prstGeom>
        </p:spPr>
      </p:pic>
      <p:sp>
        <p:nvSpPr>
          <p:cNvPr id="4" name="タイトル 1"/>
          <p:cNvSpPr txBox="1">
            <a:spLocks/>
          </p:cNvSpPr>
          <p:nvPr/>
        </p:nvSpPr>
        <p:spPr>
          <a:xfrm>
            <a:off x="2063496" y="5698067"/>
            <a:ext cx="10515600" cy="1542659"/>
          </a:xfrm>
          <a:prstGeom prst="rect">
            <a:avLst/>
          </a:prstGeom>
        </p:spPr>
        <p:txBody>
          <a:bodyPr>
            <a:noAutofit/>
          </a:bodyPr>
          <a:lst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a:r>
              <a:rPr lang="ja-JP" altLang="en-US" sz="5400" dirty="0">
                <a:solidFill>
                  <a:srgbClr val="FF0000"/>
                </a:solidFill>
                <a:latin typeface="HGP創英角ﾎﾟｯﾌﾟ体" panose="040B0A00000000000000" pitchFamily="50" charset="-128"/>
                <a:ea typeface="HGP創英角ﾎﾟｯﾌﾟ体" panose="040B0A00000000000000" pitchFamily="50" charset="-128"/>
              </a:rPr>
              <a:t>髪の毛がよくかわくタオルなど</a:t>
            </a:r>
            <a:r>
              <a:rPr lang="en-US" altLang="ja-JP" sz="5400" dirty="0">
                <a:solidFill>
                  <a:srgbClr val="FF0000"/>
                </a:solidFill>
                <a:latin typeface="HGP創英角ﾎﾟｯﾌﾟ体" panose="040B0A00000000000000" pitchFamily="50" charset="-128"/>
                <a:ea typeface="HGP創英角ﾎﾟｯﾌﾟ体" panose="040B0A00000000000000" pitchFamily="50" charset="-128"/>
              </a:rPr>
              <a:t>…</a:t>
            </a:r>
          </a:p>
        </p:txBody>
      </p:sp>
      <p:pic>
        <p:nvPicPr>
          <p:cNvPr id="3"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58500" y="5698067"/>
            <a:ext cx="609600" cy="609600"/>
          </a:xfrm>
          <a:prstGeom prst="rect">
            <a:avLst/>
          </a:prstGeom>
        </p:spPr>
      </p:pic>
    </p:spTree>
    <p:extLst>
      <p:ext uri="{BB962C8B-B14F-4D97-AF65-F5344CB8AC3E}">
        <p14:creationId xmlns:p14="http://schemas.microsoft.com/office/powerpoint/2010/main" val="28390440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5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ctrTitle"/>
          </p:nvPr>
        </p:nvSpPr>
        <p:spPr>
          <a:xfrm>
            <a:off x="156754" y="3644900"/>
            <a:ext cx="11625943" cy="2387600"/>
          </a:xfrm>
        </p:spPr>
        <p:txBody>
          <a:bodyPr>
            <a:noAutofit/>
          </a:bodyPr>
          <a:lstStyle/>
          <a:p>
            <a:r>
              <a:rPr lang="ja-JP" altLang="en-US" sz="9600" dirty="0">
                <a:latin typeface="HGS創英角ﾎﾟｯﾌﾟ体" panose="040B0A00000000000000" pitchFamily="50" charset="-128"/>
                <a:ea typeface="HGS創英角ﾎﾟｯﾌﾟ体" panose="040B0A00000000000000" pitchFamily="50" charset="-128"/>
              </a:rPr>
              <a:t>１　おもな活動内容</a:t>
            </a:r>
            <a:br>
              <a:rPr lang="en-US" altLang="ja-JP" sz="9600" dirty="0">
                <a:latin typeface="HGS創英角ﾎﾟｯﾌﾟ体" panose="040B0A00000000000000" pitchFamily="50" charset="-128"/>
                <a:ea typeface="HGS創英角ﾎﾟｯﾌﾟ体" panose="040B0A00000000000000" pitchFamily="50" charset="-128"/>
              </a:rPr>
            </a:br>
            <a:r>
              <a:rPr lang="ja-JP" altLang="en-US" sz="9600" dirty="0">
                <a:latin typeface="HGS創英角ﾎﾟｯﾌﾟ体" panose="040B0A00000000000000" pitchFamily="50" charset="-128"/>
                <a:ea typeface="HGS創英角ﾎﾟｯﾌﾟ体" panose="040B0A00000000000000" pitchFamily="50" charset="-128"/>
              </a:rPr>
              <a:t>　　　及び日程</a:t>
            </a:r>
            <a:br>
              <a:rPr lang="en-US" altLang="ja-JP" sz="9600" dirty="0">
                <a:latin typeface="HGS創英角ﾎﾟｯﾌﾟ体" panose="040B0A00000000000000" pitchFamily="50" charset="-128"/>
                <a:ea typeface="HGS創英角ﾎﾟｯﾌﾟ体" panose="040B0A00000000000000" pitchFamily="50" charset="-128"/>
              </a:rPr>
            </a:br>
            <a:endParaRPr lang="ja-JP" altLang="en-US" sz="9600" dirty="0"/>
          </a:p>
        </p:txBody>
      </p:sp>
    </p:spTree>
    <p:extLst>
      <p:ext uri="{BB962C8B-B14F-4D97-AF65-F5344CB8AC3E}">
        <p14:creationId xmlns:p14="http://schemas.microsoft.com/office/powerpoint/2010/main" val="3371447336"/>
      </p:ext>
    </p:extLst>
  </p:cSld>
  <p:clrMapOvr>
    <a:masterClrMapping/>
  </p:clrMapOvr>
  <p:transition spd="slow" advTm="3917"/>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p:cNvSpPr>
            <a:spLocks noGrp="1"/>
          </p:cNvSpPr>
          <p:nvPr>
            <p:ph type="title"/>
          </p:nvPr>
        </p:nvSpPr>
        <p:spPr>
          <a:xfrm>
            <a:off x="1346469" y="232224"/>
            <a:ext cx="8911687" cy="1280890"/>
          </a:xfrm>
        </p:spPr>
        <p:txBody>
          <a:bodyPr/>
          <a:lstStyle/>
          <a:p>
            <a:pPr algn="ctr"/>
            <a:r>
              <a:rPr lang="ja-JP" altLang="en-US" sz="5400" dirty="0">
                <a:latin typeface="HG創英角ﾎﾟｯﾌﾟ体" panose="040B0A09000000000000" pitchFamily="49" charset="-128"/>
                <a:ea typeface="HG創英角ﾎﾟｯﾌﾟ体" panose="040B0A09000000000000" pitchFamily="49" charset="-128"/>
              </a:rPr>
              <a:t>部屋の様子</a:t>
            </a:r>
          </a:p>
        </p:txBody>
      </p:sp>
      <p:pic>
        <p:nvPicPr>
          <p:cNvPr id="13315" name="コンテンツ プレースホルダー 1"/>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38137" y="2316117"/>
            <a:ext cx="5802313" cy="4351338"/>
          </a:xfrm>
        </p:spPr>
      </p:pic>
      <p:pic>
        <p:nvPicPr>
          <p:cNvPr id="13316"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10313" y="2752680"/>
            <a:ext cx="5881687"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図 1"/>
          <p:cNvPicPr>
            <a:picLocks noChangeAspect="1"/>
          </p:cNvPicPr>
          <p:nvPr/>
        </p:nvPicPr>
        <p:blipFill>
          <a:blip r:embed="rId5">
            <a:extLst>
              <a:ext uri="{28A0092B-C50C-407E-A947-70E740481C1C}">
                <a14:useLocalDpi xmlns:a14="http://schemas.microsoft.com/office/drawing/2010/main" val="0"/>
              </a:ext>
            </a:extLst>
          </a:blip>
          <a:srcRect l="46519" t="36160" r="27980" b="6876"/>
          <a:stretch>
            <a:fillRect/>
          </a:stretch>
        </p:blipFill>
        <p:spPr bwMode="auto">
          <a:xfrm>
            <a:off x="-7938" y="2125663"/>
            <a:ext cx="3833813" cy="481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4651715"/>
      </p:ext>
    </p:extLst>
  </p:cSld>
  <p:clrMapOvr>
    <a:masterClrMapping/>
  </p:clrMapOvr>
  <p:transition spd="slow" advTm="25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7"/>
                                        </p:tgtEl>
                                        <p:attrNameLst>
                                          <p:attrName>style.visibility</p:attrName>
                                        </p:attrNameLst>
                                      </p:cBhvr>
                                      <p:to>
                                        <p:strVal val="visible"/>
                                      </p:to>
                                    </p:set>
                                    <p:anim calcmode="lin" valueType="num">
                                      <p:cBhvr additive="base">
                                        <p:cTn id="7" dur="500" fill="hold"/>
                                        <p:tgtEl>
                                          <p:spTgt spid="13317"/>
                                        </p:tgtEl>
                                        <p:attrNameLst>
                                          <p:attrName>ppt_x</p:attrName>
                                        </p:attrNameLst>
                                      </p:cBhvr>
                                      <p:tavLst>
                                        <p:tav tm="0">
                                          <p:val>
                                            <p:strVal val="#ppt_x"/>
                                          </p:val>
                                        </p:tav>
                                        <p:tav tm="100000">
                                          <p:val>
                                            <p:strVal val="#ppt_x"/>
                                          </p:val>
                                        </p:tav>
                                      </p:tavLst>
                                    </p:anim>
                                    <p:anim calcmode="lin" valueType="num">
                                      <p:cBhvr additive="base">
                                        <p:cTn id="8" dur="500" fill="hold"/>
                                        <p:tgtEl>
                                          <p:spTgt spid="133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180816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ctrTitle"/>
          </p:nvPr>
        </p:nvSpPr>
        <p:spPr>
          <a:xfrm>
            <a:off x="2358634" y="1111347"/>
            <a:ext cx="9144000" cy="3282950"/>
          </a:xfrm>
        </p:spPr>
        <p:txBody>
          <a:bodyPr/>
          <a:lstStyle/>
          <a:p>
            <a:pPr eaLnBrk="1" hangingPunct="1"/>
            <a:r>
              <a:rPr lang="ja-JP" altLang="en-US" sz="20000" dirty="0">
                <a:latin typeface="HGP創英角ﾎﾟｯﾌﾟ体" panose="040B0A00000000000000" pitchFamily="50" charset="-128"/>
                <a:ea typeface="HGP創英角ﾎﾟｯﾌﾟ体" panose="040B0A00000000000000" pitchFamily="50" charset="-128"/>
              </a:rPr>
              <a:t>２日目</a:t>
            </a:r>
          </a:p>
        </p:txBody>
      </p:sp>
      <p:sp>
        <p:nvSpPr>
          <p:cNvPr id="7171" name="サブタイトル 2"/>
          <p:cNvSpPr>
            <a:spLocks noGrp="1"/>
          </p:cNvSpPr>
          <p:nvPr>
            <p:ph type="subTitle" idx="1"/>
          </p:nvPr>
        </p:nvSpPr>
        <p:spPr>
          <a:xfrm>
            <a:off x="3499122" y="4365625"/>
            <a:ext cx="5958387" cy="1666875"/>
          </a:xfrm>
        </p:spPr>
        <p:txBody>
          <a:bodyPr>
            <a:normAutofit/>
          </a:bodyPr>
          <a:lstStyle/>
          <a:p>
            <a:pPr eaLnBrk="1" hangingPunct="1"/>
            <a:r>
              <a:rPr lang="ja-JP" altLang="en-US" sz="6600" dirty="0">
                <a:latin typeface="HGP創英角ﾎﾟｯﾌﾟ体" panose="040B0A00000000000000" pitchFamily="50" charset="-128"/>
                <a:ea typeface="HGP創英角ﾎﾟｯﾌﾟ体" panose="040B0A00000000000000" pitchFamily="50" charset="-128"/>
              </a:rPr>
              <a:t>９月２６日（木）</a:t>
            </a:r>
            <a:endParaRPr lang="en-US" altLang="ja-JP" sz="6600" dirty="0">
              <a:latin typeface="HGP創英角ﾎﾟｯﾌﾟ体" panose="040B0A00000000000000" pitchFamily="50" charset="-128"/>
              <a:ea typeface="HGP創英角ﾎﾟｯﾌﾟ体" panose="040B0A00000000000000" pitchFamily="50" charset="-128"/>
            </a:endParaRPr>
          </a:p>
          <a:p>
            <a:pPr eaLnBrk="1" hangingPunct="1"/>
            <a:endParaRPr lang="ja-JP" altLang="en-US" sz="3600" dirty="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1534888409"/>
      </p:ext>
    </p:extLst>
  </p:cSld>
  <p:clrMapOvr>
    <a:masterClrMapping/>
  </p:clrMapOvr>
  <p:transition spd="slow" advTm="2962"/>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1"/>
          <p:cNvSpPr>
            <a:spLocks noGrp="1"/>
          </p:cNvSpPr>
          <p:nvPr>
            <p:ph type="title"/>
          </p:nvPr>
        </p:nvSpPr>
        <p:spPr>
          <a:xfrm>
            <a:off x="838200" y="365125"/>
            <a:ext cx="10515600" cy="2560638"/>
          </a:xfrm>
        </p:spPr>
        <p:txBody>
          <a:bodyPr/>
          <a:lstStyle/>
          <a:p>
            <a:pPr algn="ctr" eaLnBrk="1" hangingPunct="1"/>
            <a:r>
              <a:rPr lang="en-US" altLang="ja-JP" sz="7200">
                <a:latin typeface="HGP創英角ﾎﾟｯﾌﾟ体" panose="040B0A00000000000000" pitchFamily="50" charset="-128"/>
                <a:ea typeface="HGP創英角ﾎﾟｯﾌﾟ体" panose="040B0A00000000000000" pitchFamily="50" charset="-128"/>
              </a:rPr>
              <a:t>6</a:t>
            </a:r>
            <a:r>
              <a:rPr lang="ja-JP" altLang="en-US" sz="7200">
                <a:latin typeface="HGP創英角ﾎﾟｯﾌﾟ体" panose="040B0A00000000000000" pitchFamily="50" charset="-128"/>
                <a:ea typeface="HGP創英角ﾎﾟｯﾌﾟ体" panose="040B0A00000000000000" pitchFamily="50" charset="-128"/>
              </a:rPr>
              <a:t>：</a:t>
            </a:r>
            <a:r>
              <a:rPr lang="en-US" altLang="ja-JP" sz="7200">
                <a:latin typeface="HGP創英角ﾎﾟｯﾌﾟ体" panose="040B0A00000000000000" pitchFamily="50" charset="-128"/>
                <a:ea typeface="HGP創英角ﾎﾟｯﾌﾟ体" panose="040B0A00000000000000" pitchFamily="50" charset="-128"/>
              </a:rPr>
              <a:t>30</a:t>
            </a:r>
            <a:br>
              <a:rPr lang="en-US" altLang="ja-JP" sz="7200">
                <a:latin typeface="HGP創英角ﾎﾟｯﾌﾟ体" panose="040B0A00000000000000" pitchFamily="50" charset="-128"/>
                <a:ea typeface="HGP創英角ﾎﾟｯﾌﾟ体" panose="040B0A00000000000000" pitchFamily="50" charset="-128"/>
              </a:rPr>
            </a:br>
            <a:r>
              <a:rPr lang="ja-JP" altLang="en-US" sz="7200">
                <a:latin typeface="HGP創英角ﾎﾟｯﾌﾟ体" panose="040B0A00000000000000" pitchFamily="50" charset="-128"/>
                <a:ea typeface="HGP創英角ﾎﾟｯﾌﾟ体" panose="040B0A00000000000000" pitchFamily="50" charset="-128"/>
              </a:rPr>
              <a:t>起床</a:t>
            </a:r>
          </a:p>
        </p:txBody>
      </p:sp>
      <p:pic>
        <p:nvPicPr>
          <p:cNvPr id="19459" name="コンテンツ プレースホルダー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03238" y="3235325"/>
            <a:ext cx="4303712" cy="3227388"/>
          </a:xfrm>
        </p:spPr>
      </p:pic>
      <p:pic>
        <p:nvPicPr>
          <p:cNvPr id="19460" name="図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674688"/>
            <a:ext cx="3825875"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テキスト ボックス 3"/>
          <p:cNvSpPr txBox="1">
            <a:spLocks noChangeArrowheads="1"/>
          </p:cNvSpPr>
          <p:nvPr/>
        </p:nvSpPr>
        <p:spPr bwMode="auto">
          <a:xfrm>
            <a:off x="5540375" y="2925763"/>
            <a:ext cx="58134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ja-JP" altLang="en-US" sz="3200" b="1"/>
              <a:t>シーツは所定の場所に片付けます。</a:t>
            </a:r>
            <a:endParaRPr lang="en-US" altLang="ja-JP" sz="3200" b="1"/>
          </a:p>
          <a:p>
            <a:pPr>
              <a:lnSpc>
                <a:spcPct val="100000"/>
              </a:lnSpc>
              <a:spcBef>
                <a:spcPct val="0"/>
              </a:spcBef>
              <a:buFontTx/>
              <a:buNone/>
            </a:pPr>
            <a:endParaRPr lang="en-US" altLang="ja-JP" sz="3200" b="1"/>
          </a:p>
          <a:p>
            <a:pPr>
              <a:lnSpc>
                <a:spcPct val="100000"/>
              </a:lnSpc>
              <a:spcBef>
                <a:spcPct val="0"/>
              </a:spcBef>
              <a:buFontTx/>
              <a:buNone/>
            </a:pPr>
            <a:endParaRPr lang="en-US" altLang="ja-JP" sz="3200" b="1"/>
          </a:p>
          <a:p>
            <a:pPr>
              <a:lnSpc>
                <a:spcPct val="100000"/>
              </a:lnSpc>
              <a:spcBef>
                <a:spcPct val="0"/>
              </a:spcBef>
              <a:buFontTx/>
              <a:buNone/>
            </a:pPr>
            <a:r>
              <a:rPr lang="ja-JP" altLang="en-US" sz="3200" b="1"/>
              <a:t>入室したときのように，布団を畳みます。</a:t>
            </a:r>
          </a:p>
        </p:txBody>
      </p:sp>
    </p:spTree>
    <p:extLst>
      <p:ext uri="{BB962C8B-B14F-4D97-AF65-F5344CB8AC3E}">
        <p14:creationId xmlns:p14="http://schemas.microsoft.com/office/powerpoint/2010/main" val="3309079263"/>
      </p:ext>
    </p:extLst>
  </p:cSld>
  <p:clrMapOvr>
    <a:masterClrMapping/>
  </p:clrMapOvr>
  <p:transition spd="slow" advTm="215"/>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タイトル 1"/>
          <p:cNvSpPr>
            <a:spLocks noGrp="1"/>
          </p:cNvSpPr>
          <p:nvPr>
            <p:ph type="title"/>
          </p:nvPr>
        </p:nvSpPr>
        <p:spPr>
          <a:xfrm>
            <a:off x="838200" y="228600"/>
            <a:ext cx="10515600" cy="2474913"/>
          </a:xfrm>
        </p:spPr>
        <p:txBody>
          <a:bodyPr>
            <a:normAutofit/>
          </a:bodyPr>
          <a:lstStyle/>
          <a:p>
            <a:pPr algn="ctr" eaLnBrk="1" hangingPunct="1"/>
            <a:r>
              <a:rPr lang="en-US" altLang="ja-JP" sz="6600" dirty="0">
                <a:latin typeface="HGP創英角ﾎﾟｯﾌﾟ体" panose="040B0A00000000000000" pitchFamily="50" charset="-128"/>
                <a:ea typeface="HGP創英角ﾎﾟｯﾌﾟ体" panose="040B0A00000000000000" pitchFamily="50" charset="-128"/>
              </a:rPr>
              <a:t>7</a:t>
            </a:r>
            <a:r>
              <a:rPr lang="ja-JP" altLang="en-US" sz="6600" dirty="0">
                <a:latin typeface="HGP創英角ﾎﾟｯﾌﾟ体" panose="040B0A00000000000000" pitchFamily="50" charset="-128"/>
                <a:ea typeface="HGP創英角ﾎﾟｯﾌﾟ体" panose="040B0A00000000000000" pitchFamily="50" charset="-128"/>
              </a:rPr>
              <a:t>：</a:t>
            </a:r>
            <a:r>
              <a:rPr lang="en-US" altLang="ja-JP" sz="6600" dirty="0">
                <a:latin typeface="HGP創英角ﾎﾟｯﾌﾟ体" panose="040B0A00000000000000" pitchFamily="50" charset="-128"/>
                <a:ea typeface="HGP創英角ﾎﾟｯﾌﾟ体" panose="040B0A00000000000000" pitchFamily="50" charset="-128"/>
              </a:rPr>
              <a:t>00</a:t>
            </a:r>
            <a:br>
              <a:rPr lang="en-US" altLang="ja-JP" sz="6600" dirty="0">
                <a:latin typeface="HGP創英角ﾎﾟｯﾌﾟ体" panose="040B0A00000000000000" pitchFamily="50" charset="-128"/>
                <a:ea typeface="HGP創英角ﾎﾟｯﾌﾟ体" panose="040B0A00000000000000" pitchFamily="50" charset="-128"/>
              </a:rPr>
            </a:br>
            <a:r>
              <a:rPr lang="ja-JP" altLang="en-US" sz="6600" dirty="0">
                <a:latin typeface="HGP創英角ﾎﾟｯﾌﾟ体" panose="040B0A00000000000000" pitchFamily="50" charset="-128"/>
                <a:ea typeface="HGP創英角ﾎﾟｯﾌﾟ体" panose="040B0A00000000000000" pitchFamily="50" charset="-128"/>
              </a:rPr>
              <a:t>朝の集い</a:t>
            </a:r>
          </a:p>
        </p:txBody>
      </p:sp>
      <p:sp>
        <p:nvSpPr>
          <p:cNvPr id="20483" name="コンテンツ プレースホルダー 2"/>
          <p:cNvSpPr>
            <a:spLocks noGrp="1"/>
          </p:cNvSpPr>
          <p:nvPr>
            <p:ph idx="1"/>
          </p:nvPr>
        </p:nvSpPr>
        <p:spPr>
          <a:xfrm>
            <a:off x="7262948" y="3127375"/>
            <a:ext cx="4728755" cy="2528842"/>
          </a:xfrm>
        </p:spPr>
        <p:txBody>
          <a:bodyPr>
            <a:normAutofit fontScale="92500" lnSpcReduction="20000"/>
          </a:bodyPr>
          <a:lstStyle/>
          <a:p>
            <a:pPr marL="0" indent="0">
              <a:lnSpc>
                <a:spcPct val="250000"/>
              </a:lnSpc>
              <a:buFont typeface="Arial" panose="020B0604020202020204" pitchFamily="34" charset="0"/>
              <a:buNone/>
            </a:pPr>
            <a:r>
              <a:rPr lang="ja-JP" altLang="en-US" sz="3800" dirty="0"/>
              <a:t>当日の日程の確認や</a:t>
            </a:r>
            <a:endParaRPr lang="en-US" altLang="ja-JP" sz="3800" dirty="0"/>
          </a:p>
          <a:p>
            <a:pPr marL="0" indent="0">
              <a:lnSpc>
                <a:spcPct val="250000"/>
              </a:lnSpc>
              <a:buFont typeface="Arial" panose="020B0604020202020204" pitchFamily="34" charset="0"/>
              <a:buNone/>
            </a:pPr>
            <a:r>
              <a:rPr lang="ja-JP" altLang="en-US" sz="3800" dirty="0"/>
              <a:t>朝の体操等を行います</a:t>
            </a:r>
            <a:r>
              <a:rPr lang="ja-JP" altLang="en-US" dirty="0"/>
              <a:t>。</a:t>
            </a:r>
          </a:p>
        </p:txBody>
      </p:sp>
      <p:sp>
        <p:nvSpPr>
          <p:cNvPr id="20484" name="AutoShape 8" descr="県立手賀の丘少年自然の家(千葉県柏市泉/プラネタリウム) - Yahoo!ロコ"/>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endParaRPr lang="ja-JP" altLang="en-US" sz="1800"/>
          </a:p>
        </p:txBody>
      </p:sp>
      <p:pic>
        <p:nvPicPr>
          <p:cNvPr id="20485" name="図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263" y="2586038"/>
            <a:ext cx="6661150"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71994"/>
      </p:ext>
    </p:extLst>
  </p:cSld>
  <p:clrMapOvr>
    <a:masterClrMapping/>
  </p:clrMapOvr>
  <p:transition spd="slow" advTm="201"/>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838200" y="228600"/>
            <a:ext cx="10515600" cy="2474913"/>
          </a:xfrm>
          <a:prstGeom prst="rect">
            <a:avLst/>
          </a:prstGeom>
        </p:spPr>
        <p:txBody>
          <a:bodyPr>
            <a:normAutofit/>
          </a:bodyPr>
          <a:lst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a:r>
              <a:rPr lang="en-US" altLang="ja-JP" sz="6600" dirty="0">
                <a:latin typeface="HGP創英角ﾎﾟｯﾌﾟ体" panose="040B0A00000000000000" pitchFamily="50" charset="-128"/>
                <a:ea typeface="HGP創英角ﾎﾟｯﾌﾟ体" panose="040B0A00000000000000" pitchFamily="50" charset="-128"/>
              </a:rPr>
              <a:t>7</a:t>
            </a:r>
            <a:r>
              <a:rPr lang="ja-JP" altLang="en-US" sz="6600" dirty="0">
                <a:latin typeface="HGP創英角ﾎﾟｯﾌﾟ体" panose="040B0A00000000000000" pitchFamily="50" charset="-128"/>
                <a:ea typeface="HGP創英角ﾎﾟｯﾌﾟ体" panose="040B0A00000000000000" pitchFamily="50" charset="-128"/>
              </a:rPr>
              <a:t>：</a:t>
            </a:r>
            <a:r>
              <a:rPr lang="en-US" altLang="ja-JP" sz="6600" dirty="0">
                <a:latin typeface="HGP創英角ﾎﾟｯﾌﾟ体" panose="040B0A00000000000000" pitchFamily="50" charset="-128"/>
                <a:ea typeface="HGP創英角ﾎﾟｯﾌﾟ体" panose="040B0A00000000000000" pitchFamily="50" charset="-128"/>
              </a:rPr>
              <a:t>20</a:t>
            </a:r>
            <a:br>
              <a:rPr lang="en-US" altLang="ja-JP" sz="6600" dirty="0">
                <a:latin typeface="HGP創英角ﾎﾟｯﾌﾟ体" panose="040B0A00000000000000" pitchFamily="50" charset="-128"/>
                <a:ea typeface="HGP創英角ﾎﾟｯﾌﾟ体" panose="040B0A00000000000000" pitchFamily="50" charset="-128"/>
              </a:rPr>
            </a:br>
            <a:r>
              <a:rPr lang="ja-JP" altLang="en-US" sz="6600" dirty="0">
                <a:latin typeface="HGP創英角ﾎﾟｯﾌﾟ体" panose="040B0A00000000000000" pitchFamily="50" charset="-128"/>
                <a:ea typeface="HGP創英角ﾎﾟｯﾌﾟ体" panose="040B0A00000000000000" pitchFamily="50" charset="-128"/>
              </a:rPr>
              <a:t>全体清掃</a:t>
            </a:r>
          </a:p>
        </p:txBody>
      </p:sp>
      <p:pic>
        <p:nvPicPr>
          <p:cNvPr id="3" name="図 2"/>
          <p:cNvPicPr>
            <a:picLocks noChangeAspect="1"/>
          </p:cNvPicPr>
          <p:nvPr/>
        </p:nvPicPr>
        <p:blipFill>
          <a:blip r:embed="rId2"/>
          <a:stretch>
            <a:fillRect/>
          </a:stretch>
        </p:blipFill>
        <p:spPr>
          <a:xfrm>
            <a:off x="3275988" y="2492728"/>
            <a:ext cx="5640024" cy="4224574"/>
          </a:xfrm>
          <a:prstGeom prst="rect">
            <a:avLst/>
          </a:prstGeom>
        </p:spPr>
      </p:pic>
    </p:spTree>
    <p:extLst>
      <p:ext uri="{BB962C8B-B14F-4D97-AF65-F5344CB8AC3E}">
        <p14:creationId xmlns:p14="http://schemas.microsoft.com/office/powerpoint/2010/main" val="5023427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タイトル 1"/>
          <p:cNvSpPr>
            <a:spLocks noGrp="1"/>
          </p:cNvSpPr>
          <p:nvPr>
            <p:ph type="title"/>
          </p:nvPr>
        </p:nvSpPr>
        <p:spPr>
          <a:xfrm>
            <a:off x="838200" y="52388"/>
            <a:ext cx="10515600" cy="2420937"/>
          </a:xfrm>
        </p:spPr>
        <p:txBody>
          <a:bodyPr>
            <a:normAutofit/>
          </a:bodyPr>
          <a:lstStyle/>
          <a:p>
            <a:pPr algn="ctr"/>
            <a:r>
              <a:rPr lang="ja-JP" altLang="en-US" sz="6600" dirty="0">
                <a:latin typeface="HGP創英角ﾎﾟｯﾌﾟ体" panose="040B0A00000000000000" pitchFamily="50" charset="-128"/>
                <a:ea typeface="HGP創英角ﾎﾟｯﾌﾟ体" panose="040B0A00000000000000" pitchFamily="50" charset="-128"/>
              </a:rPr>
              <a:t>７</a:t>
            </a:r>
            <a:r>
              <a:rPr lang="en-US" altLang="ja-JP" sz="6600" dirty="0">
                <a:latin typeface="HGP創英角ﾎﾟｯﾌﾟ体" panose="040B0A00000000000000" pitchFamily="50" charset="-128"/>
                <a:ea typeface="HGP創英角ﾎﾟｯﾌﾟ体" panose="040B0A00000000000000" pitchFamily="50" charset="-128"/>
              </a:rPr>
              <a:t>:</a:t>
            </a:r>
            <a:r>
              <a:rPr lang="ja-JP" altLang="en-US" sz="6600" dirty="0">
                <a:latin typeface="HGP創英角ﾎﾟｯﾌﾟ体" panose="040B0A00000000000000" pitchFamily="50" charset="-128"/>
                <a:ea typeface="HGP創英角ﾎﾟｯﾌﾟ体" panose="040B0A00000000000000" pitchFamily="50" charset="-128"/>
              </a:rPr>
              <a:t>４５～</a:t>
            </a:r>
            <a:br>
              <a:rPr lang="en-US" altLang="ja-JP" sz="6600" dirty="0">
                <a:latin typeface="HGP創英角ﾎﾟｯﾌﾟ体" panose="040B0A00000000000000" pitchFamily="50" charset="-128"/>
                <a:ea typeface="HGP創英角ﾎﾟｯﾌﾟ体" panose="040B0A00000000000000" pitchFamily="50" charset="-128"/>
              </a:rPr>
            </a:br>
            <a:r>
              <a:rPr lang="ja-JP" altLang="en-US" sz="6600" dirty="0">
                <a:latin typeface="HGP創英角ﾎﾟｯﾌﾟ体" panose="040B0A00000000000000" pitchFamily="50" charset="-128"/>
                <a:ea typeface="HGP創英角ﾎﾟｯﾌﾟ体" panose="040B0A00000000000000" pitchFamily="50" charset="-128"/>
              </a:rPr>
              <a:t>朝食</a:t>
            </a:r>
          </a:p>
        </p:txBody>
      </p:sp>
      <p:pic>
        <p:nvPicPr>
          <p:cNvPr id="21507" name="コンテンツ プレースホルダー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93688" y="2363788"/>
            <a:ext cx="5802312" cy="4351337"/>
          </a:xfrm>
        </p:spPr>
      </p:pic>
      <p:pic>
        <p:nvPicPr>
          <p:cNvPr id="21508"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99238" y="2513012"/>
            <a:ext cx="4754562" cy="377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87727"/>
      </p:ext>
    </p:extLst>
  </p:cSld>
  <p:clrMapOvr>
    <a:masterClrMapping/>
  </p:clrMapOvr>
  <p:transition spd="slow" advTm="196"/>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a:xfrm>
            <a:off x="915768" y="131396"/>
            <a:ext cx="10515600" cy="1739607"/>
          </a:xfrm>
        </p:spPr>
        <p:txBody>
          <a:bodyPr>
            <a:noAutofit/>
          </a:bodyPr>
          <a:lstStyle/>
          <a:p>
            <a:pPr algn="ctr" eaLnBrk="1" hangingPunct="1"/>
            <a:r>
              <a:rPr lang="ja-JP" altLang="en-US" sz="7200" dirty="0">
                <a:latin typeface="HGP創英角ﾎﾟｯﾌﾟ体" panose="040B0A00000000000000" pitchFamily="50" charset="-128"/>
                <a:ea typeface="HGP創英角ﾎﾟｯﾌﾟ体" panose="040B0A00000000000000" pitchFamily="50" charset="-128"/>
              </a:rPr>
              <a:t>９</a:t>
            </a:r>
            <a:r>
              <a:rPr lang="en-US" altLang="ja-JP" sz="7200" dirty="0">
                <a:latin typeface="HGP創英角ﾎﾟｯﾌﾟ体" panose="040B0A00000000000000" pitchFamily="50" charset="-128"/>
                <a:ea typeface="HGP創英角ﾎﾟｯﾌﾟ体" panose="040B0A00000000000000" pitchFamily="50" charset="-128"/>
              </a:rPr>
              <a:t>:</a:t>
            </a:r>
            <a:r>
              <a:rPr lang="ja-JP" altLang="en-US" sz="7200" dirty="0">
                <a:latin typeface="HGP創英角ﾎﾟｯﾌﾟ体" panose="040B0A00000000000000" pitchFamily="50" charset="-128"/>
                <a:ea typeface="HGP創英角ﾎﾟｯﾌﾟ体" panose="040B0A00000000000000" pitchFamily="50" charset="-128"/>
              </a:rPr>
              <a:t>３０～</a:t>
            </a:r>
            <a:br>
              <a:rPr lang="en-US" altLang="ja-JP" sz="7200" dirty="0">
                <a:latin typeface="HGP創英角ﾎﾟｯﾌﾟ体" panose="040B0A00000000000000" pitchFamily="50" charset="-128"/>
                <a:ea typeface="HGP創英角ﾎﾟｯﾌﾟ体" panose="040B0A00000000000000" pitchFamily="50" charset="-128"/>
              </a:rPr>
            </a:br>
            <a:r>
              <a:rPr lang="ja-JP" altLang="en-US" sz="7200" dirty="0">
                <a:latin typeface="HGP創英角ﾎﾟｯﾌﾟ体" panose="040B0A00000000000000" pitchFamily="50" charset="-128"/>
                <a:ea typeface="HGP創英角ﾎﾟｯﾌﾟ体" panose="040B0A00000000000000" pitchFamily="50" charset="-128"/>
              </a:rPr>
              <a:t>ニュースポーツ（ラート）</a:t>
            </a:r>
            <a:endParaRPr lang="ja-JP" altLang="en-US" sz="9600" dirty="0">
              <a:latin typeface="HGP創英角ﾎﾟｯﾌﾟ体" panose="040B0A00000000000000" pitchFamily="50" charset="-128"/>
              <a:ea typeface="HGP創英角ﾎﾟｯﾌﾟ体" panose="040B0A00000000000000" pitchFamily="50" charset="-128"/>
            </a:endParaRPr>
          </a:p>
        </p:txBody>
      </p:sp>
      <p:pic>
        <p:nvPicPr>
          <p:cNvPr id="4" name="図 3"/>
          <p:cNvPicPr>
            <a:picLocks noChangeAspect="1"/>
          </p:cNvPicPr>
          <p:nvPr/>
        </p:nvPicPr>
        <p:blipFill>
          <a:blip r:embed="rId3"/>
          <a:stretch>
            <a:fillRect/>
          </a:stretch>
        </p:blipFill>
        <p:spPr>
          <a:xfrm>
            <a:off x="3485613" y="2616592"/>
            <a:ext cx="5375910" cy="4031932"/>
          </a:xfrm>
          <a:prstGeom prst="rect">
            <a:avLst/>
          </a:prstGeom>
        </p:spPr>
      </p:pic>
    </p:spTree>
    <p:extLst>
      <p:ext uri="{BB962C8B-B14F-4D97-AF65-F5344CB8AC3E}">
        <p14:creationId xmlns:p14="http://schemas.microsoft.com/office/powerpoint/2010/main" val="507797584"/>
      </p:ext>
    </p:extLst>
  </p:cSld>
  <p:clrMapOvr>
    <a:masterClrMapping/>
  </p:clrMapOvr>
  <p:transition spd="slow" advTm="275"/>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0" y="0"/>
            <a:ext cx="12192000" cy="6878097"/>
          </a:xfrm>
          <a:prstGeom prst="rect">
            <a:avLst/>
          </a:prstGeom>
        </p:spPr>
      </p:pic>
    </p:spTree>
    <p:extLst>
      <p:ext uri="{BB962C8B-B14F-4D97-AF65-F5344CB8AC3E}">
        <p14:creationId xmlns:p14="http://schemas.microsoft.com/office/powerpoint/2010/main" val="16984364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コンテンツ プレースホルダー 1"/>
          <p:cNvSpPr>
            <a:spLocks noGrp="1"/>
          </p:cNvSpPr>
          <p:nvPr>
            <p:ph idx="1"/>
          </p:nvPr>
        </p:nvSpPr>
        <p:spPr>
          <a:xfrm>
            <a:off x="8512175" y="2579688"/>
            <a:ext cx="2841625" cy="3390900"/>
          </a:xfrm>
        </p:spPr>
        <p:txBody>
          <a:bodyPr/>
          <a:lstStyle/>
          <a:p>
            <a:endParaRPr lang="ja-JP" altLang="en-US"/>
          </a:p>
        </p:txBody>
      </p:sp>
      <p:pic>
        <p:nvPicPr>
          <p:cNvPr id="23557" name="コンテンツ プレースホルダー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3688" y="2363788"/>
            <a:ext cx="5802312"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図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99238" y="2513012"/>
            <a:ext cx="4754562" cy="398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p:cNvPicPr>
            <a:picLocks noChangeAspect="1"/>
          </p:cNvPicPr>
          <p:nvPr/>
        </p:nvPicPr>
        <p:blipFill>
          <a:blip r:embed="rId5"/>
          <a:stretch>
            <a:fillRect/>
          </a:stretch>
        </p:blipFill>
        <p:spPr>
          <a:xfrm>
            <a:off x="837744" y="203433"/>
            <a:ext cx="10516511" cy="2376255"/>
          </a:xfrm>
          <a:prstGeom prst="rect">
            <a:avLst/>
          </a:prstGeom>
        </p:spPr>
      </p:pic>
    </p:spTree>
    <p:extLst>
      <p:ext uri="{BB962C8B-B14F-4D97-AF65-F5344CB8AC3E}">
        <p14:creationId xmlns:p14="http://schemas.microsoft.com/office/powerpoint/2010/main" val="135700554"/>
      </p:ext>
    </p:extLst>
  </p:cSld>
  <p:clrMapOvr>
    <a:masterClrMapping/>
  </p:clrMapOvr>
  <p:transition spd="slow" advTm="202"/>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コンテンツ プレースホルダー 2"/>
          <p:cNvSpPr>
            <a:spLocks noGrp="1"/>
          </p:cNvSpPr>
          <p:nvPr>
            <p:ph idx="1"/>
          </p:nvPr>
        </p:nvSpPr>
        <p:spPr>
          <a:xfrm>
            <a:off x="1536700" y="766483"/>
            <a:ext cx="10515600" cy="5403028"/>
          </a:xfrm>
        </p:spPr>
        <p:txBody>
          <a:bodyPr>
            <a:normAutofit/>
          </a:bodyPr>
          <a:lstStyle/>
          <a:p>
            <a:pPr marL="0" indent="0">
              <a:buNone/>
            </a:pPr>
            <a:r>
              <a:rPr lang="ja-JP" altLang="en-US" sz="3600" dirty="0">
                <a:latin typeface="HGS創英角ﾎﾟｯﾌﾟ体" panose="040B0A00000000000000" pitchFamily="50" charset="-128"/>
                <a:ea typeface="HGS創英角ﾎﾟｯﾌﾟ体" panose="040B0A00000000000000" pitchFamily="50" charset="-128"/>
              </a:rPr>
              <a:t>日時：９月２５日（水），２６日（木）</a:t>
            </a:r>
            <a:endParaRPr lang="en-US" altLang="ja-JP" sz="36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36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3600" dirty="0">
                <a:latin typeface="HGS創英角ﾎﾟｯﾌﾟ体" panose="040B0A00000000000000" pitchFamily="50" charset="-128"/>
                <a:ea typeface="HGS創英角ﾎﾟｯﾌﾟ体" panose="040B0A00000000000000" pitchFamily="50" charset="-128"/>
              </a:rPr>
              <a:t>場所，宿泊場所：</a:t>
            </a:r>
            <a:endParaRPr lang="en-US" altLang="ja-JP" sz="36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3600" dirty="0">
                <a:latin typeface="HGS創英角ﾎﾟｯﾌﾟ体" panose="040B0A00000000000000" pitchFamily="50" charset="-128"/>
                <a:ea typeface="HGS創英角ﾎﾟｯﾌﾟ体" panose="040B0A00000000000000" pitchFamily="50" charset="-128"/>
              </a:rPr>
              <a:t>奥手賀，手賀の丘青少年自然の家</a:t>
            </a:r>
            <a:endParaRPr lang="en-US" altLang="ja-JP" sz="36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3600" dirty="0">
                <a:latin typeface="HGS創英角ﾎﾟｯﾌﾟ体" panose="040B0A00000000000000" pitchFamily="50" charset="-128"/>
                <a:ea typeface="HGS創英角ﾎﾟｯﾌﾟ体" panose="040B0A00000000000000" pitchFamily="50" charset="-128"/>
              </a:rPr>
              <a:t>参加：高田小学校５年生</a:t>
            </a:r>
            <a:endParaRPr lang="en-US" altLang="ja-JP" sz="36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3600" dirty="0">
                <a:latin typeface="HGS創英角ﾎﾟｯﾌﾟ体" panose="040B0A00000000000000" pitchFamily="50" charset="-128"/>
                <a:ea typeface="HGS創英角ﾎﾟｯﾌﾟ体" panose="040B0A00000000000000" pitchFamily="50" charset="-128"/>
              </a:rPr>
              <a:t>引率の先生：石井校長先生，吉田先生，青柳先生，</a:t>
            </a:r>
            <a:endParaRPr lang="en-US" altLang="ja-JP" sz="36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3600" dirty="0">
                <a:latin typeface="HGS創英角ﾎﾟｯﾌﾟ体" panose="040B0A00000000000000" pitchFamily="50" charset="-128"/>
                <a:ea typeface="HGS創英角ﾎﾟｯﾌﾟ体" panose="040B0A00000000000000" pitchFamily="50" charset="-128"/>
              </a:rPr>
              <a:t>榎本先生，佐藤先生，山口先生，山中先生</a:t>
            </a:r>
            <a:endParaRPr lang="en-US" altLang="ja-JP" sz="36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3600" dirty="0">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2944452847"/>
      </p:ext>
    </p:extLst>
  </p:cSld>
  <p:clrMapOvr>
    <a:masterClrMapping/>
  </p:clrMapOvr>
  <p:transition spd="slow" advTm="3638"/>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a:xfrm>
            <a:off x="901700" y="99242"/>
            <a:ext cx="10515600" cy="1546679"/>
          </a:xfrm>
        </p:spPr>
        <p:txBody>
          <a:bodyPr>
            <a:normAutofit fontScale="90000"/>
          </a:bodyPr>
          <a:lstStyle/>
          <a:p>
            <a:pPr algn="ctr"/>
            <a:r>
              <a:rPr lang="ja-JP" altLang="en-US" sz="6700" dirty="0">
                <a:latin typeface="HGP創英角ﾎﾟｯﾌﾟ体" panose="040B0A00000000000000" pitchFamily="50" charset="-128"/>
                <a:ea typeface="HGP創英角ﾎﾟｯﾌﾟ体" panose="040B0A00000000000000" pitchFamily="50" charset="-128"/>
              </a:rPr>
              <a:t>１３</a:t>
            </a:r>
            <a:r>
              <a:rPr lang="en-US" altLang="ja-JP" sz="6700" dirty="0">
                <a:latin typeface="HGP創英角ﾎﾟｯﾌﾟ体" panose="040B0A00000000000000" pitchFamily="50" charset="-128"/>
                <a:ea typeface="HGP創英角ﾎﾟｯﾌﾟ体" panose="040B0A00000000000000" pitchFamily="50" charset="-128"/>
              </a:rPr>
              <a:t>:</a:t>
            </a:r>
            <a:r>
              <a:rPr lang="ja-JP" altLang="en-US" sz="6700" dirty="0">
                <a:latin typeface="HGP創英角ﾎﾟｯﾌﾟ体" panose="040B0A00000000000000" pitchFamily="50" charset="-128"/>
                <a:ea typeface="HGP創英角ﾎﾟｯﾌﾟ体" panose="040B0A00000000000000" pitchFamily="50" charset="-128"/>
              </a:rPr>
              <a:t>００～</a:t>
            </a:r>
            <a:br>
              <a:rPr lang="en-US" altLang="ja-JP" sz="6700" dirty="0">
                <a:latin typeface="HGP創英角ﾎﾟｯﾌﾟ体" panose="040B0A00000000000000" pitchFamily="50" charset="-128"/>
                <a:ea typeface="HGP創英角ﾎﾟｯﾌﾟ体" panose="040B0A00000000000000" pitchFamily="50" charset="-128"/>
              </a:rPr>
            </a:br>
            <a:r>
              <a:rPr lang="ja-JP" altLang="en-US" sz="6700" dirty="0">
                <a:latin typeface="HGP創英角ﾎﾟｯﾌﾟ体" panose="040B0A00000000000000" pitchFamily="50" charset="-128"/>
                <a:ea typeface="HGP創英角ﾎﾟｯﾌﾟ体" panose="040B0A00000000000000" pitchFamily="50" charset="-128"/>
              </a:rPr>
              <a:t>プラネタリウム</a:t>
            </a:r>
            <a:br>
              <a:rPr lang="ja-JP" altLang="en-US" sz="4800" dirty="0">
                <a:latin typeface="HGP創英角ﾎﾟｯﾌﾟ体" panose="040B0A00000000000000" pitchFamily="50" charset="-128"/>
                <a:ea typeface="HGP創英角ﾎﾟｯﾌﾟ体" panose="040B0A00000000000000" pitchFamily="50" charset="-128"/>
              </a:rPr>
            </a:br>
            <a:br>
              <a:rPr lang="en-US" altLang="ja-JP" sz="6600" dirty="0"/>
            </a:br>
            <a:endParaRPr lang="ja-JP" altLang="en-US" sz="6600" dirty="0">
              <a:latin typeface="HGP創英角ﾎﾟｯﾌﾟ体" panose="040B0A00000000000000" pitchFamily="50" charset="-128"/>
              <a:ea typeface="HGP創英角ﾎﾟｯﾌﾟ体" panose="040B0A00000000000000" pitchFamily="50" charset="-128"/>
            </a:endParaRPr>
          </a:p>
        </p:txBody>
      </p:sp>
      <p:pic>
        <p:nvPicPr>
          <p:cNvPr id="2" name="図 1"/>
          <p:cNvPicPr>
            <a:picLocks noChangeAspect="1"/>
          </p:cNvPicPr>
          <p:nvPr/>
        </p:nvPicPr>
        <p:blipFill>
          <a:blip r:embed="rId3"/>
          <a:stretch>
            <a:fillRect/>
          </a:stretch>
        </p:blipFill>
        <p:spPr>
          <a:xfrm>
            <a:off x="2939141" y="2045319"/>
            <a:ext cx="6897190" cy="4590613"/>
          </a:xfrm>
          <a:prstGeom prst="rect">
            <a:avLst/>
          </a:prstGeom>
        </p:spPr>
      </p:pic>
    </p:spTree>
    <p:extLst>
      <p:ext uri="{BB962C8B-B14F-4D97-AF65-F5344CB8AC3E}">
        <p14:creationId xmlns:p14="http://schemas.microsoft.com/office/powerpoint/2010/main" val="397194102"/>
      </p:ext>
    </p:extLst>
  </p:cSld>
  <p:clrMapOvr>
    <a:masterClrMapping/>
  </p:clrMapOvr>
  <p:transition spd="slow" advTm="275"/>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タイトル 1"/>
          <p:cNvSpPr>
            <a:spLocks noGrp="1"/>
          </p:cNvSpPr>
          <p:nvPr>
            <p:ph type="title"/>
          </p:nvPr>
        </p:nvSpPr>
        <p:spPr>
          <a:xfrm>
            <a:off x="795997" y="132715"/>
            <a:ext cx="10515600" cy="1597611"/>
          </a:xfrm>
        </p:spPr>
        <p:txBody>
          <a:bodyPr>
            <a:normAutofit fontScale="90000"/>
          </a:bodyPr>
          <a:lstStyle/>
          <a:p>
            <a:pPr algn="ctr" eaLnBrk="1" hangingPunct="1"/>
            <a:r>
              <a:rPr lang="en-US" altLang="ja-JP" sz="5400" dirty="0">
                <a:latin typeface="HGP創英角ﾎﾟｯﾌﾟ体" panose="040B0A00000000000000" pitchFamily="50" charset="-128"/>
                <a:ea typeface="HGP創英角ﾎﾟｯﾌﾟ体" panose="040B0A00000000000000" pitchFamily="50" charset="-128"/>
              </a:rPr>
              <a:t>14</a:t>
            </a:r>
            <a:r>
              <a:rPr lang="ja-JP" altLang="en-US" sz="5400" dirty="0">
                <a:latin typeface="HGP創英角ﾎﾟｯﾌﾟ体" panose="040B0A00000000000000" pitchFamily="50" charset="-128"/>
                <a:ea typeface="HGP創英角ﾎﾟｯﾌﾟ体" panose="040B0A00000000000000" pitchFamily="50" charset="-128"/>
              </a:rPr>
              <a:t>：３０</a:t>
            </a:r>
            <a:br>
              <a:rPr lang="en-US" altLang="ja-JP" sz="5400" dirty="0">
                <a:latin typeface="HGP創英角ﾎﾟｯﾌﾟ体" panose="040B0A00000000000000" pitchFamily="50" charset="-128"/>
                <a:ea typeface="HGP創英角ﾎﾟｯﾌﾟ体" panose="040B0A00000000000000" pitchFamily="50" charset="-128"/>
              </a:rPr>
            </a:br>
            <a:r>
              <a:rPr lang="ja-JP" altLang="en-US" sz="6600" dirty="0">
                <a:latin typeface="HGP創英角ﾎﾟｯﾌﾟ体" panose="040B0A00000000000000" pitchFamily="50" charset="-128"/>
                <a:ea typeface="HGP創英角ﾎﾟｯﾌﾟ体" panose="040B0A00000000000000" pitchFamily="50" charset="-128"/>
              </a:rPr>
              <a:t>退所式</a:t>
            </a:r>
            <a:br>
              <a:rPr lang="en-US" altLang="ja-JP" sz="6600" dirty="0">
                <a:latin typeface="HGP創英角ﾎﾟｯﾌﾟ体" panose="040B0A00000000000000" pitchFamily="50" charset="-128"/>
                <a:ea typeface="HGP創英角ﾎﾟｯﾌﾟ体" panose="040B0A00000000000000" pitchFamily="50" charset="-128"/>
              </a:rPr>
            </a:br>
            <a:r>
              <a:rPr lang="en-US" altLang="ja-JP" sz="5400" dirty="0">
                <a:latin typeface="HGP創英角ﾎﾟｯﾌﾟ体" panose="040B0A00000000000000" pitchFamily="50" charset="-128"/>
                <a:ea typeface="HGP創英角ﾎﾟｯﾌﾟ体" panose="040B0A00000000000000" pitchFamily="50" charset="-128"/>
              </a:rPr>
              <a:t>14</a:t>
            </a:r>
            <a:r>
              <a:rPr lang="ja-JP" altLang="en-US" sz="5400" dirty="0">
                <a:latin typeface="HGP創英角ﾎﾟｯﾌﾟ体" panose="040B0A00000000000000" pitchFamily="50" charset="-128"/>
                <a:ea typeface="HGP創英角ﾎﾟｯﾌﾟ体" panose="040B0A00000000000000" pitchFamily="50" charset="-128"/>
              </a:rPr>
              <a:t>：４５</a:t>
            </a:r>
            <a:br>
              <a:rPr lang="en-US" altLang="ja-JP" sz="6600" dirty="0">
                <a:latin typeface="HGP創英角ﾎﾟｯﾌﾟ体" panose="040B0A00000000000000" pitchFamily="50" charset="-128"/>
                <a:ea typeface="HGP創英角ﾎﾟｯﾌﾟ体" panose="040B0A00000000000000" pitchFamily="50" charset="-128"/>
              </a:rPr>
            </a:br>
            <a:r>
              <a:rPr lang="ja-JP" altLang="en-US" sz="6600" dirty="0">
                <a:latin typeface="HGP創英角ﾎﾟｯﾌﾟ体" panose="040B0A00000000000000" pitchFamily="50" charset="-128"/>
                <a:ea typeface="HGP創英角ﾎﾟｯﾌﾟ体" panose="040B0A00000000000000" pitchFamily="50" charset="-128"/>
              </a:rPr>
              <a:t>出発</a:t>
            </a:r>
            <a:br>
              <a:rPr lang="en-US" altLang="ja-JP" sz="6600" dirty="0">
                <a:latin typeface="HGP創英角ﾎﾟｯﾌﾟ体" panose="040B0A00000000000000" pitchFamily="50" charset="-128"/>
                <a:ea typeface="HGP創英角ﾎﾟｯﾌﾟ体" panose="040B0A00000000000000" pitchFamily="50" charset="-128"/>
              </a:rPr>
            </a:br>
            <a:r>
              <a:rPr lang="en-US" altLang="ja-JP" sz="5400" dirty="0">
                <a:latin typeface="HGP創英角ﾎﾟｯﾌﾟ体" panose="040B0A00000000000000" pitchFamily="50" charset="-128"/>
                <a:ea typeface="HGP創英角ﾎﾟｯﾌﾟ体" panose="040B0A00000000000000" pitchFamily="50" charset="-128"/>
              </a:rPr>
              <a:t>15</a:t>
            </a:r>
            <a:r>
              <a:rPr lang="ja-JP" altLang="en-US" sz="5400" dirty="0">
                <a:latin typeface="HGP創英角ﾎﾟｯﾌﾟ体" panose="040B0A00000000000000" pitchFamily="50" charset="-128"/>
                <a:ea typeface="HGP創英角ﾎﾟｯﾌﾟ体" panose="040B0A00000000000000" pitchFamily="50" charset="-128"/>
              </a:rPr>
              <a:t>：</a:t>
            </a:r>
            <a:r>
              <a:rPr lang="en-US" altLang="ja-JP" sz="5400" dirty="0">
                <a:latin typeface="HGP創英角ﾎﾟｯﾌﾟ体" panose="040B0A00000000000000" pitchFamily="50" charset="-128"/>
                <a:ea typeface="HGP創英角ﾎﾟｯﾌﾟ体" panose="040B0A00000000000000" pitchFamily="50" charset="-128"/>
              </a:rPr>
              <a:t>30</a:t>
            </a:r>
            <a:r>
              <a:rPr lang="ja-JP" altLang="en-US" sz="5400" dirty="0">
                <a:latin typeface="HGP創英角ﾎﾟｯﾌﾟ体" panose="040B0A00000000000000" pitchFamily="50" charset="-128"/>
                <a:ea typeface="HGP創英角ﾎﾟｯﾌﾟ体" panose="040B0A00000000000000" pitchFamily="50" charset="-128"/>
              </a:rPr>
              <a:t>　　　</a:t>
            </a:r>
            <a:r>
              <a:rPr lang="en-US" altLang="ja-JP" sz="5400" dirty="0">
                <a:latin typeface="HGP創英角ﾎﾟｯﾌﾟ体" panose="040B0A00000000000000" pitchFamily="50" charset="-128"/>
                <a:ea typeface="HGP創英角ﾎﾟｯﾌﾟ体" panose="040B0A00000000000000" pitchFamily="50" charset="-128"/>
              </a:rPr>
              <a:t>15</a:t>
            </a:r>
            <a:r>
              <a:rPr lang="ja-JP" altLang="en-US" sz="5400" dirty="0">
                <a:latin typeface="HGP創英角ﾎﾟｯﾌﾟ体" panose="040B0A00000000000000" pitchFamily="50" charset="-128"/>
                <a:ea typeface="HGP創英角ﾎﾟｯﾌﾟ体" panose="040B0A00000000000000" pitchFamily="50" charset="-128"/>
              </a:rPr>
              <a:t>：</a:t>
            </a:r>
            <a:r>
              <a:rPr lang="en-US" altLang="ja-JP" sz="5400" dirty="0">
                <a:latin typeface="HGP創英角ﾎﾟｯﾌﾟ体" panose="040B0A00000000000000" pitchFamily="50" charset="-128"/>
                <a:ea typeface="HGP創英角ﾎﾟｯﾌﾟ体" panose="040B0A00000000000000" pitchFamily="50" charset="-128"/>
              </a:rPr>
              <a:t>40</a:t>
            </a:r>
            <a:br>
              <a:rPr lang="en-US" altLang="ja-JP" sz="5400" dirty="0">
                <a:latin typeface="HGP創英角ﾎﾟｯﾌﾟ体" panose="040B0A00000000000000" pitchFamily="50" charset="-128"/>
                <a:ea typeface="HGP創英角ﾎﾟｯﾌﾟ体" panose="040B0A00000000000000" pitchFamily="50" charset="-128"/>
              </a:rPr>
            </a:br>
            <a:r>
              <a:rPr lang="ja-JP" altLang="en-US" sz="6600" dirty="0">
                <a:latin typeface="HGP創英角ﾎﾟｯﾌﾟ体" panose="040B0A00000000000000" pitchFamily="50" charset="-128"/>
                <a:ea typeface="HGP創英角ﾎﾟｯﾌﾟ体" panose="040B0A00000000000000" pitchFamily="50" charset="-128"/>
              </a:rPr>
              <a:t>学校着　　解散</a:t>
            </a:r>
          </a:p>
        </p:txBody>
      </p:sp>
      <p:sp>
        <p:nvSpPr>
          <p:cNvPr id="3" name="角丸四角形吹き出し 2"/>
          <p:cNvSpPr/>
          <p:nvPr/>
        </p:nvSpPr>
        <p:spPr>
          <a:xfrm>
            <a:off x="2005179" y="5534903"/>
            <a:ext cx="9601200" cy="939800"/>
          </a:xfrm>
          <a:prstGeom prst="wedgeRoundRectCallout">
            <a:avLst>
              <a:gd name="adj1" fmla="val -23890"/>
              <a:gd name="adj2" fmla="val -82917"/>
              <a:gd name="adj3" fmla="val 16667"/>
            </a:avLst>
          </a:prstGeom>
          <a:ln w="19050"/>
        </p:spPr>
        <p:style>
          <a:lnRef idx="2">
            <a:schemeClr val="accent6"/>
          </a:lnRef>
          <a:fillRef idx="1">
            <a:schemeClr val="lt1"/>
          </a:fillRef>
          <a:effectRef idx="0">
            <a:schemeClr val="accent6"/>
          </a:effectRef>
          <a:fontRef idx="minor">
            <a:schemeClr val="dk1"/>
          </a:fontRef>
        </p:style>
        <p:txBody>
          <a:bodyPr anchor="ctr"/>
          <a:lstStyle/>
          <a:p>
            <a:pPr algn="ctr">
              <a:defRPr/>
            </a:pPr>
            <a:r>
              <a:rPr lang="ja-JP" altLang="en-US" dirty="0"/>
              <a:t>到着が遅れる場合，「シグフィー」にてお知らせします。</a:t>
            </a:r>
          </a:p>
        </p:txBody>
      </p:sp>
    </p:spTree>
    <p:extLst>
      <p:ext uri="{BB962C8B-B14F-4D97-AF65-F5344CB8AC3E}">
        <p14:creationId xmlns:p14="http://schemas.microsoft.com/office/powerpoint/2010/main" val="356433644"/>
      </p:ext>
    </p:extLst>
  </p:cSld>
  <p:clrMapOvr>
    <a:masterClrMapping/>
  </p:clrMapOvr>
  <p:transition spd="slow" advTm="191"/>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ctrTitle"/>
          </p:nvPr>
        </p:nvSpPr>
        <p:spPr>
          <a:xfrm>
            <a:off x="350157" y="2997787"/>
            <a:ext cx="11625943" cy="2387600"/>
          </a:xfrm>
        </p:spPr>
        <p:txBody>
          <a:bodyPr>
            <a:noAutofit/>
          </a:bodyPr>
          <a:lstStyle/>
          <a:p>
            <a:r>
              <a:rPr lang="ja-JP" altLang="en-US" sz="9600" dirty="0">
                <a:latin typeface="HGS創英角ﾎﾟｯﾌﾟ体" panose="040B0A00000000000000" pitchFamily="50" charset="-128"/>
                <a:ea typeface="HGS創英角ﾎﾟｯﾌﾟ体" panose="040B0A00000000000000" pitchFamily="50" charset="-128"/>
              </a:rPr>
              <a:t>２　持ち物について</a:t>
            </a:r>
            <a:br>
              <a:rPr lang="en-US" altLang="ja-JP" sz="9600" dirty="0">
                <a:latin typeface="HGS創英角ﾎﾟｯﾌﾟ体" panose="040B0A00000000000000" pitchFamily="50" charset="-128"/>
                <a:ea typeface="HGS創英角ﾎﾟｯﾌﾟ体" panose="040B0A00000000000000" pitchFamily="50" charset="-128"/>
              </a:rPr>
            </a:br>
            <a:endParaRPr lang="ja-JP" altLang="en-US" sz="9600" dirty="0"/>
          </a:p>
        </p:txBody>
      </p:sp>
    </p:spTree>
    <p:extLst>
      <p:ext uri="{BB962C8B-B14F-4D97-AF65-F5344CB8AC3E}">
        <p14:creationId xmlns:p14="http://schemas.microsoft.com/office/powerpoint/2010/main" val="720235508"/>
      </p:ext>
    </p:extLst>
  </p:cSld>
  <p:clrMapOvr>
    <a:masterClrMapping/>
  </p:clrMapOvr>
  <p:transition spd="slow" advTm="3917"/>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4159489" y="527260"/>
            <a:ext cx="3647152" cy="923330"/>
          </a:xfrm>
          <a:prstGeom prst="rect">
            <a:avLst/>
          </a:prstGeom>
        </p:spPr>
        <p:txBody>
          <a:bodyPr wrap="none">
            <a:spAutoFit/>
          </a:bodyPr>
          <a:lstStyle/>
          <a:p>
            <a:r>
              <a:rPr lang="ja-JP" altLang="en-US" sz="5400" dirty="0"/>
              <a:t>当日の服装</a:t>
            </a:r>
          </a:p>
        </p:txBody>
      </p:sp>
      <p:sp>
        <p:nvSpPr>
          <p:cNvPr id="4" name="正方形/長方形 3"/>
          <p:cNvSpPr/>
          <p:nvPr/>
        </p:nvSpPr>
        <p:spPr>
          <a:xfrm>
            <a:off x="718456" y="1574637"/>
            <a:ext cx="11351623" cy="4524315"/>
          </a:xfrm>
          <a:prstGeom prst="rect">
            <a:avLst/>
          </a:prstGeom>
        </p:spPr>
        <p:txBody>
          <a:bodyPr wrap="square">
            <a:spAutoFit/>
          </a:bodyPr>
          <a:lstStyle/>
          <a:p>
            <a:r>
              <a:rPr lang="ja-JP" altLang="en-US" sz="3200" dirty="0"/>
              <a:t>・活動しやすい，調節できる服装</a:t>
            </a:r>
          </a:p>
          <a:p>
            <a:r>
              <a:rPr lang="ja-JP" altLang="en-US" sz="3200" dirty="0"/>
              <a:t>（キャンプファイヤーやアスレチックなどを行います。）</a:t>
            </a:r>
          </a:p>
          <a:p>
            <a:r>
              <a:rPr lang="ja-JP" altLang="en-US" sz="3200" b="1" u="sng" dirty="0">
                <a:solidFill>
                  <a:srgbClr val="FF0000"/>
                </a:solidFill>
              </a:rPr>
              <a:t>　長ズボン</a:t>
            </a:r>
            <a:r>
              <a:rPr lang="ja-JP" altLang="en-US" sz="3200" dirty="0"/>
              <a:t>（レギンス について</a:t>
            </a:r>
            <a:r>
              <a:rPr lang="en-US" altLang="ja-JP" sz="3200" dirty="0"/>
              <a:t>…</a:t>
            </a:r>
            <a:r>
              <a:rPr lang="ja-JP" altLang="en-US" sz="3200" dirty="0"/>
              <a:t>けがの時処置がしにくい）</a:t>
            </a:r>
          </a:p>
          <a:p>
            <a:r>
              <a:rPr lang="ja-JP" altLang="en-US" sz="3200" dirty="0"/>
              <a:t>・履き慣れた靴</a:t>
            </a:r>
          </a:p>
          <a:p>
            <a:endParaRPr lang="en-US" altLang="ja-JP" sz="3200" dirty="0"/>
          </a:p>
          <a:p>
            <a:r>
              <a:rPr lang="ja-JP" altLang="en-US" sz="3200" dirty="0"/>
              <a:t>・登校帽子　　 ☆かぶって登校します。名前確認　</a:t>
            </a:r>
            <a:endParaRPr lang="en-US" altLang="ja-JP" sz="3200" dirty="0"/>
          </a:p>
          <a:p>
            <a:endParaRPr lang="ja-JP" altLang="en-US" sz="3200" b="1" u="sng" dirty="0">
              <a:solidFill>
                <a:srgbClr val="FF0000"/>
              </a:solidFill>
            </a:endParaRPr>
          </a:p>
          <a:p>
            <a:endParaRPr lang="en-US" altLang="ja-JP" sz="3200" dirty="0"/>
          </a:p>
          <a:p>
            <a:endParaRPr lang="ja-JP" altLang="en-US" sz="3200" dirty="0"/>
          </a:p>
        </p:txBody>
      </p:sp>
    </p:spTree>
    <p:extLst>
      <p:ext uri="{BB962C8B-B14F-4D97-AF65-F5344CB8AC3E}">
        <p14:creationId xmlns:p14="http://schemas.microsoft.com/office/powerpoint/2010/main" val="7035676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1028174" y="2730227"/>
            <a:ext cx="10132142"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4800" b="0" i="0" u="none" strike="noStrike" cap="none" normalizeH="0" baseline="0" dirty="0">
                <a:ln>
                  <a:noFill/>
                </a:ln>
                <a:solidFill>
                  <a:srgbClr val="000000"/>
                </a:solidFill>
                <a:effectLst/>
                <a:latin typeface="Times New Roman" panose="02020603050405020304" pitchFamily="18" charset="0"/>
                <a:ea typeface="HG丸ｺﾞｼｯｸM-PRO" panose="020F0600000000000000" pitchFamily="50" charset="-128"/>
                <a:cs typeface="Times New Roman" panose="02020603050405020304" pitchFamily="18" charset="0"/>
              </a:rPr>
              <a:t>小さいリュックに入れるもの</a:t>
            </a:r>
            <a:endParaRPr kumimoji="0" lang="en-US" altLang="ja-JP" sz="4800" b="0" i="0" u="none" strike="noStrike" cap="none" normalizeH="0" baseline="0" dirty="0">
              <a:ln>
                <a:noFill/>
              </a:ln>
              <a:solidFill>
                <a:srgbClr val="000000"/>
              </a:solidFill>
              <a:effectLst/>
              <a:latin typeface="Times New Roman" panose="02020603050405020304" pitchFamily="18" charset="0"/>
              <a:ea typeface="HG丸ｺﾞｼｯｸM-PRO" panose="020F0600000000000000" pitchFamily="50"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4800" b="0" i="0" u="none" strike="noStrike" cap="none" normalizeH="0" baseline="0" dirty="0">
                <a:ln>
                  <a:noFill/>
                </a:ln>
                <a:solidFill>
                  <a:srgbClr val="000000"/>
                </a:solidFill>
                <a:effectLst/>
                <a:latin typeface="Times New Roman" panose="02020603050405020304" pitchFamily="18" charset="0"/>
                <a:ea typeface="HG丸ｺﾞｼｯｸM-PRO" panose="020F0600000000000000" pitchFamily="50" charset="-128"/>
                <a:cs typeface="Times New Roman" panose="02020603050405020304" pitchFamily="18" charset="0"/>
              </a:rPr>
              <a:t>（活動で持ち歩きます）</a:t>
            </a:r>
            <a:endParaRPr kumimoji="0" lang="ja-JP" altLang="ja-JP" sz="4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874959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108552" y="0"/>
            <a:ext cx="11671275" cy="7263527"/>
          </a:xfrm>
          <a:prstGeom prst="rect">
            <a:avLst/>
          </a:prstGeom>
        </p:spPr>
        <p:txBody>
          <a:bodyPr wrap="square">
            <a:spAutoFit/>
          </a:bodyPr>
          <a:lstStyle/>
          <a:p>
            <a:endParaRPr lang="ja-JP" altLang="en-US" dirty="0"/>
          </a:p>
          <a:p>
            <a:r>
              <a:rPr lang="ja-JP" altLang="en-US" sz="2800" dirty="0"/>
              <a:t>□しおり		</a:t>
            </a:r>
          </a:p>
          <a:p>
            <a:r>
              <a:rPr lang="ja-JP" altLang="en-US" sz="2800" dirty="0"/>
              <a:t>□筆記用具		　　　　　</a:t>
            </a:r>
            <a:r>
              <a:rPr lang="ja-JP" altLang="en-US" sz="2800" b="1" u="sng" dirty="0">
                <a:solidFill>
                  <a:srgbClr val="FF0000"/>
                </a:solidFill>
              </a:rPr>
              <a:t>ネームペン</a:t>
            </a:r>
            <a:r>
              <a:rPr lang="ja-JP" altLang="en-US" sz="2800" dirty="0"/>
              <a:t>と鉛筆</a:t>
            </a:r>
          </a:p>
          <a:p>
            <a:r>
              <a:rPr lang="ja-JP" altLang="en-US" sz="2800" dirty="0"/>
              <a:t>□水筒		　　　　　　１日目のみ使用します。（</a:t>
            </a:r>
            <a:r>
              <a:rPr lang="ja-JP" altLang="en-US" sz="2800" b="1" u="sng" dirty="0">
                <a:solidFill>
                  <a:srgbClr val="FF0000"/>
                </a:solidFill>
              </a:rPr>
              <a:t>多めに</a:t>
            </a:r>
            <a:r>
              <a:rPr lang="ja-JP" altLang="en-US" sz="2800" dirty="0"/>
              <a:t>）</a:t>
            </a:r>
          </a:p>
          <a:p>
            <a:r>
              <a:rPr lang="ja-JP" altLang="en-US" sz="2800" dirty="0"/>
              <a:t>□お弁当・おしぼり	   捨てられる容器に入れていただくと</a:t>
            </a:r>
            <a:endParaRPr lang="en-US" altLang="ja-JP" sz="2800" dirty="0"/>
          </a:p>
          <a:p>
            <a:r>
              <a:rPr lang="ja-JP" altLang="en-US" sz="2800" dirty="0"/>
              <a:t>　　　　　　　　　　　ありがたいです。体験別時には，</a:t>
            </a:r>
            <a:endParaRPr lang="en-US" altLang="ja-JP" sz="2800" dirty="0"/>
          </a:p>
          <a:p>
            <a:r>
              <a:rPr lang="ja-JP" altLang="en-US" sz="2800" dirty="0"/>
              <a:t>　　　　　　　　　　　保冷</a:t>
            </a:r>
            <a:r>
              <a:rPr lang="en-US" altLang="ja-JP" sz="2800" dirty="0"/>
              <a:t>BOX</a:t>
            </a:r>
            <a:r>
              <a:rPr lang="ja-JP" altLang="en-US" sz="2800" dirty="0"/>
              <a:t>に預けますので</a:t>
            </a:r>
            <a:r>
              <a:rPr lang="ja-JP" altLang="en-US" sz="2800" b="1" u="sng" dirty="0">
                <a:solidFill>
                  <a:srgbClr val="FF0000"/>
                </a:solidFill>
              </a:rPr>
              <a:t>名前がわかる</a:t>
            </a:r>
            <a:endParaRPr lang="en-US" altLang="ja-JP" sz="2800" b="1" u="sng" dirty="0">
              <a:solidFill>
                <a:srgbClr val="FF0000"/>
              </a:solidFill>
            </a:endParaRPr>
          </a:p>
          <a:p>
            <a:r>
              <a:rPr lang="ja-JP" altLang="en-US" sz="2800" dirty="0"/>
              <a:t>　　　　　　　　　　　</a:t>
            </a:r>
            <a:r>
              <a:rPr lang="ja-JP" altLang="en-US" sz="2800" b="1" u="sng" dirty="0">
                <a:solidFill>
                  <a:srgbClr val="FF0000"/>
                </a:solidFill>
              </a:rPr>
              <a:t>ように。</a:t>
            </a:r>
          </a:p>
          <a:p>
            <a:r>
              <a:rPr lang="ja-JP" altLang="en-US" sz="2800" dirty="0"/>
              <a:t>□レジャーシート		   昼食用</a:t>
            </a:r>
          </a:p>
          <a:p>
            <a:r>
              <a:rPr lang="ja-JP" altLang="en-US" sz="2800" dirty="0"/>
              <a:t>□ハンカチ・ティッシュ・マスク		</a:t>
            </a:r>
          </a:p>
          <a:p>
            <a:r>
              <a:rPr lang="ja-JP" altLang="en-US" sz="2800" dirty="0"/>
              <a:t>□薬		酔い止め（１日目は飲んでくる）常備薬（必要に応じて）</a:t>
            </a:r>
          </a:p>
          <a:p>
            <a:r>
              <a:rPr lang="ja-JP" altLang="en-US" sz="2800" dirty="0"/>
              <a:t>□エチケット袋	           １枚	</a:t>
            </a:r>
          </a:p>
          <a:p>
            <a:r>
              <a:rPr lang="ja-JP" altLang="en-US" sz="2800" dirty="0"/>
              <a:t>□おやつ	                    ４００円以内	　</a:t>
            </a:r>
            <a:r>
              <a:rPr lang="en-US" altLang="ja-JP" sz="2800" dirty="0"/>
              <a:t>1</a:t>
            </a:r>
            <a:r>
              <a:rPr lang="ja-JP" altLang="en-US" sz="2800" dirty="0"/>
              <a:t>日目お昼用・帰りのバス</a:t>
            </a:r>
          </a:p>
          <a:p>
            <a:r>
              <a:rPr lang="ja-JP" altLang="en-US" sz="2800" dirty="0"/>
              <a:t>□ごみ袋	                    ２枚	レジ袋など</a:t>
            </a:r>
          </a:p>
          <a:p>
            <a:r>
              <a:rPr lang="ja-JP" altLang="en-US" sz="2800" dirty="0"/>
              <a:t>□探検バック，時計	  当日学校で配ります。</a:t>
            </a:r>
            <a:endParaRPr lang="en-US" altLang="ja-JP" sz="2800" dirty="0"/>
          </a:p>
          <a:p>
            <a:r>
              <a:rPr lang="ja-JP" altLang="en-US" sz="2800" dirty="0"/>
              <a:t>□軍手	１つ	焼き杉体験で使います。</a:t>
            </a:r>
            <a:r>
              <a:rPr lang="ja-JP" altLang="en-US" sz="2800" b="1" u="sng" dirty="0">
                <a:solidFill>
                  <a:srgbClr val="FF0000"/>
                </a:solidFill>
              </a:rPr>
              <a:t> </a:t>
            </a:r>
            <a:r>
              <a:rPr lang="en-US" altLang="ja-JP" sz="2000" b="1" u="sng" dirty="0">
                <a:solidFill>
                  <a:srgbClr val="FF0000"/>
                </a:solidFill>
              </a:rPr>
              <a:t>※</a:t>
            </a:r>
            <a:r>
              <a:rPr lang="ja-JP" altLang="en-US" sz="2000" b="1" u="sng" dirty="0">
                <a:solidFill>
                  <a:srgbClr val="FF0000"/>
                </a:solidFill>
              </a:rPr>
              <a:t>すべり止めがついていないもの</a:t>
            </a:r>
            <a:endParaRPr lang="ja-JP" altLang="en-US" sz="2800" b="1" u="sng" dirty="0">
              <a:solidFill>
                <a:srgbClr val="FF0000"/>
              </a:solidFill>
            </a:endParaRPr>
          </a:p>
          <a:p>
            <a:endParaRPr lang="ja-JP" altLang="en-US" sz="2800" dirty="0"/>
          </a:p>
        </p:txBody>
      </p:sp>
    </p:spTree>
    <p:extLst>
      <p:ext uri="{BB962C8B-B14F-4D97-AF65-F5344CB8AC3E}">
        <p14:creationId xmlns:p14="http://schemas.microsoft.com/office/powerpoint/2010/main" val="26665028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621597" y="96186"/>
            <a:ext cx="4801314" cy="646331"/>
          </a:xfrm>
          <a:prstGeom prst="rect">
            <a:avLst/>
          </a:prstGeom>
        </p:spPr>
        <p:txBody>
          <a:bodyPr wrap="none">
            <a:spAutoFit/>
          </a:bodyPr>
          <a:lstStyle/>
          <a:p>
            <a:r>
              <a:rPr lang="ja-JP" altLang="en-US" sz="3600" dirty="0"/>
              <a:t>体験別　持ち物リスト</a:t>
            </a:r>
          </a:p>
        </p:txBody>
      </p:sp>
      <p:pic>
        <p:nvPicPr>
          <p:cNvPr id="3" name="図 2">
            <a:extLst>
              <a:ext uri="{FF2B5EF4-FFF2-40B4-BE49-F238E27FC236}">
                <a16:creationId xmlns:a16="http://schemas.microsoft.com/office/drawing/2014/main" id="{819D3048-80E7-49E1-95EB-24197935B4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2726" y="742517"/>
            <a:ext cx="4506548" cy="5962203"/>
          </a:xfrm>
          <a:prstGeom prst="rect">
            <a:avLst/>
          </a:prstGeom>
        </p:spPr>
      </p:pic>
    </p:spTree>
    <p:extLst>
      <p:ext uri="{BB962C8B-B14F-4D97-AF65-F5344CB8AC3E}">
        <p14:creationId xmlns:p14="http://schemas.microsoft.com/office/powerpoint/2010/main" val="18589787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828990" y="2764801"/>
            <a:ext cx="10601010" cy="1569660"/>
          </a:xfrm>
          <a:prstGeom prst="rect">
            <a:avLst/>
          </a:prstGeom>
        </p:spPr>
        <p:txBody>
          <a:bodyPr wrap="square">
            <a:spAutoFit/>
          </a:bodyPr>
          <a:lstStyle/>
          <a:p>
            <a:pPr algn="ctr"/>
            <a:r>
              <a:rPr lang="ja-JP" altLang="en-US" sz="4800" dirty="0"/>
              <a:t>大きなバッグに入れるもの</a:t>
            </a:r>
            <a:endParaRPr lang="en-US" altLang="ja-JP" sz="4800" dirty="0"/>
          </a:p>
          <a:p>
            <a:pPr algn="ctr"/>
            <a:r>
              <a:rPr lang="ja-JP" altLang="en-US" sz="4800" dirty="0"/>
              <a:t>（自然の家までバスのトランクの中）</a:t>
            </a:r>
          </a:p>
        </p:txBody>
      </p:sp>
    </p:spTree>
    <p:extLst>
      <p:ext uri="{BB962C8B-B14F-4D97-AF65-F5344CB8AC3E}">
        <p14:creationId xmlns:p14="http://schemas.microsoft.com/office/powerpoint/2010/main" val="30195411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1470166" y="509186"/>
            <a:ext cx="11604171" cy="5940088"/>
          </a:xfrm>
          <a:prstGeom prst="rect">
            <a:avLst/>
          </a:prstGeom>
        </p:spPr>
        <p:txBody>
          <a:bodyPr wrap="square">
            <a:spAutoFit/>
          </a:bodyPr>
          <a:lstStyle/>
          <a:p>
            <a:r>
              <a:rPr lang="ja-JP" altLang="en-US" sz="2000" dirty="0"/>
              <a:t>□着替え                   １日分＋予備	上下２セット     </a:t>
            </a:r>
            <a:endParaRPr lang="en-US" altLang="ja-JP" sz="2000" dirty="0"/>
          </a:p>
          <a:p>
            <a:r>
              <a:rPr lang="en-US" altLang="ja-JP" sz="2000" dirty="0"/>
              <a:t>                                 </a:t>
            </a:r>
            <a:r>
              <a:rPr lang="ja-JP" altLang="en-US" sz="2000" dirty="0"/>
              <a:t> 暑さ寒さの調節ができ，運動しやすい物</a:t>
            </a:r>
          </a:p>
          <a:p>
            <a:r>
              <a:rPr lang="ja-JP" altLang="en-US" sz="2000" dirty="0"/>
              <a:t>　　　　　             （アスレチック，ラート体験を行います。</a:t>
            </a:r>
            <a:r>
              <a:rPr lang="ja-JP" altLang="en-US" sz="2000" b="1" u="sng" dirty="0">
                <a:solidFill>
                  <a:srgbClr val="FF0000"/>
                </a:solidFill>
              </a:rPr>
              <a:t>スカートは不可</a:t>
            </a:r>
            <a:r>
              <a:rPr lang="ja-JP" altLang="en-US" sz="2000" dirty="0"/>
              <a:t>。）</a:t>
            </a:r>
          </a:p>
          <a:p>
            <a:r>
              <a:rPr lang="ja-JP" altLang="en-US" sz="2000" dirty="0"/>
              <a:t>□ねまき	             上下１セット	トレーナー・ジャージ・Ｔシャツ・スエットなど</a:t>
            </a:r>
            <a:endParaRPr lang="en-US" altLang="ja-JP" sz="2000" dirty="0"/>
          </a:p>
          <a:p>
            <a:r>
              <a:rPr lang="ja-JP" altLang="en-US" sz="2000" dirty="0"/>
              <a:t>□下着	                    １日分	１枚余分に</a:t>
            </a:r>
          </a:p>
          <a:p>
            <a:r>
              <a:rPr lang="ja-JP" altLang="en-US" sz="2000" dirty="0"/>
              <a:t>□靴下	                    １日分	</a:t>
            </a:r>
            <a:r>
              <a:rPr lang="en-US" altLang="ja-JP" sz="2000" dirty="0"/>
              <a:t>1</a:t>
            </a:r>
            <a:r>
              <a:rPr lang="ja-JP" altLang="en-US" sz="2000" dirty="0" err="1"/>
              <a:t>，</a:t>
            </a:r>
            <a:r>
              <a:rPr lang="ja-JP" altLang="en-US" sz="2000" dirty="0"/>
              <a:t>２足余分に持っていく。</a:t>
            </a:r>
          </a:p>
          <a:p>
            <a:r>
              <a:rPr lang="ja-JP" altLang="en-US" sz="2000" dirty="0"/>
              <a:t>□おふろセット		バスタオル，入浴用タオル，着替えを入れる袋</a:t>
            </a:r>
          </a:p>
          <a:p>
            <a:r>
              <a:rPr lang="ja-JP" altLang="en-US" sz="2000" dirty="0"/>
              <a:t>　　　　　　　　    シャンプー・リンス・ボディーソープなど</a:t>
            </a:r>
            <a:endParaRPr lang="en-US" altLang="ja-JP" sz="2000" dirty="0"/>
          </a:p>
          <a:p>
            <a:r>
              <a:rPr lang="en-US" altLang="ja-JP" sz="2000" dirty="0"/>
              <a:t>                                 </a:t>
            </a:r>
            <a:r>
              <a:rPr lang="en-US" altLang="ja-JP" sz="2000" b="1" u="sng" dirty="0">
                <a:solidFill>
                  <a:srgbClr val="FF0000"/>
                </a:solidFill>
              </a:rPr>
              <a:t>※</a:t>
            </a:r>
            <a:r>
              <a:rPr lang="ja-JP" altLang="en-US" sz="2000" b="1" u="sng" dirty="0">
                <a:solidFill>
                  <a:srgbClr val="FF0000"/>
                </a:solidFill>
              </a:rPr>
              <a:t>ドライヤーは使用しません。</a:t>
            </a:r>
          </a:p>
          <a:p>
            <a:r>
              <a:rPr lang="ja-JP" altLang="en-US" sz="2000" dirty="0"/>
              <a:t>□ビニール袋	      ５枚程度  	焼き杉や，よごれ物を入れる等用</a:t>
            </a:r>
          </a:p>
          <a:p>
            <a:r>
              <a:rPr lang="ja-JP" altLang="en-US" sz="2000" dirty="0"/>
              <a:t>□洗面用具		      歯みがき粉・歯ブラシ・ヘアブラシ・タオル　</a:t>
            </a:r>
            <a:endParaRPr lang="en-US" altLang="ja-JP" sz="2000" dirty="0"/>
          </a:p>
          <a:p>
            <a:r>
              <a:rPr lang="ja-JP" altLang="en-US" sz="2000" dirty="0"/>
              <a:t>□体温計</a:t>
            </a:r>
            <a:r>
              <a:rPr lang="en-US" altLang="ja-JP" sz="2000" dirty="0"/>
              <a:t>			</a:t>
            </a:r>
            <a:r>
              <a:rPr lang="ja-JP" altLang="en-US" sz="2000" b="1" u="sng" dirty="0">
                <a:solidFill>
                  <a:srgbClr val="FF0000"/>
                </a:solidFill>
              </a:rPr>
              <a:t>２０日から毎日熱を測ってしおりに記入。当日は家庭から持参。</a:t>
            </a:r>
          </a:p>
          <a:p>
            <a:r>
              <a:rPr lang="ja-JP" altLang="en-US" sz="2000" dirty="0"/>
              <a:t>□汗ふきタオル 	２枚	ハンドタオルぐらいの大きさ</a:t>
            </a:r>
          </a:p>
          <a:p>
            <a:r>
              <a:rPr lang="ja-JP" altLang="en-US" sz="2000" dirty="0"/>
              <a:t>□マスク・ハンカチ　ティッシュ	２日目分	</a:t>
            </a:r>
            <a:r>
              <a:rPr lang="ja-JP" altLang="en-US" sz="2000" b="1" u="sng" dirty="0">
                <a:solidFill>
                  <a:srgbClr val="FF0000"/>
                </a:solidFill>
              </a:rPr>
              <a:t>マスクは食事の配膳時につかいます。</a:t>
            </a:r>
          </a:p>
          <a:p>
            <a:r>
              <a:rPr lang="ja-JP" altLang="en-US" sz="2000" dirty="0"/>
              <a:t>□上履き	             １足  	当日の朝，学校で入れます。（</a:t>
            </a:r>
            <a:r>
              <a:rPr lang="ja-JP" altLang="en-US" sz="2000" b="1" u="sng" dirty="0">
                <a:solidFill>
                  <a:srgbClr val="FF0000"/>
                </a:solidFill>
              </a:rPr>
              <a:t>サイズ注意</a:t>
            </a:r>
            <a:r>
              <a:rPr lang="ja-JP" altLang="en-US" sz="2000" dirty="0"/>
              <a:t>）</a:t>
            </a:r>
          </a:p>
          <a:p>
            <a:r>
              <a:rPr lang="ja-JP" altLang="en-US" sz="2000" dirty="0"/>
              <a:t>□エチケット袋	      １枚	帰りのバス用</a:t>
            </a:r>
          </a:p>
          <a:p>
            <a:r>
              <a:rPr lang="ja-JP" altLang="en-US" sz="2000" dirty="0"/>
              <a:t>□生理用品		      女子は全員</a:t>
            </a:r>
            <a:endParaRPr lang="en-US" altLang="ja-JP" sz="2000" dirty="0"/>
          </a:p>
          <a:p>
            <a:r>
              <a:rPr lang="en-US" altLang="ja-JP" sz="2000" b="1" dirty="0"/>
              <a:t>※</a:t>
            </a:r>
            <a:r>
              <a:rPr lang="ja-JP" altLang="en-US" sz="2000" b="1" dirty="0"/>
              <a:t>　保険証のコピー等は必要ありません。万が一の際には保護者の方へ連絡いたします。</a:t>
            </a:r>
            <a:endParaRPr lang="en-US" altLang="ja-JP" sz="2000" b="1" dirty="0"/>
          </a:p>
          <a:p>
            <a:r>
              <a:rPr lang="ja-JP" altLang="en-US" sz="2000" b="1" dirty="0"/>
              <a:t>　　本日お配りしている連絡先にご記入願います。</a:t>
            </a:r>
            <a:endParaRPr lang="en-US" altLang="ja-JP" sz="2000" b="1" dirty="0"/>
          </a:p>
        </p:txBody>
      </p:sp>
    </p:spTree>
    <p:extLst>
      <p:ext uri="{BB962C8B-B14F-4D97-AF65-F5344CB8AC3E}">
        <p14:creationId xmlns:p14="http://schemas.microsoft.com/office/powerpoint/2010/main" val="21915942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a:spLocks noChangeArrowheads="1"/>
          </p:cNvSpPr>
          <p:nvPr/>
        </p:nvSpPr>
        <p:spPr bwMode="auto">
          <a:xfrm>
            <a:off x="1741488" y="801687"/>
            <a:ext cx="10450512"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ja-JP" altLang="en-US" sz="8800" dirty="0">
                <a:solidFill>
                  <a:srgbClr val="FF0000"/>
                </a:solidFill>
                <a:latin typeface="HG創英角ﾎﾟｯﾌﾟ体" panose="040B0A09000000000000" pitchFamily="49" charset="-128"/>
                <a:ea typeface="HG創英角ﾎﾟｯﾌﾟ体" panose="040B0A09000000000000" pitchFamily="49" charset="-128"/>
              </a:rPr>
              <a:t>全ての物に記名を</a:t>
            </a:r>
            <a:endParaRPr lang="en-US" altLang="ja-JP" sz="8800" dirty="0">
              <a:solidFill>
                <a:srgbClr val="FF0000"/>
              </a:solidFill>
              <a:latin typeface="HG創英角ﾎﾟｯﾌﾟ体" panose="040B0A09000000000000" pitchFamily="49" charset="-128"/>
              <a:ea typeface="HG創英角ﾎﾟｯﾌﾟ体" panose="040B0A09000000000000" pitchFamily="49" charset="-128"/>
            </a:endParaRPr>
          </a:p>
          <a:p>
            <a:pPr>
              <a:lnSpc>
                <a:spcPct val="100000"/>
              </a:lnSpc>
              <a:spcBef>
                <a:spcPct val="0"/>
              </a:spcBef>
              <a:buFontTx/>
              <a:buNone/>
            </a:pPr>
            <a:r>
              <a:rPr lang="ja-JP" altLang="en-US" sz="8800" dirty="0">
                <a:solidFill>
                  <a:srgbClr val="FF0000"/>
                </a:solidFill>
                <a:latin typeface="HG創英角ﾎﾟｯﾌﾟ体" panose="040B0A09000000000000" pitchFamily="49" charset="-128"/>
                <a:ea typeface="HG創英角ﾎﾟｯﾌﾟ体" panose="040B0A09000000000000" pitchFamily="49" charset="-128"/>
              </a:rPr>
              <a:t>お願いします！！！</a:t>
            </a:r>
          </a:p>
        </p:txBody>
      </p:sp>
      <p:sp>
        <p:nvSpPr>
          <p:cNvPr id="3" name="正方形/長方形 2"/>
          <p:cNvSpPr/>
          <p:nvPr/>
        </p:nvSpPr>
        <p:spPr>
          <a:xfrm>
            <a:off x="999196" y="4033298"/>
            <a:ext cx="10942320" cy="1754326"/>
          </a:xfrm>
          <a:prstGeom prst="rect">
            <a:avLst/>
          </a:prstGeom>
        </p:spPr>
        <p:txBody>
          <a:bodyPr wrap="square">
            <a:spAutoFit/>
          </a:bodyPr>
          <a:lstStyle/>
          <a:p>
            <a:r>
              <a:rPr lang="ja-JP" altLang="ja-JP" sz="5400" b="1" kern="0" dirty="0">
                <a:uFill>
                  <a:solidFill>
                    <a:srgbClr val="FF0000"/>
                  </a:solidFill>
                </a:uFill>
                <a:latin typeface="Times New Roman" panose="02020603050405020304" pitchFamily="18" charset="0"/>
                <a:ea typeface="HG丸ｺﾞｼｯｸM-PRO" panose="020F0600000000000000" pitchFamily="50" charset="-128"/>
                <a:cs typeface="HG丸ｺﾞｼｯｸM-PRO" panose="020F0600000000000000" pitchFamily="50" charset="-128"/>
              </a:rPr>
              <a:t>（例）</a:t>
            </a:r>
            <a:r>
              <a:rPr lang="ja-JP" altLang="ja-JP" sz="5400" kern="0" dirty="0">
                <a:uFill>
                  <a:solidFill>
                    <a:srgbClr val="FF0000"/>
                  </a:solidFill>
                </a:uFill>
                <a:ea typeface="HG丸ｺﾞｼｯｸM-PRO" panose="020F0600000000000000" pitchFamily="50" charset="-128"/>
                <a:cs typeface="HG丸ｺﾞｼｯｸM-PRO" panose="020F0600000000000000" pitchFamily="50" charset="-128"/>
              </a:rPr>
              <a:t>高田小の５－１の場合</a:t>
            </a:r>
            <a:endParaRPr lang="en-US" altLang="ja-JP" sz="5400" kern="0" dirty="0">
              <a:uFill>
                <a:solidFill>
                  <a:srgbClr val="FF0000"/>
                </a:solidFill>
              </a:uFill>
              <a:ea typeface="HG丸ｺﾞｼｯｸM-PRO" panose="020F0600000000000000" pitchFamily="50" charset="-128"/>
              <a:cs typeface="HG丸ｺﾞｼｯｸM-PRO" panose="020F0600000000000000" pitchFamily="50" charset="-128"/>
            </a:endParaRPr>
          </a:p>
          <a:p>
            <a:r>
              <a:rPr lang="ja-JP" altLang="en-US" sz="5400" kern="0" dirty="0">
                <a:uFill>
                  <a:solidFill>
                    <a:srgbClr val="FF0000"/>
                  </a:solidFill>
                </a:uFill>
                <a:ea typeface="HG丸ｺﾞｼｯｸM-PRO" panose="020F0600000000000000" pitchFamily="50" charset="-128"/>
                <a:cs typeface="HG丸ｺﾞｼｯｸM-PRO" panose="020F0600000000000000" pitchFamily="50" charset="-128"/>
              </a:rPr>
              <a:t>　　　</a:t>
            </a:r>
            <a:r>
              <a:rPr lang="ja-JP" altLang="ja-JP" sz="5400" u="wavyDbl" kern="0" dirty="0">
                <a:uFill>
                  <a:solidFill>
                    <a:srgbClr val="FF0000"/>
                  </a:solidFill>
                </a:uFill>
                <a:ea typeface="HG丸ｺﾞｼｯｸM-PRO" panose="020F0600000000000000" pitchFamily="50" charset="-128"/>
                <a:cs typeface="HG丸ｺﾞｼｯｸM-PRO" panose="020F0600000000000000" pitchFamily="50" charset="-128"/>
              </a:rPr>
              <a:t>高田小１　</a:t>
            </a:r>
            <a:r>
              <a:rPr lang="ja-JP" altLang="en-US" sz="5400" u="wavyDbl" kern="0" dirty="0">
                <a:uFill>
                  <a:solidFill>
                    <a:srgbClr val="FF0000"/>
                  </a:solidFill>
                </a:uFill>
                <a:ea typeface="HG丸ｺﾞｼｯｸM-PRO" panose="020F0600000000000000" pitchFamily="50" charset="-128"/>
                <a:cs typeface="HG丸ｺﾞｼｯｸM-PRO" panose="020F0600000000000000" pitchFamily="50" charset="-128"/>
              </a:rPr>
              <a:t>佐藤みのり</a:t>
            </a:r>
            <a:endParaRPr lang="ja-JP" altLang="en-US" sz="5400" dirty="0"/>
          </a:p>
        </p:txBody>
      </p:sp>
    </p:spTree>
    <p:custDataLst>
      <p:tags r:id="rId1"/>
    </p:custDataLst>
    <p:extLst>
      <p:ext uri="{BB962C8B-B14F-4D97-AF65-F5344CB8AC3E}">
        <p14:creationId xmlns:p14="http://schemas.microsoft.com/office/powerpoint/2010/main" val="3620369992"/>
      </p:ext>
    </p:extLst>
  </p:cSld>
  <p:clrMapOvr>
    <a:masterClrMapping/>
  </p:clrMapOvr>
  <p:transition spd="slow" advTm="77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ctrTitle"/>
          </p:nvPr>
        </p:nvSpPr>
        <p:spPr>
          <a:xfrm>
            <a:off x="2358634" y="1111347"/>
            <a:ext cx="9144000" cy="3282950"/>
          </a:xfrm>
        </p:spPr>
        <p:txBody>
          <a:bodyPr/>
          <a:lstStyle/>
          <a:p>
            <a:pPr eaLnBrk="1" hangingPunct="1"/>
            <a:r>
              <a:rPr lang="ja-JP" altLang="en-US" sz="20000" dirty="0">
                <a:latin typeface="HGP創英角ﾎﾟｯﾌﾟ体" panose="040B0A00000000000000" pitchFamily="50" charset="-128"/>
                <a:ea typeface="HGP創英角ﾎﾟｯﾌﾟ体" panose="040B0A00000000000000" pitchFamily="50" charset="-128"/>
              </a:rPr>
              <a:t>１日目</a:t>
            </a:r>
          </a:p>
        </p:txBody>
      </p:sp>
      <p:sp>
        <p:nvSpPr>
          <p:cNvPr id="7171" name="サブタイトル 2"/>
          <p:cNvSpPr>
            <a:spLocks noGrp="1"/>
          </p:cNvSpPr>
          <p:nvPr>
            <p:ph type="subTitle" idx="1"/>
          </p:nvPr>
        </p:nvSpPr>
        <p:spPr>
          <a:xfrm>
            <a:off x="3499122" y="4365625"/>
            <a:ext cx="5958387" cy="1666875"/>
          </a:xfrm>
        </p:spPr>
        <p:txBody>
          <a:bodyPr>
            <a:normAutofit/>
          </a:bodyPr>
          <a:lstStyle/>
          <a:p>
            <a:pPr eaLnBrk="1" hangingPunct="1"/>
            <a:r>
              <a:rPr lang="ja-JP" altLang="en-US" sz="6600" dirty="0">
                <a:latin typeface="HGP創英角ﾎﾟｯﾌﾟ体" panose="040B0A00000000000000" pitchFamily="50" charset="-128"/>
                <a:ea typeface="HGP創英角ﾎﾟｯﾌﾟ体" panose="040B0A00000000000000" pitchFamily="50" charset="-128"/>
              </a:rPr>
              <a:t>９月２５日（水）</a:t>
            </a:r>
            <a:endParaRPr lang="en-US" altLang="ja-JP" sz="6600" dirty="0">
              <a:latin typeface="HGP創英角ﾎﾟｯﾌﾟ体" panose="040B0A00000000000000" pitchFamily="50" charset="-128"/>
              <a:ea typeface="HGP創英角ﾎﾟｯﾌﾟ体" panose="040B0A00000000000000" pitchFamily="50" charset="-128"/>
            </a:endParaRPr>
          </a:p>
          <a:p>
            <a:pPr eaLnBrk="1" hangingPunct="1"/>
            <a:endParaRPr lang="ja-JP" altLang="en-US" sz="3600" dirty="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2986448141"/>
      </p:ext>
    </p:extLst>
  </p:cSld>
  <p:clrMapOvr>
    <a:masterClrMapping/>
  </p:clrMapOvr>
  <p:transition spd="slow" advTm="2962"/>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ctrTitle"/>
          </p:nvPr>
        </p:nvSpPr>
        <p:spPr>
          <a:xfrm>
            <a:off x="2713530" y="3082193"/>
            <a:ext cx="7471480" cy="2387600"/>
          </a:xfrm>
        </p:spPr>
        <p:txBody>
          <a:bodyPr>
            <a:noAutofit/>
          </a:bodyPr>
          <a:lstStyle/>
          <a:p>
            <a:r>
              <a:rPr lang="ja-JP" altLang="en-US" sz="9600" dirty="0">
                <a:latin typeface="HGS創英角ﾎﾟｯﾌﾟ体" panose="040B0A00000000000000" pitchFamily="50" charset="-128"/>
                <a:ea typeface="HGS創英角ﾎﾟｯﾌﾟ体" panose="040B0A00000000000000" pitchFamily="50" charset="-128"/>
              </a:rPr>
              <a:t>３　諸注意</a:t>
            </a:r>
            <a:br>
              <a:rPr lang="en-US" altLang="ja-JP" sz="9600" dirty="0">
                <a:latin typeface="HGS創英角ﾎﾟｯﾌﾟ体" panose="040B0A00000000000000" pitchFamily="50" charset="-128"/>
                <a:ea typeface="HGS創英角ﾎﾟｯﾌﾟ体" panose="040B0A00000000000000" pitchFamily="50" charset="-128"/>
              </a:rPr>
            </a:br>
            <a:endParaRPr lang="ja-JP" altLang="en-US" sz="9600" dirty="0"/>
          </a:p>
        </p:txBody>
      </p:sp>
    </p:spTree>
    <p:extLst>
      <p:ext uri="{BB962C8B-B14F-4D97-AF65-F5344CB8AC3E}">
        <p14:creationId xmlns:p14="http://schemas.microsoft.com/office/powerpoint/2010/main" val="1600388419"/>
      </p:ext>
    </p:extLst>
  </p:cSld>
  <p:clrMapOvr>
    <a:masterClrMapping/>
  </p:clrMapOvr>
  <p:transition spd="slow" advTm="3917"/>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コンテンツ プレースホルダー 2"/>
          <p:cNvSpPr>
            <a:spLocks noGrp="1"/>
          </p:cNvSpPr>
          <p:nvPr>
            <p:ph idx="1"/>
          </p:nvPr>
        </p:nvSpPr>
        <p:spPr>
          <a:xfrm>
            <a:off x="489353" y="1737361"/>
            <a:ext cx="11410909" cy="4349931"/>
          </a:xfrm>
        </p:spPr>
        <p:txBody>
          <a:bodyPr>
            <a:noAutofit/>
          </a:bodyPr>
          <a:lstStyle/>
          <a:p>
            <a:r>
              <a:rPr lang="ja-JP" altLang="en-US" sz="2800" dirty="0">
                <a:latin typeface="HG丸ｺﾞｼｯｸM-PRO" panose="020F0600000000000000" pitchFamily="50" charset="-128"/>
                <a:ea typeface="HG丸ｺﾞｼｯｸM-PRO" panose="020F0600000000000000" pitchFamily="50" charset="-128"/>
              </a:rPr>
              <a:t>健康管理　　　　　→</a:t>
            </a:r>
            <a:r>
              <a:rPr lang="ja-JP" altLang="en-US" dirty="0">
                <a:latin typeface="HG丸ｺﾞｼｯｸM-PRO" panose="020F0600000000000000" pitchFamily="50" charset="-128"/>
                <a:ea typeface="HG丸ｺﾞｼｯｸM-PRO" panose="020F0600000000000000" pitchFamily="50" charset="-128"/>
              </a:rPr>
              <a:t>当日までの体調管理　　</a:t>
            </a:r>
            <a:r>
              <a:rPr lang="ja-JP" altLang="en-US" b="1" dirty="0">
                <a:solidFill>
                  <a:srgbClr val="FF0000"/>
                </a:solidFill>
                <a:latin typeface="HG丸ｺﾞｼｯｸM-PRO" panose="020F0600000000000000" pitchFamily="50" charset="-128"/>
                <a:ea typeface="HG丸ｺﾞｼｯｸM-PRO" panose="020F0600000000000000" pitchFamily="50" charset="-128"/>
              </a:rPr>
              <a:t>２０日（金）～健康観察</a:t>
            </a:r>
            <a:endParaRPr lang="en-US" altLang="ja-JP" b="1" dirty="0">
              <a:solidFill>
                <a:srgbClr val="FF0000"/>
              </a:solidFill>
              <a:latin typeface="HG丸ｺﾞｼｯｸM-PRO" panose="020F0600000000000000" pitchFamily="50" charset="-128"/>
              <a:ea typeface="HG丸ｺﾞｼｯｸM-PRO" panose="020F0600000000000000" pitchFamily="50" charset="-128"/>
            </a:endParaRPr>
          </a:p>
          <a:p>
            <a:pPr marL="0" indent="0">
              <a:buNone/>
            </a:pPr>
            <a:r>
              <a:rPr lang="ja-JP" altLang="en-US" b="1" dirty="0">
                <a:solidFill>
                  <a:srgbClr val="FF0000"/>
                </a:solidFill>
                <a:latin typeface="HG丸ｺﾞｼｯｸM-PRO" panose="020F0600000000000000" pitchFamily="50" charset="-128"/>
                <a:ea typeface="HG丸ｺﾞｼｯｸM-PRO" panose="020F0600000000000000" pitchFamily="50" charset="-128"/>
              </a:rPr>
              <a:t>　　　　　　</a:t>
            </a:r>
            <a:r>
              <a:rPr lang="ja-JP" altLang="en-US" b="1" u="sng" dirty="0">
                <a:solidFill>
                  <a:srgbClr val="FF0000"/>
                </a:solidFill>
                <a:latin typeface="HG丸ｺﾞｼｯｸM-PRO" panose="020F0600000000000000" pitchFamily="50" charset="-128"/>
                <a:ea typeface="HG丸ｺﾞｼｯｸM-PRO" panose="020F0600000000000000" pitchFamily="50" charset="-128"/>
              </a:rPr>
              <a:t>体調がすぐれない場合には，お迎えにきていただくこともあります。連絡がとれるように。</a:t>
            </a:r>
            <a:endParaRPr lang="en-US" altLang="ja-JP" dirty="0">
              <a:latin typeface="HG丸ｺﾞｼｯｸM-PRO" panose="020F0600000000000000" pitchFamily="50" charset="-128"/>
              <a:ea typeface="HG丸ｺﾞｼｯｸM-PRO" panose="020F0600000000000000" pitchFamily="50" charset="-128"/>
            </a:endParaRPr>
          </a:p>
          <a:p>
            <a:r>
              <a:rPr lang="ja-JP" altLang="en-US" sz="2800" dirty="0">
                <a:latin typeface="HG丸ｺﾞｼｯｸM-PRO" panose="020F0600000000000000" pitchFamily="50" charset="-128"/>
                <a:ea typeface="HG丸ｺﾞｼｯｸM-PRO" panose="020F0600000000000000" pitchFamily="50" charset="-128"/>
              </a:rPr>
              <a:t>欠席連絡　　　　　→</a:t>
            </a:r>
            <a:r>
              <a:rPr lang="ja-JP" altLang="ja-JP" b="1" u="wavyDbl" kern="0" dirty="0">
                <a:solidFill>
                  <a:srgbClr val="FF0000"/>
                </a:solidFill>
                <a:uFill>
                  <a:solidFill>
                    <a:srgbClr val="000000"/>
                  </a:solidFill>
                </a:uFill>
                <a:latin typeface="HG丸ｺﾞｼｯｸM-PRO" panose="020F0600000000000000" pitchFamily="50" charset="-128"/>
                <a:ea typeface="HG丸ｺﾞｼｯｸM-PRO" panose="020F0600000000000000" pitchFamily="50" charset="-128"/>
                <a:cs typeface="HG丸ｺﾞｼｯｸM-PRO" panose="020F0600000000000000" pitchFamily="50" charset="-128"/>
              </a:rPr>
              <a:t>午前７：</a:t>
            </a:r>
            <a:r>
              <a:rPr lang="ja-JP" altLang="en-US" b="1" u="wavyDbl" kern="0" dirty="0">
                <a:solidFill>
                  <a:srgbClr val="FF0000"/>
                </a:solidFill>
                <a:uFill>
                  <a:solidFill>
                    <a:srgbClr val="000000"/>
                  </a:solidFill>
                </a:uFill>
                <a:latin typeface="HG丸ｺﾞｼｯｸM-PRO" panose="020F0600000000000000" pitchFamily="50" charset="-128"/>
                <a:ea typeface="HG丸ｺﾞｼｯｸM-PRO" panose="020F0600000000000000" pitchFamily="50" charset="-128"/>
                <a:cs typeface="HG丸ｺﾞｼｯｸM-PRO" panose="020F0600000000000000" pitchFamily="50" charset="-128"/>
              </a:rPr>
              <a:t>１</a:t>
            </a:r>
            <a:r>
              <a:rPr lang="ja-JP" altLang="ja-JP" b="1" u="wavyDbl" kern="0" dirty="0">
                <a:solidFill>
                  <a:srgbClr val="FF0000"/>
                </a:solidFill>
                <a:uFill>
                  <a:solidFill>
                    <a:srgbClr val="000000"/>
                  </a:solidFill>
                </a:uFill>
                <a:latin typeface="HG丸ｺﾞｼｯｸM-PRO" panose="020F0600000000000000" pitchFamily="50" charset="-128"/>
                <a:ea typeface="HG丸ｺﾞｼｯｸM-PRO" panose="020F0600000000000000" pitchFamily="50" charset="-128"/>
                <a:cs typeface="HG丸ｺﾞｼｯｸM-PRO" panose="020F0600000000000000" pitchFamily="50" charset="-128"/>
              </a:rPr>
              <a:t>０～７：</a:t>
            </a:r>
            <a:r>
              <a:rPr lang="ja-JP" altLang="en-US" b="1" u="wavyDbl" kern="0" dirty="0">
                <a:solidFill>
                  <a:srgbClr val="FF0000"/>
                </a:solidFill>
                <a:uFill>
                  <a:solidFill>
                    <a:srgbClr val="000000"/>
                  </a:solidFill>
                </a:uFill>
                <a:latin typeface="HG丸ｺﾞｼｯｸM-PRO" panose="020F0600000000000000" pitchFamily="50" charset="-128"/>
                <a:ea typeface="HG丸ｺﾞｼｯｸM-PRO" panose="020F0600000000000000" pitchFamily="50" charset="-128"/>
                <a:cs typeface="HG丸ｺﾞｼｯｸM-PRO" panose="020F0600000000000000" pitchFamily="50" charset="-128"/>
              </a:rPr>
              <a:t>２</a:t>
            </a:r>
            <a:r>
              <a:rPr lang="ja-JP" altLang="ja-JP" b="1" u="wavyDbl" kern="0" dirty="0">
                <a:solidFill>
                  <a:srgbClr val="FF0000"/>
                </a:solidFill>
                <a:uFill>
                  <a:solidFill>
                    <a:srgbClr val="000000"/>
                  </a:solidFill>
                </a:uFill>
                <a:latin typeface="HG丸ｺﾞｼｯｸM-PRO" panose="020F0600000000000000" pitchFamily="50" charset="-128"/>
                <a:ea typeface="HG丸ｺﾞｼｯｸM-PRO" panose="020F0600000000000000" pitchFamily="50" charset="-128"/>
                <a:cs typeface="HG丸ｺﾞｼｯｸM-PRO" panose="020F0600000000000000" pitchFamily="50" charset="-128"/>
              </a:rPr>
              <a:t>０</a:t>
            </a:r>
            <a:r>
              <a:rPr lang="ja-JP" altLang="en-US" b="1" u="wavyDbl" kern="0" dirty="0">
                <a:solidFill>
                  <a:srgbClr val="FF0000"/>
                </a:solidFill>
                <a:uFill>
                  <a:solidFill>
                    <a:srgbClr val="000000"/>
                  </a:solidFill>
                </a:uFill>
                <a:latin typeface="HG丸ｺﾞｼｯｸM-PRO" panose="020F0600000000000000" pitchFamily="50" charset="-128"/>
                <a:ea typeface="HG丸ｺﾞｼｯｸM-PRO" panose="020F0600000000000000" pitchFamily="50" charset="-128"/>
                <a:cs typeface="HG丸ｺﾞｼｯｸM-PRO" panose="020F0600000000000000" pitchFamily="50" charset="-128"/>
              </a:rPr>
              <a:t>までに学校へ</a:t>
            </a:r>
            <a:r>
              <a:rPr lang="en-US" altLang="ja-JP" b="1" u="wavyDbl" kern="0" dirty="0">
                <a:solidFill>
                  <a:srgbClr val="FF0000"/>
                </a:solidFill>
                <a:uFill>
                  <a:solidFill>
                    <a:srgbClr val="000000"/>
                  </a:solidFill>
                </a:uFill>
                <a:latin typeface="HG丸ｺﾞｼｯｸM-PRO" panose="020F0600000000000000" pitchFamily="50" charset="-128"/>
                <a:ea typeface="HG丸ｺﾞｼｯｸM-PRO" panose="020F0600000000000000" pitchFamily="50" charset="-128"/>
                <a:cs typeface="HG丸ｺﾞｼｯｸM-PRO" panose="020F0600000000000000" pitchFamily="50" charset="-128"/>
              </a:rPr>
              <a:t>Tel</a:t>
            </a:r>
          </a:p>
          <a:p>
            <a:pPr marL="0" indent="0">
              <a:buNone/>
            </a:pPr>
            <a:r>
              <a:rPr lang="ja-JP" altLang="en-US" dirty="0">
                <a:latin typeface="HG丸ｺﾞｼｯｸM-PRO" panose="020F0600000000000000" pitchFamily="50" charset="-128"/>
                <a:ea typeface="HG丸ｺﾞｼｯｸM-PRO" panose="020F0600000000000000" pitchFamily="50" charset="-128"/>
              </a:rPr>
              <a:t>　　　　　　　　　　　　　　　　☆食事のキャンセルは</a:t>
            </a:r>
            <a:r>
              <a:rPr lang="ja-JP" altLang="en-US" b="1" u="sng" dirty="0">
                <a:solidFill>
                  <a:srgbClr val="FF0000"/>
                </a:solidFill>
                <a:latin typeface="HG丸ｺﾞｼｯｸM-PRO" panose="020F0600000000000000" pitchFamily="50" charset="-128"/>
                <a:ea typeface="HG丸ｺﾞｼｯｸM-PRO" panose="020F0600000000000000" pitchFamily="50" charset="-128"/>
              </a:rPr>
              <a:t>３日前まで</a:t>
            </a:r>
            <a:r>
              <a:rPr lang="ja-JP" altLang="en-US" dirty="0">
                <a:latin typeface="HG丸ｺﾞｼｯｸM-PRO" panose="020F0600000000000000" pitchFamily="50" charset="-128"/>
                <a:ea typeface="HG丸ｺﾞｼｯｸM-PRO" panose="020F0600000000000000" pitchFamily="50" charset="-128"/>
              </a:rPr>
              <a:t>となっておりますので，当日欠席さ</a:t>
            </a:r>
            <a:endParaRPr lang="en-US" altLang="ja-JP" dirty="0">
              <a:latin typeface="HG丸ｺﾞｼｯｸM-PRO" panose="020F0600000000000000" pitchFamily="50" charset="-128"/>
              <a:ea typeface="HG丸ｺﾞｼｯｸM-PRO" panose="020F0600000000000000" pitchFamily="50" charset="-128"/>
            </a:endParaRPr>
          </a:p>
          <a:p>
            <a:pPr marL="0" indent="0">
              <a:buNone/>
            </a:pPr>
            <a:r>
              <a:rPr lang="ja-JP" altLang="en-US" dirty="0">
                <a:latin typeface="HG丸ｺﾞｼｯｸM-PRO" panose="020F0600000000000000" pitchFamily="50" charset="-128"/>
                <a:ea typeface="HG丸ｺﾞｼｯｸM-PRO" panose="020F0600000000000000" pitchFamily="50" charset="-128"/>
              </a:rPr>
              <a:t>　　　　　　　　　　　　　　　　　</a:t>
            </a:r>
            <a:r>
              <a:rPr lang="ja-JP" altLang="en-US" dirty="0" err="1">
                <a:latin typeface="HG丸ｺﾞｼｯｸM-PRO" panose="020F0600000000000000" pitchFamily="50" charset="-128"/>
                <a:ea typeface="HG丸ｺﾞｼｯｸM-PRO" panose="020F0600000000000000" pitchFamily="50" charset="-128"/>
              </a:rPr>
              <a:t>れた</a:t>
            </a:r>
            <a:r>
              <a:rPr lang="ja-JP" altLang="en-US" dirty="0">
                <a:latin typeface="HG丸ｺﾞｼｯｸM-PRO" panose="020F0600000000000000" pitchFamily="50" charset="-128"/>
                <a:ea typeface="HG丸ｺﾞｼｯｸM-PRO" panose="020F0600000000000000" pitchFamily="50" charset="-128"/>
              </a:rPr>
              <a:t>場合でも，食事代はいただくことになりますので御了承ください。</a:t>
            </a:r>
            <a:endParaRPr lang="en-US" altLang="ja-JP" dirty="0">
              <a:latin typeface="HG丸ｺﾞｼｯｸM-PRO" panose="020F0600000000000000" pitchFamily="50" charset="-128"/>
              <a:ea typeface="HG丸ｺﾞｼｯｸM-PRO" panose="020F0600000000000000" pitchFamily="50" charset="-128"/>
            </a:endParaRPr>
          </a:p>
          <a:p>
            <a:pPr marL="0" indent="0" algn="just" hangingPunct="0">
              <a:lnSpc>
                <a:spcPts val="1480"/>
              </a:lnSpc>
              <a:buNone/>
            </a:pPr>
            <a:r>
              <a:rPr lang="ja-JP" altLang="en-US" dirty="0">
                <a:solidFill>
                  <a:srgbClr val="000000"/>
                </a:solidFill>
                <a:latin typeface="Times New Roman" panose="02020603050405020304" pitchFamily="18" charset="0"/>
                <a:ea typeface="HG丸ｺﾞｼｯｸM-PRO" panose="020F0600000000000000" pitchFamily="50" charset="-128"/>
                <a:cs typeface="Times New Roman" panose="02020603050405020304" pitchFamily="18" charset="0"/>
              </a:rPr>
              <a:t>　　　　　　　　　　　　　　　　　</a:t>
            </a:r>
            <a:endParaRPr lang="en-US" altLang="ja-JP" dirty="0">
              <a:solidFill>
                <a:srgbClr val="000000"/>
              </a:solidFill>
              <a:latin typeface="Times New Roman" panose="02020603050405020304" pitchFamily="18" charset="0"/>
              <a:ea typeface="HG丸ｺﾞｼｯｸM-PRO" panose="020F0600000000000000" pitchFamily="50" charset="-128"/>
              <a:cs typeface="Times New Roman" panose="02020603050405020304" pitchFamily="18" charset="0"/>
            </a:endParaRPr>
          </a:p>
          <a:p>
            <a:pPr marL="0" indent="0" algn="just" hangingPunct="0">
              <a:lnSpc>
                <a:spcPts val="1480"/>
              </a:lnSpc>
              <a:buNone/>
            </a:pPr>
            <a:r>
              <a:rPr lang="ja-JP" altLang="en-US" dirty="0">
                <a:solidFill>
                  <a:srgbClr val="000000"/>
                </a:solidFill>
                <a:latin typeface="Times New Roman" panose="02020603050405020304" pitchFamily="18" charset="0"/>
                <a:ea typeface="HG丸ｺﾞｼｯｸM-PRO" panose="020F0600000000000000" pitchFamily="50" charset="-128"/>
                <a:cs typeface="Times New Roman" panose="02020603050405020304" pitchFamily="18" charset="0"/>
              </a:rPr>
              <a:t>　　　　　　　　　　　　　　　</a:t>
            </a:r>
            <a:endParaRPr lang="en-US" altLang="ja-JP" dirty="0">
              <a:solidFill>
                <a:srgbClr val="000000"/>
              </a:solidFill>
              <a:latin typeface="Times New Roman" panose="02020603050405020304" pitchFamily="18" charset="0"/>
              <a:ea typeface="HG丸ｺﾞｼｯｸM-PRO" panose="020F0600000000000000" pitchFamily="50" charset="-128"/>
              <a:cs typeface="Times New Roman" panose="02020603050405020304" pitchFamily="18" charset="0"/>
            </a:endParaRPr>
          </a:p>
          <a:p>
            <a:pPr marL="0" indent="0" algn="just" hangingPunct="0">
              <a:lnSpc>
                <a:spcPts val="1480"/>
              </a:lnSpc>
              <a:buNone/>
            </a:pPr>
            <a:r>
              <a:rPr lang="ja-JP" altLang="en-US" sz="2800" dirty="0">
                <a:latin typeface="HG丸ｺﾞｼｯｸM-PRO" panose="020F0600000000000000" pitchFamily="50" charset="-128"/>
                <a:ea typeface="HG丸ｺﾞｼｯｸM-PRO" panose="020F0600000000000000" pitchFamily="50" charset="-128"/>
              </a:rPr>
              <a:t>到着時刻　　　　　→</a:t>
            </a:r>
            <a:r>
              <a:rPr lang="ja-JP" altLang="en-US" dirty="0">
                <a:latin typeface="HG丸ｺﾞｼｯｸM-PRO" panose="020F0600000000000000" pitchFamily="50" charset="-128"/>
                <a:ea typeface="HG丸ｺﾞｼｯｸM-PRO" panose="020F0600000000000000" pitchFamily="50" charset="-128"/>
              </a:rPr>
              <a:t>大幅に変わる場合にはシグフィーで お知らせします。</a:t>
            </a:r>
            <a:endParaRPr lang="en-US" altLang="ja-JP" dirty="0">
              <a:latin typeface="HG丸ｺﾞｼｯｸM-PRO" panose="020F0600000000000000" pitchFamily="50" charset="-128"/>
              <a:ea typeface="HG丸ｺﾞｼｯｸM-PRO" panose="020F0600000000000000" pitchFamily="50" charset="-128"/>
            </a:endParaRPr>
          </a:p>
          <a:p>
            <a:pPr marL="0" indent="0" algn="just" hangingPunct="0">
              <a:lnSpc>
                <a:spcPts val="1480"/>
              </a:lnSpc>
              <a:buNone/>
            </a:pPr>
            <a:r>
              <a:rPr lang="en-US" altLang="ja-JP" dirty="0">
                <a:latin typeface="HG丸ｺﾞｼｯｸM-PRO" panose="020F0600000000000000" pitchFamily="50" charset="-128"/>
                <a:ea typeface="HG丸ｺﾞｼｯｸM-PRO" panose="020F0600000000000000" pitchFamily="50" charset="-128"/>
              </a:rPr>
              <a:t>							</a:t>
            </a:r>
            <a:r>
              <a:rPr lang="ja-JP" altLang="en-US" dirty="0">
                <a:latin typeface="HG丸ｺﾞｼｯｸM-PRO" panose="020F0600000000000000" pitchFamily="50" charset="-128"/>
                <a:ea typeface="HG丸ｺﾞｼｯｸM-PRO" panose="020F0600000000000000" pitchFamily="50" charset="-128"/>
              </a:rPr>
              <a:t>　　お迎えの際，車でのご来校は控えてください。</a:t>
            </a:r>
            <a:endParaRPr lang="en-US" altLang="ja-JP"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228916372"/>
      </p:ext>
    </p:extLst>
  </p:cSld>
  <p:clrMapOvr>
    <a:masterClrMapping/>
  </p:clrMapOvr>
  <p:transition spd="slow" advTm="384"/>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ctrTitle"/>
          </p:nvPr>
        </p:nvSpPr>
        <p:spPr>
          <a:xfrm>
            <a:off x="2713530" y="3082192"/>
            <a:ext cx="7471480" cy="3116901"/>
          </a:xfrm>
        </p:spPr>
        <p:txBody>
          <a:bodyPr>
            <a:noAutofit/>
          </a:bodyPr>
          <a:lstStyle/>
          <a:p>
            <a:r>
              <a:rPr lang="ja-JP" altLang="en-US" sz="9600" dirty="0">
                <a:latin typeface="HGS創英角ﾎﾟｯﾌﾟ体" panose="040B0A00000000000000" pitchFamily="50" charset="-128"/>
                <a:ea typeface="HGS創英角ﾎﾟｯﾌﾟ体" panose="040B0A00000000000000" pitchFamily="50" charset="-128"/>
              </a:rPr>
              <a:t>４　指導</a:t>
            </a:r>
            <a:br>
              <a:rPr lang="en-US" altLang="ja-JP" sz="9600" dirty="0">
                <a:latin typeface="HGS創英角ﾎﾟｯﾌﾟ体" panose="040B0A00000000000000" pitchFamily="50" charset="-128"/>
                <a:ea typeface="HGS創英角ﾎﾟｯﾌﾟ体" panose="040B0A00000000000000" pitchFamily="50" charset="-128"/>
              </a:rPr>
            </a:br>
            <a:r>
              <a:rPr lang="ja-JP" altLang="en-US" sz="9600" dirty="0">
                <a:latin typeface="HGS創英角ﾎﾟｯﾌﾟ体" panose="040B0A00000000000000" pitchFamily="50" charset="-128"/>
                <a:ea typeface="HGS創英角ﾎﾟｯﾌﾟ体" panose="040B0A00000000000000" pitchFamily="50" charset="-128"/>
              </a:rPr>
              <a:t>　　内容</a:t>
            </a:r>
            <a:br>
              <a:rPr lang="en-US" altLang="ja-JP" sz="9600" dirty="0">
                <a:latin typeface="HGS創英角ﾎﾟｯﾌﾟ体" panose="040B0A00000000000000" pitchFamily="50" charset="-128"/>
                <a:ea typeface="HGS創英角ﾎﾟｯﾌﾟ体" panose="040B0A00000000000000" pitchFamily="50" charset="-128"/>
              </a:rPr>
            </a:br>
            <a:endParaRPr lang="ja-JP" altLang="en-US" sz="9600" dirty="0"/>
          </a:p>
        </p:txBody>
      </p:sp>
    </p:spTree>
    <p:extLst>
      <p:ext uri="{BB962C8B-B14F-4D97-AF65-F5344CB8AC3E}">
        <p14:creationId xmlns:p14="http://schemas.microsoft.com/office/powerpoint/2010/main" val="2674537424"/>
      </p:ext>
    </p:extLst>
  </p:cSld>
  <p:clrMapOvr>
    <a:masterClrMapping/>
  </p:clrMapOvr>
  <p:transition spd="slow" advTm="3917"/>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55213D9-849B-4111-B168-8C14A089F784}"/>
              </a:ext>
            </a:extLst>
          </p:cNvPr>
          <p:cNvSpPr/>
          <p:nvPr/>
        </p:nvSpPr>
        <p:spPr>
          <a:xfrm>
            <a:off x="1349060" y="671691"/>
            <a:ext cx="10537372" cy="6186309"/>
          </a:xfrm>
          <a:prstGeom prst="rect">
            <a:avLst/>
          </a:prstGeom>
        </p:spPr>
        <p:txBody>
          <a:bodyPr wrap="square">
            <a:spAutoFit/>
          </a:bodyPr>
          <a:lstStyle/>
          <a:p>
            <a:r>
              <a:rPr lang="ja-JP" altLang="en-US" sz="4400" dirty="0">
                <a:latin typeface="Arial Black" panose="020B0A04020102020204" pitchFamily="34" charset="0"/>
              </a:rPr>
              <a:t>１．豊かな心と社会性</a:t>
            </a:r>
            <a:endParaRPr lang="en-US" altLang="ja-JP" sz="4400" dirty="0">
              <a:latin typeface="Arial Black" panose="020B0A04020102020204" pitchFamily="34" charset="0"/>
            </a:endParaRPr>
          </a:p>
          <a:p>
            <a:r>
              <a:rPr lang="ja-JP" altLang="en-US" sz="4400" dirty="0">
                <a:latin typeface="Arial Black" panose="020B0A04020102020204" pitchFamily="34" charset="0"/>
              </a:rPr>
              <a:t>・友達，先生，地域の方への接し方</a:t>
            </a:r>
            <a:endParaRPr lang="en-US" altLang="ja-JP" sz="4400" dirty="0">
              <a:latin typeface="Arial Black" panose="020B0A04020102020204" pitchFamily="34" charset="0"/>
            </a:endParaRPr>
          </a:p>
          <a:p>
            <a:r>
              <a:rPr lang="ja-JP" altLang="en-US" sz="4400" dirty="0">
                <a:latin typeface="Arial Black" panose="020B0A04020102020204" pitchFamily="34" charset="0"/>
              </a:rPr>
              <a:t>・おうちの方への感謝</a:t>
            </a:r>
            <a:endParaRPr lang="en-US" altLang="ja-JP" sz="4400" dirty="0">
              <a:latin typeface="Arial Black" panose="020B0A04020102020204" pitchFamily="34" charset="0"/>
            </a:endParaRPr>
          </a:p>
          <a:p>
            <a:r>
              <a:rPr lang="ja-JP" altLang="en-US" sz="4400" dirty="0">
                <a:latin typeface="Arial Black" panose="020B0A04020102020204" pitchFamily="34" charset="0"/>
              </a:rPr>
              <a:t>２．</a:t>
            </a:r>
            <a:r>
              <a:rPr lang="en-US" altLang="ja-JP" sz="4400" dirty="0">
                <a:latin typeface="Arial Black" panose="020B0A04020102020204" pitchFamily="34" charset="0"/>
              </a:rPr>
              <a:t>SDG</a:t>
            </a:r>
            <a:r>
              <a:rPr lang="ja-JP" altLang="en-US" sz="4400" dirty="0">
                <a:latin typeface="Arial Black" panose="020B0A04020102020204" pitchFamily="34" charset="0"/>
              </a:rPr>
              <a:t>ｓへの関心</a:t>
            </a:r>
            <a:endParaRPr lang="en-US" altLang="ja-JP" sz="4400" dirty="0">
              <a:latin typeface="Arial Black" panose="020B0A04020102020204" pitchFamily="34" charset="0"/>
            </a:endParaRPr>
          </a:p>
          <a:p>
            <a:r>
              <a:rPr lang="ja-JP" altLang="en-US" sz="4400" dirty="0">
                <a:latin typeface="Arial Black" panose="020B0A04020102020204" pitchFamily="34" charset="0"/>
              </a:rPr>
              <a:t>３．進んで約束を守っているか</a:t>
            </a:r>
            <a:endParaRPr lang="en-US" altLang="ja-JP" sz="4400" dirty="0">
              <a:latin typeface="Arial Black" panose="020B0A04020102020204" pitchFamily="34" charset="0"/>
            </a:endParaRPr>
          </a:p>
          <a:p>
            <a:r>
              <a:rPr lang="ja-JP" altLang="en-US" sz="4400" dirty="0">
                <a:latin typeface="Arial Black" panose="020B0A04020102020204" pitchFamily="34" charset="0"/>
              </a:rPr>
              <a:t>４．自ら進んで取り組んでいるか</a:t>
            </a:r>
            <a:endParaRPr lang="en-US" altLang="ja-JP" sz="4400" dirty="0">
              <a:latin typeface="Arial Black" panose="020B0A04020102020204" pitchFamily="34" charset="0"/>
            </a:endParaRPr>
          </a:p>
          <a:p>
            <a:endParaRPr lang="en-US" altLang="ja-JP" sz="4400" dirty="0">
              <a:latin typeface="Arial Black" panose="020B0A04020102020204" pitchFamily="34" charset="0"/>
            </a:endParaRPr>
          </a:p>
          <a:p>
            <a:r>
              <a:rPr lang="ja-JP" altLang="en-US" sz="4400" b="1" u="sng" dirty="0">
                <a:solidFill>
                  <a:srgbClr val="FF0000"/>
                </a:solidFill>
                <a:latin typeface="Arial Black" panose="020B0A04020102020204" pitchFamily="34" charset="0"/>
              </a:rPr>
              <a:t>日頃の生活を見直し</a:t>
            </a:r>
            <a:r>
              <a:rPr lang="ja-JP" altLang="en-US" sz="4400" b="1" u="sng" dirty="0">
                <a:latin typeface="Arial Black" panose="020B0A04020102020204" pitchFamily="34" charset="0"/>
              </a:rPr>
              <a:t>，立派な姿で</a:t>
            </a:r>
            <a:endParaRPr lang="en-US" altLang="ja-JP" sz="4400" b="1" u="sng" dirty="0">
              <a:latin typeface="Arial Black" panose="020B0A04020102020204" pitchFamily="34" charset="0"/>
            </a:endParaRPr>
          </a:p>
          <a:p>
            <a:r>
              <a:rPr lang="ja-JP" altLang="en-US" sz="4400" b="1" u="sng" dirty="0">
                <a:latin typeface="Arial Black" panose="020B0A04020102020204" pitchFamily="34" charset="0"/>
              </a:rPr>
              <a:t>林間学校を成功させよう。</a:t>
            </a:r>
            <a:endParaRPr lang="en-US" altLang="ja-JP" sz="4400" b="1" u="sng" dirty="0">
              <a:latin typeface="Arial Black" panose="020B0A04020102020204" pitchFamily="34" charset="0"/>
            </a:endParaRPr>
          </a:p>
        </p:txBody>
      </p:sp>
    </p:spTree>
    <p:extLst>
      <p:ext uri="{BB962C8B-B14F-4D97-AF65-F5344CB8AC3E}">
        <p14:creationId xmlns:p14="http://schemas.microsoft.com/office/powerpoint/2010/main" val="27405188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375954" y="453743"/>
            <a:ext cx="10537372" cy="6186309"/>
          </a:xfrm>
          <a:prstGeom prst="rect">
            <a:avLst/>
          </a:prstGeom>
        </p:spPr>
        <p:txBody>
          <a:bodyPr wrap="square">
            <a:spAutoFit/>
          </a:bodyPr>
          <a:lstStyle/>
          <a:p>
            <a:r>
              <a:rPr lang="ja-JP" altLang="en-US" sz="3600" dirty="0"/>
              <a:t>（</a:t>
            </a:r>
            <a:r>
              <a:rPr lang="en-US" altLang="ja-JP" sz="3600" dirty="0"/>
              <a:t>1</a:t>
            </a:r>
            <a:r>
              <a:rPr lang="ja-JP" altLang="en-US" sz="3600" dirty="0"/>
              <a:t>）</a:t>
            </a:r>
            <a:r>
              <a:rPr lang="ja-JP" altLang="en-US" sz="3600" dirty="0">
                <a:solidFill>
                  <a:srgbClr val="FF0000"/>
                </a:solidFill>
              </a:rPr>
              <a:t>生活面</a:t>
            </a:r>
            <a:r>
              <a:rPr lang="ja-JP" altLang="en-US" sz="3600" dirty="0"/>
              <a:t>での自立</a:t>
            </a:r>
          </a:p>
          <a:p>
            <a:r>
              <a:rPr lang="ja-JP" altLang="en-US" dirty="0"/>
              <a:t>　　</a:t>
            </a:r>
            <a:r>
              <a:rPr lang="ja-JP" altLang="en-US" sz="2400" dirty="0"/>
              <a:t>☆布団やシーツ・・・四隅をそろえてたたむ，そろえて積み上げる等</a:t>
            </a:r>
          </a:p>
          <a:p>
            <a:r>
              <a:rPr lang="ja-JP" altLang="en-US" sz="2400" dirty="0"/>
              <a:t>　  ☆着替え           ・・・脱いだものをコンパクトにたたんで，しまう。</a:t>
            </a:r>
            <a:endParaRPr lang="en-US" altLang="ja-JP" sz="2400" dirty="0"/>
          </a:p>
          <a:p>
            <a:r>
              <a:rPr lang="ja-JP" altLang="en-US" sz="2400" dirty="0"/>
              <a:t>　　　　　　　　　　　  次の日の準備の習慣。</a:t>
            </a:r>
          </a:p>
          <a:p>
            <a:r>
              <a:rPr lang="ja-JP" altLang="en-US" sz="2400" dirty="0"/>
              <a:t>　  ☆入浴               ・・・マナー</a:t>
            </a:r>
            <a:endParaRPr lang="en-US" altLang="ja-JP" sz="2400" dirty="0"/>
          </a:p>
          <a:p>
            <a:r>
              <a:rPr lang="en-US" altLang="ja-JP" sz="2400" dirty="0"/>
              <a:t>                                       </a:t>
            </a:r>
            <a:r>
              <a:rPr lang="ja-JP" altLang="en-US" sz="2400" dirty="0"/>
              <a:t>（湯取りタオルの使い方，周りを濡らさない配慮）</a:t>
            </a:r>
            <a:endParaRPr lang="en-US" altLang="ja-JP" sz="2400" dirty="0"/>
          </a:p>
          <a:p>
            <a:r>
              <a:rPr lang="ja-JP" altLang="en-US" sz="2400" dirty="0"/>
              <a:t>                                          髪の始末</a:t>
            </a:r>
            <a:endParaRPr lang="en-US" altLang="ja-JP" sz="2400" dirty="0"/>
          </a:p>
          <a:p>
            <a:r>
              <a:rPr lang="ja-JP" altLang="en-US" sz="2400" dirty="0"/>
              <a:t>　　☆あいさつ返事・・・自分のために相手とコミュニケーションを</a:t>
            </a:r>
            <a:endParaRPr lang="en-US" altLang="ja-JP" sz="2400" dirty="0"/>
          </a:p>
          <a:p>
            <a:r>
              <a:rPr lang="ja-JP" altLang="en-US" sz="2400" dirty="0"/>
              <a:t>　　☆時間・・・時間を守って行動する。</a:t>
            </a:r>
          </a:p>
          <a:p>
            <a:r>
              <a:rPr lang="ja-JP" altLang="en-US" dirty="0"/>
              <a:t>　</a:t>
            </a:r>
            <a:r>
              <a:rPr lang="ja-JP" altLang="en-US" sz="3600" dirty="0"/>
              <a:t>（</a:t>
            </a:r>
            <a:r>
              <a:rPr lang="en-US" altLang="ja-JP" sz="3600" dirty="0"/>
              <a:t>2</a:t>
            </a:r>
            <a:r>
              <a:rPr lang="ja-JP" altLang="en-US" sz="3600" dirty="0"/>
              <a:t>）</a:t>
            </a:r>
            <a:r>
              <a:rPr lang="ja-JP" altLang="en-US" sz="3600" dirty="0">
                <a:solidFill>
                  <a:srgbClr val="FF0000"/>
                </a:solidFill>
              </a:rPr>
              <a:t>荷物</a:t>
            </a:r>
            <a:r>
              <a:rPr lang="ja-JP" altLang="en-US" sz="3600" dirty="0"/>
              <a:t>の管理</a:t>
            </a:r>
            <a:endParaRPr lang="en-US" altLang="ja-JP" dirty="0"/>
          </a:p>
          <a:p>
            <a:r>
              <a:rPr lang="ja-JP" altLang="en-US" dirty="0"/>
              <a:t>　　</a:t>
            </a:r>
            <a:r>
              <a:rPr lang="ja-JP" altLang="en-US" sz="2400" dirty="0"/>
              <a:t>自分で詰め，どの袋が何なのかわかるようにしておきます。</a:t>
            </a:r>
            <a:endParaRPr lang="en-US" altLang="ja-JP" sz="2400" dirty="0"/>
          </a:p>
          <a:p>
            <a:r>
              <a:rPr lang="ja-JP" altLang="en-US" sz="2400" dirty="0"/>
              <a:t>　自分に必要なものは？忘れ物は？</a:t>
            </a:r>
          </a:p>
          <a:p>
            <a:r>
              <a:rPr lang="ja-JP" altLang="en-US" dirty="0"/>
              <a:t>　</a:t>
            </a:r>
            <a:r>
              <a:rPr lang="ja-JP" altLang="en-US" sz="3600" dirty="0"/>
              <a:t>（</a:t>
            </a:r>
            <a:r>
              <a:rPr lang="en-US" altLang="ja-JP" sz="3600" dirty="0"/>
              <a:t>3</a:t>
            </a:r>
            <a:r>
              <a:rPr lang="ja-JP" altLang="en-US" sz="3600" dirty="0"/>
              <a:t>）</a:t>
            </a:r>
            <a:r>
              <a:rPr lang="ja-JP" altLang="en-US" sz="3600" dirty="0">
                <a:solidFill>
                  <a:srgbClr val="FF0000"/>
                </a:solidFill>
              </a:rPr>
              <a:t>薬の管理・体調管理</a:t>
            </a:r>
            <a:endParaRPr lang="en-US" altLang="ja-JP" dirty="0">
              <a:solidFill>
                <a:srgbClr val="FF0000"/>
              </a:solidFill>
            </a:endParaRPr>
          </a:p>
          <a:p>
            <a:r>
              <a:rPr lang="ja-JP" altLang="en-US" dirty="0"/>
              <a:t>　　</a:t>
            </a:r>
            <a:r>
              <a:rPr lang="ja-JP" altLang="en-US" sz="2400" dirty="0"/>
              <a:t>健康調査に記入した薬は，自分で飲めるようにしておきます。</a:t>
            </a:r>
          </a:p>
          <a:p>
            <a:r>
              <a:rPr lang="ja-JP" altLang="en-US" sz="2400" dirty="0"/>
              <a:t>　＊担任は，服用したかを確認します。</a:t>
            </a:r>
          </a:p>
        </p:txBody>
      </p:sp>
    </p:spTree>
    <p:extLst>
      <p:ext uri="{BB962C8B-B14F-4D97-AF65-F5344CB8AC3E}">
        <p14:creationId xmlns:p14="http://schemas.microsoft.com/office/powerpoint/2010/main" val="16202553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55213D9-849B-4111-B168-8C14A089F784}"/>
              </a:ext>
            </a:extLst>
          </p:cNvPr>
          <p:cNvSpPr/>
          <p:nvPr/>
        </p:nvSpPr>
        <p:spPr>
          <a:xfrm>
            <a:off x="1375954" y="453743"/>
            <a:ext cx="10537372" cy="6186309"/>
          </a:xfrm>
          <a:prstGeom prst="rect">
            <a:avLst/>
          </a:prstGeom>
        </p:spPr>
        <p:txBody>
          <a:bodyPr wrap="square">
            <a:spAutoFit/>
          </a:bodyPr>
          <a:lstStyle/>
          <a:p>
            <a:r>
              <a:rPr lang="ja-JP" altLang="en-US" sz="4400" dirty="0"/>
              <a:t>　・各クラスの林間学校のテーマ</a:t>
            </a:r>
            <a:endParaRPr lang="en-US" altLang="ja-JP" sz="4400" dirty="0"/>
          </a:p>
          <a:p>
            <a:r>
              <a:rPr lang="ja-JP" altLang="en-US" sz="4400" dirty="0"/>
              <a:t>　　↓</a:t>
            </a:r>
            <a:endParaRPr lang="en-US" altLang="ja-JP" sz="4400" dirty="0"/>
          </a:p>
          <a:p>
            <a:r>
              <a:rPr lang="ja-JP" altLang="en-US" sz="4400" dirty="0"/>
              <a:t>　　学年のテーマを決める</a:t>
            </a:r>
            <a:endParaRPr lang="en-US" altLang="ja-JP" sz="4400" dirty="0"/>
          </a:p>
          <a:p>
            <a:r>
              <a:rPr lang="ja-JP" altLang="en-US" sz="4400" dirty="0"/>
              <a:t>　９／１０（火）昼までに</a:t>
            </a:r>
            <a:endParaRPr lang="en-US" altLang="ja-JP" sz="4400" dirty="0"/>
          </a:p>
          <a:p>
            <a:endParaRPr lang="en-US" altLang="ja-JP" sz="4400" dirty="0"/>
          </a:p>
          <a:p>
            <a:r>
              <a:rPr lang="ja-JP" altLang="en-US" sz="4400" dirty="0"/>
              <a:t>　・しおりの絵</a:t>
            </a:r>
            <a:endParaRPr lang="en-US" altLang="ja-JP" sz="4400" dirty="0"/>
          </a:p>
          <a:p>
            <a:r>
              <a:rPr lang="ja-JP" altLang="en-US" sz="4400" dirty="0"/>
              <a:t>　９／１３（金）まで</a:t>
            </a:r>
            <a:endParaRPr lang="en-US" altLang="ja-JP" sz="4400" dirty="0"/>
          </a:p>
          <a:p>
            <a:endParaRPr lang="en-US" altLang="ja-JP" sz="4400" dirty="0"/>
          </a:p>
          <a:p>
            <a:r>
              <a:rPr lang="ja-JP" altLang="en-US" sz="4400" dirty="0"/>
              <a:t>　・部屋決め，活動決め（６日～）</a:t>
            </a:r>
          </a:p>
        </p:txBody>
      </p:sp>
    </p:spTree>
    <p:extLst>
      <p:ext uri="{BB962C8B-B14F-4D97-AF65-F5344CB8AC3E}">
        <p14:creationId xmlns:p14="http://schemas.microsoft.com/office/powerpoint/2010/main" val="33065070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2609027" y="2585805"/>
            <a:ext cx="8416024" cy="2387600"/>
          </a:xfrm>
          <a:prstGeom prst="rect">
            <a:avLst/>
          </a:prstGeom>
        </p:spPr>
        <p:txBody>
          <a:bodyPr>
            <a:noAutofit/>
          </a:bodyPr>
          <a:lst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9600" dirty="0">
                <a:latin typeface="HGS創英角ﾎﾟｯﾌﾟ体" panose="040B0A00000000000000" pitchFamily="50" charset="-128"/>
                <a:ea typeface="HGS創英角ﾎﾟｯﾌﾟ体" panose="040B0A00000000000000" pitchFamily="50" charset="-128"/>
              </a:rPr>
              <a:t>養護教諭より</a:t>
            </a:r>
            <a:br>
              <a:rPr lang="en-US" altLang="ja-JP" sz="9600" dirty="0">
                <a:latin typeface="HGS創英角ﾎﾟｯﾌﾟ体" panose="040B0A00000000000000" pitchFamily="50" charset="-128"/>
                <a:ea typeface="HGS創英角ﾎﾟｯﾌﾟ体" panose="040B0A00000000000000" pitchFamily="50" charset="-128"/>
              </a:rPr>
            </a:br>
            <a:endParaRPr lang="ja-JP" altLang="en-US" sz="9600" dirty="0"/>
          </a:p>
        </p:txBody>
      </p:sp>
    </p:spTree>
    <p:extLst>
      <p:ext uri="{BB962C8B-B14F-4D97-AF65-F5344CB8AC3E}">
        <p14:creationId xmlns:p14="http://schemas.microsoft.com/office/powerpoint/2010/main" val="29660747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a:xfrm>
            <a:off x="1762931" y="624110"/>
            <a:ext cx="8911687" cy="1280890"/>
          </a:xfrm>
        </p:spPr>
        <p:txBody>
          <a:bodyPr>
            <a:normAutofit/>
          </a:bodyPr>
          <a:lstStyle/>
          <a:p>
            <a:pPr algn="ctr"/>
            <a:r>
              <a:rPr lang="ja-JP" altLang="en-US" sz="6600" dirty="0"/>
              <a:t>提出物</a:t>
            </a:r>
          </a:p>
        </p:txBody>
      </p:sp>
      <p:sp>
        <p:nvSpPr>
          <p:cNvPr id="30724" name="テキスト ボックス 3"/>
          <p:cNvSpPr txBox="1">
            <a:spLocks noChangeArrowheads="1"/>
          </p:cNvSpPr>
          <p:nvPr/>
        </p:nvSpPr>
        <p:spPr bwMode="auto">
          <a:xfrm>
            <a:off x="11507788" y="2325688"/>
            <a:ext cx="2260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endParaRPr lang="ja-JP" altLang="en-US" sz="1800"/>
          </a:p>
        </p:txBody>
      </p:sp>
      <p:sp>
        <p:nvSpPr>
          <p:cNvPr id="30725" name="テキスト ボックス 4"/>
          <p:cNvSpPr txBox="1">
            <a:spLocks noChangeArrowheads="1"/>
          </p:cNvSpPr>
          <p:nvPr/>
        </p:nvSpPr>
        <p:spPr bwMode="auto">
          <a:xfrm>
            <a:off x="778217" y="1791969"/>
            <a:ext cx="1119788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en-US" altLang="ja-JP" sz="4800" b="1" dirty="0"/>
              <a:t>『</a:t>
            </a:r>
            <a:r>
              <a:rPr lang="ja-JP" altLang="en-US" sz="4800" b="1" dirty="0"/>
              <a:t>林間学校前　健康調査</a:t>
            </a:r>
            <a:r>
              <a:rPr lang="en-US" altLang="ja-JP" sz="4800" b="1" dirty="0"/>
              <a:t>』</a:t>
            </a:r>
            <a:r>
              <a:rPr lang="ja-JP" altLang="en-US" sz="4800" b="1" dirty="0"/>
              <a:t>を配付</a:t>
            </a:r>
            <a:r>
              <a:rPr lang="ja-JP" altLang="ja-JP" sz="4800" dirty="0"/>
              <a:t>し</a:t>
            </a:r>
            <a:r>
              <a:rPr lang="ja-JP" altLang="en-US" sz="4800" dirty="0"/>
              <a:t>ております。</a:t>
            </a:r>
            <a:endParaRPr lang="en-US" altLang="ja-JP" sz="4800" dirty="0"/>
          </a:p>
          <a:p>
            <a:pPr>
              <a:lnSpc>
                <a:spcPct val="100000"/>
              </a:lnSpc>
              <a:spcBef>
                <a:spcPct val="0"/>
              </a:spcBef>
              <a:buFontTx/>
              <a:buNone/>
            </a:pPr>
            <a:r>
              <a:rPr lang="ja-JP" altLang="en-US" sz="4800" b="1" dirty="0">
                <a:solidFill>
                  <a:srgbClr val="FF0000"/>
                </a:solidFill>
              </a:rPr>
              <a:t>９</a:t>
            </a:r>
            <a:r>
              <a:rPr lang="ja-JP" altLang="ja-JP" sz="4800" b="1" dirty="0">
                <a:solidFill>
                  <a:srgbClr val="FF0000"/>
                </a:solidFill>
              </a:rPr>
              <a:t>日（</a:t>
            </a:r>
            <a:r>
              <a:rPr lang="ja-JP" altLang="en-US" sz="4800" b="1" dirty="0">
                <a:solidFill>
                  <a:srgbClr val="FF0000"/>
                </a:solidFill>
              </a:rPr>
              <a:t>月</a:t>
            </a:r>
            <a:r>
              <a:rPr lang="ja-JP" altLang="ja-JP" sz="4800" b="1" dirty="0">
                <a:solidFill>
                  <a:srgbClr val="FF0000"/>
                </a:solidFill>
              </a:rPr>
              <a:t>）までに提出</a:t>
            </a:r>
            <a:r>
              <a:rPr lang="ja-JP" altLang="en-US" sz="4800" b="1" dirty="0"/>
              <a:t>をお願いいたします</a:t>
            </a:r>
            <a:r>
              <a:rPr lang="ja-JP" altLang="ja-JP" sz="4800" dirty="0"/>
              <a:t>。</a:t>
            </a:r>
          </a:p>
          <a:p>
            <a:pPr>
              <a:lnSpc>
                <a:spcPct val="100000"/>
              </a:lnSpc>
              <a:spcBef>
                <a:spcPct val="0"/>
              </a:spcBef>
              <a:buFontTx/>
              <a:buNone/>
            </a:pPr>
            <a:r>
              <a:rPr lang="ja-JP" altLang="ja-JP" sz="4800" dirty="0"/>
              <a:t>※提出の際には，封筒も</a:t>
            </a:r>
            <a:r>
              <a:rPr lang="ja-JP" altLang="en-US" sz="4800" dirty="0"/>
              <a:t>お渡し</a:t>
            </a:r>
            <a:r>
              <a:rPr lang="ja-JP" altLang="ja-JP" sz="4800" dirty="0"/>
              <a:t>しますので</a:t>
            </a:r>
            <a:r>
              <a:rPr lang="ja-JP" altLang="en-US" sz="4800" dirty="0"/>
              <a:t>，</a:t>
            </a:r>
            <a:endParaRPr lang="en-US" altLang="ja-JP" sz="4800" dirty="0"/>
          </a:p>
          <a:p>
            <a:pPr>
              <a:lnSpc>
                <a:spcPct val="100000"/>
              </a:lnSpc>
              <a:spcBef>
                <a:spcPct val="0"/>
              </a:spcBef>
              <a:buFontTx/>
              <a:buNone/>
            </a:pPr>
            <a:r>
              <a:rPr lang="ja-JP" altLang="en-US" sz="4800" dirty="0"/>
              <a:t>　  </a:t>
            </a:r>
            <a:r>
              <a:rPr lang="ja-JP" altLang="ja-JP" sz="4800" dirty="0"/>
              <a:t>そちらに入れてご提出ください。</a:t>
            </a:r>
            <a:endParaRPr lang="en-US" altLang="ja-JP" sz="4800" dirty="0"/>
          </a:p>
        </p:txBody>
      </p:sp>
    </p:spTree>
    <p:extLst>
      <p:ext uri="{BB962C8B-B14F-4D97-AF65-F5344CB8AC3E}">
        <p14:creationId xmlns:p14="http://schemas.microsoft.com/office/powerpoint/2010/main" val="2431106912"/>
      </p:ext>
    </p:extLst>
  </p:cSld>
  <p:clrMapOvr>
    <a:masterClrMapping/>
  </p:clrMapOvr>
  <p:transition spd="slow" advTm="367"/>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4"/>
          <p:cNvSpPr txBox="1">
            <a:spLocks noChangeArrowheads="1"/>
          </p:cNvSpPr>
          <p:nvPr/>
        </p:nvSpPr>
        <p:spPr bwMode="auto">
          <a:xfrm>
            <a:off x="804342" y="2275295"/>
            <a:ext cx="1119788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ja-JP" altLang="en-US" sz="4800" dirty="0"/>
              <a:t>以上となります。何かご不明な点等ございましたら，担任や養護教諭までお知らせ</a:t>
            </a:r>
            <a:r>
              <a:rPr lang="en-US" altLang="ja-JP" sz="4800" dirty="0"/>
              <a:t>,</a:t>
            </a:r>
          </a:p>
          <a:p>
            <a:pPr>
              <a:lnSpc>
                <a:spcPct val="100000"/>
              </a:lnSpc>
              <a:spcBef>
                <a:spcPct val="0"/>
              </a:spcBef>
              <a:buFontTx/>
              <a:buNone/>
            </a:pPr>
            <a:r>
              <a:rPr lang="en-US" altLang="ja-JP" sz="4800" dirty="0"/>
              <a:t> </a:t>
            </a:r>
            <a:r>
              <a:rPr lang="ja-JP" altLang="en-US" sz="4800" dirty="0"/>
              <a:t>ご相談ください。</a:t>
            </a:r>
            <a:endParaRPr lang="en-US" altLang="ja-JP" sz="4800" dirty="0"/>
          </a:p>
          <a:p>
            <a:pPr>
              <a:lnSpc>
                <a:spcPct val="100000"/>
              </a:lnSpc>
              <a:spcBef>
                <a:spcPct val="0"/>
              </a:spcBef>
              <a:buFontTx/>
              <a:buNone/>
            </a:pPr>
            <a:r>
              <a:rPr lang="ja-JP" altLang="en-US" sz="4800" dirty="0"/>
              <a:t>どうぞよろしくお願いいたします。</a:t>
            </a:r>
            <a:endParaRPr lang="en-US" altLang="ja-JP" sz="4800" dirty="0"/>
          </a:p>
        </p:txBody>
      </p:sp>
    </p:spTree>
    <p:extLst>
      <p:ext uri="{BB962C8B-B14F-4D97-AF65-F5344CB8AC3E}">
        <p14:creationId xmlns:p14="http://schemas.microsoft.com/office/powerpoint/2010/main" val="3205241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744428" y="1905000"/>
            <a:ext cx="3419404" cy="4795117"/>
          </a:xfrm>
          <a:prstGeom prst="rect">
            <a:avLst/>
          </a:prstGeom>
        </p:spPr>
      </p:pic>
      <p:pic>
        <p:nvPicPr>
          <p:cNvPr id="7" name="図 6"/>
          <p:cNvPicPr>
            <a:picLocks noChangeAspect="1"/>
          </p:cNvPicPr>
          <p:nvPr/>
        </p:nvPicPr>
        <p:blipFill>
          <a:blip r:embed="rId3"/>
          <a:stretch>
            <a:fillRect/>
          </a:stretch>
        </p:blipFill>
        <p:spPr>
          <a:xfrm>
            <a:off x="3522007" y="197224"/>
            <a:ext cx="5441473" cy="1452282"/>
          </a:xfrm>
          <a:prstGeom prst="rect">
            <a:avLst/>
          </a:prstGeom>
        </p:spPr>
      </p:pic>
      <p:pic>
        <p:nvPicPr>
          <p:cNvPr id="3" name="図 2">
            <a:extLst>
              <a:ext uri="{FF2B5EF4-FFF2-40B4-BE49-F238E27FC236}">
                <a16:creationId xmlns:a16="http://schemas.microsoft.com/office/drawing/2014/main" id="{0F01A045-3D70-4914-BF50-8638BF6E60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0763" y="1727443"/>
            <a:ext cx="5199172" cy="4972674"/>
          </a:xfrm>
          <a:prstGeom prst="rect">
            <a:avLst/>
          </a:prstGeom>
        </p:spPr>
      </p:pic>
    </p:spTree>
    <p:extLst>
      <p:ext uri="{BB962C8B-B14F-4D97-AF65-F5344CB8AC3E}">
        <p14:creationId xmlns:p14="http://schemas.microsoft.com/office/powerpoint/2010/main" val="700349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C304CE9-ACFA-4162-AE81-8460320922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775" y="389482"/>
            <a:ext cx="7831885" cy="4464906"/>
          </a:xfrm>
          <a:prstGeom prst="rect">
            <a:avLst/>
          </a:prstGeom>
        </p:spPr>
      </p:pic>
      <p:sp>
        <p:nvSpPr>
          <p:cNvPr id="4" name="正方形/長方形 3">
            <a:extLst>
              <a:ext uri="{FF2B5EF4-FFF2-40B4-BE49-F238E27FC236}">
                <a16:creationId xmlns:a16="http://schemas.microsoft.com/office/drawing/2014/main" id="{9DABC565-053C-40AC-AD9C-99B3812A8C73}"/>
              </a:ext>
            </a:extLst>
          </p:cNvPr>
          <p:cNvSpPr/>
          <p:nvPr/>
        </p:nvSpPr>
        <p:spPr>
          <a:xfrm>
            <a:off x="3714452" y="5132312"/>
            <a:ext cx="7802136" cy="1107996"/>
          </a:xfrm>
          <a:prstGeom prst="rect">
            <a:avLst/>
          </a:prstGeom>
          <a:noFill/>
        </p:spPr>
        <p:txBody>
          <a:bodyPr wrap="none" lIns="91440" tIns="45720" rIns="91440" bIns="45720">
            <a:spAutoFit/>
          </a:bodyPr>
          <a:lstStyle/>
          <a:p>
            <a:pPr algn="ctr"/>
            <a:r>
              <a:rPr lang="ja-JP" altLang="en-US" sz="6600" dirty="0">
                <a:ln w="0"/>
                <a:solidFill>
                  <a:schemeClr val="accent1"/>
                </a:solidFill>
                <a:effectLst>
                  <a:outerShdw blurRad="38100" dist="25400" dir="5400000" algn="ctr" rotWithShape="0">
                    <a:srgbClr val="6E747A">
                      <a:alpha val="43000"/>
                    </a:srgbClr>
                  </a:outerShdw>
                </a:effectLst>
              </a:rPr>
              <a:t>道の駅　しょうなん</a:t>
            </a:r>
          </a:p>
        </p:txBody>
      </p:sp>
    </p:spTree>
    <p:extLst>
      <p:ext uri="{BB962C8B-B14F-4D97-AF65-F5344CB8AC3E}">
        <p14:creationId xmlns:p14="http://schemas.microsoft.com/office/powerpoint/2010/main" val="4200163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63070" y="1829329"/>
            <a:ext cx="4049851" cy="584775"/>
          </a:xfrm>
          <a:prstGeom prst="rect">
            <a:avLst/>
          </a:prstGeom>
          <a:noFill/>
        </p:spPr>
        <p:txBody>
          <a:bodyPr wrap="square" rtlCol="0">
            <a:spAutoFit/>
          </a:bodyPr>
          <a:lstStyle/>
          <a:p>
            <a:r>
              <a:rPr kumimoji="1" lang="ja-JP" altLang="en-US" sz="3200" b="1" i="1" dirty="0"/>
              <a:t>道の駅　しょうなん</a:t>
            </a:r>
          </a:p>
        </p:txBody>
      </p:sp>
      <p:pic>
        <p:nvPicPr>
          <p:cNvPr id="6" name="図 5"/>
          <p:cNvPicPr>
            <a:picLocks noChangeAspect="1"/>
          </p:cNvPicPr>
          <p:nvPr/>
        </p:nvPicPr>
        <p:blipFill>
          <a:blip r:embed="rId2"/>
          <a:stretch>
            <a:fillRect/>
          </a:stretch>
        </p:blipFill>
        <p:spPr>
          <a:xfrm>
            <a:off x="4763845" y="4382127"/>
            <a:ext cx="2273027" cy="1416640"/>
          </a:xfrm>
          <a:prstGeom prst="rect">
            <a:avLst/>
          </a:prstGeom>
        </p:spPr>
      </p:pic>
      <p:sp>
        <p:nvSpPr>
          <p:cNvPr id="8" name="右矢印 7"/>
          <p:cNvSpPr/>
          <p:nvPr/>
        </p:nvSpPr>
        <p:spPr>
          <a:xfrm>
            <a:off x="7798526" y="1018903"/>
            <a:ext cx="1045029" cy="11284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右矢印 8"/>
          <p:cNvSpPr/>
          <p:nvPr/>
        </p:nvSpPr>
        <p:spPr>
          <a:xfrm>
            <a:off x="7798526" y="3253717"/>
            <a:ext cx="1045029" cy="11284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右矢印 9"/>
          <p:cNvSpPr/>
          <p:nvPr/>
        </p:nvSpPr>
        <p:spPr>
          <a:xfrm>
            <a:off x="7798526" y="5464908"/>
            <a:ext cx="1045029" cy="11284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8905359" y="3392506"/>
            <a:ext cx="2191538" cy="1077218"/>
          </a:xfrm>
          <a:prstGeom prst="rect">
            <a:avLst/>
          </a:prstGeom>
          <a:noFill/>
        </p:spPr>
        <p:txBody>
          <a:bodyPr wrap="square" rtlCol="0">
            <a:spAutoFit/>
          </a:bodyPr>
          <a:lstStyle/>
          <a:p>
            <a:r>
              <a:rPr kumimoji="1" lang="en-US" altLang="ja-JP" sz="3200" b="1" i="1" dirty="0"/>
              <a:t>【</a:t>
            </a:r>
            <a:r>
              <a:rPr kumimoji="1" lang="ja-JP" altLang="en-US" sz="3200" b="1" i="1" dirty="0"/>
              <a:t>農業</a:t>
            </a:r>
            <a:r>
              <a:rPr kumimoji="1" lang="en-US" altLang="ja-JP" sz="3200" b="1" i="1" dirty="0"/>
              <a:t>】</a:t>
            </a:r>
            <a:r>
              <a:rPr kumimoji="1" lang="ja-JP" altLang="en-US" sz="3200" b="1" i="1" dirty="0"/>
              <a:t>鹿倉農園</a:t>
            </a:r>
            <a:endParaRPr kumimoji="1" lang="en-US" altLang="ja-JP" sz="3200" b="1" i="1" dirty="0"/>
          </a:p>
        </p:txBody>
      </p:sp>
      <p:sp>
        <p:nvSpPr>
          <p:cNvPr id="12" name="テキスト ボックス 11"/>
          <p:cNvSpPr txBox="1"/>
          <p:nvPr/>
        </p:nvSpPr>
        <p:spPr>
          <a:xfrm>
            <a:off x="8905359" y="5464908"/>
            <a:ext cx="3406384" cy="954107"/>
          </a:xfrm>
          <a:prstGeom prst="rect">
            <a:avLst/>
          </a:prstGeom>
          <a:noFill/>
        </p:spPr>
        <p:txBody>
          <a:bodyPr wrap="square" rtlCol="0">
            <a:spAutoFit/>
          </a:bodyPr>
          <a:lstStyle/>
          <a:p>
            <a:r>
              <a:rPr kumimoji="1" lang="en-US" altLang="ja-JP" sz="3200" b="1" i="1" dirty="0"/>
              <a:t>【</a:t>
            </a:r>
            <a:r>
              <a:rPr kumimoji="1" lang="ja-JP" altLang="en-US" sz="3200" b="1" i="1" dirty="0"/>
              <a:t>水辺</a:t>
            </a:r>
            <a:r>
              <a:rPr kumimoji="1" lang="en-US" altLang="ja-JP" sz="3200" b="1" i="1" dirty="0"/>
              <a:t>】</a:t>
            </a:r>
          </a:p>
          <a:p>
            <a:r>
              <a:rPr kumimoji="1" lang="ja-JP" altLang="en-US" sz="2400" b="1" i="1" dirty="0"/>
              <a:t>フィッシングセンター</a:t>
            </a:r>
            <a:endParaRPr kumimoji="1" lang="en-US" altLang="ja-JP" sz="2400" b="1" i="1" dirty="0"/>
          </a:p>
        </p:txBody>
      </p:sp>
      <p:sp>
        <p:nvSpPr>
          <p:cNvPr id="13" name="テキスト ボックス 12"/>
          <p:cNvSpPr txBox="1"/>
          <p:nvPr/>
        </p:nvSpPr>
        <p:spPr>
          <a:xfrm>
            <a:off x="8682189" y="1044499"/>
            <a:ext cx="3348445" cy="1077218"/>
          </a:xfrm>
          <a:prstGeom prst="rect">
            <a:avLst/>
          </a:prstGeom>
          <a:noFill/>
        </p:spPr>
        <p:txBody>
          <a:bodyPr wrap="square" rtlCol="0">
            <a:spAutoFit/>
          </a:bodyPr>
          <a:lstStyle/>
          <a:p>
            <a:r>
              <a:rPr kumimoji="1" lang="en-US" altLang="ja-JP" sz="3200" b="1" i="1" dirty="0"/>
              <a:t>【</a:t>
            </a:r>
            <a:r>
              <a:rPr kumimoji="1" lang="ja-JP" altLang="en-US" sz="3200" b="1" i="1" dirty="0"/>
              <a:t>環境</a:t>
            </a:r>
            <a:r>
              <a:rPr kumimoji="1" lang="en-US" altLang="ja-JP" sz="3200" b="1" i="1" dirty="0"/>
              <a:t>】</a:t>
            </a:r>
          </a:p>
          <a:p>
            <a:r>
              <a:rPr kumimoji="1" lang="ja-JP" altLang="en-US" sz="3200" b="1" i="1" dirty="0"/>
              <a:t>　</a:t>
            </a:r>
            <a:r>
              <a:rPr kumimoji="1" lang="ja-JP" altLang="en-US" sz="2400" b="1" i="1" dirty="0"/>
              <a:t>バードウォッチング</a:t>
            </a:r>
            <a:endParaRPr kumimoji="1" lang="en-US" altLang="ja-JP" sz="3200" b="1" i="1" dirty="0"/>
          </a:p>
        </p:txBody>
      </p:sp>
      <p:pic>
        <p:nvPicPr>
          <p:cNvPr id="14" name="図 13">
            <a:extLst>
              <a:ext uri="{FF2B5EF4-FFF2-40B4-BE49-F238E27FC236}">
                <a16:creationId xmlns:a16="http://schemas.microsoft.com/office/drawing/2014/main" id="{9D7C2E2F-E5F4-4F55-BEB7-3D7FAB20BAFC}"/>
              </a:ext>
            </a:extLst>
          </p:cNvPr>
          <p:cNvPicPr>
            <a:picLocks noChangeAspect="1"/>
          </p:cNvPicPr>
          <p:nvPr/>
        </p:nvPicPr>
        <p:blipFill>
          <a:blip r:embed="rId2"/>
          <a:stretch>
            <a:fillRect/>
          </a:stretch>
        </p:blipFill>
        <p:spPr>
          <a:xfrm>
            <a:off x="4611447" y="2034974"/>
            <a:ext cx="2273027" cy="1416640"/>
          </a:xfrm>
          <a:prstGeom prst="rect">
            <a:avLst/>
          </a:prstGeom>
        </p:spPr>
      </p:pic>
      <p:pic>
        <p:nvPicPr>
          <p:cNvPr id="3" name="図 2">
            <a:extLst>
              <a:ext uri="{FF2B5EF4-FFF2-40B4-BE49-F238E27FC236}">
                <a16:creationId xmlns:a16="http://schemas.microsoft.com/office/drawing/2014/main" id="{7EBC74E4-BD41-4D40-93C0-C0BC21FC372C}"/>
              </a:ext>
            </a:extLst>
          </p:cNvPr>
          <p:cNvPicPr>
            <a:picLocks noChangeAspect="1"/>
          </p:cNvPicPr>
          <p:nvPr/>
        </p:nvPicPr>
        <p:blipFill>
          <a:blip r:embed="rId3"/>
          <a:stretch>
            <a:fillRect/>
          </a:stretch>
        </p:blipFill>
        <p:spPr>
          <a:xfrm>
            <a:off x="363070" y="2596454"/>
            <a:ext cx="4049851" cy="2306997"/>
          </a:xfrm>
          <a:prstGeom prst="rect">
            <a:avLst/>
          </a:prstGeom>
        </p:spPr>
      </p:pic>
    </p:spTree>
    <p:extLst>
      <p:ext uri="{BB962C8B-B14F-4D97-AF65-F5344CB8AC3E}">
        <p14:creationId xmlns:p14="http://schemas.microsoft.com/office/powerpoint/2010/main" val="33678733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ウィスプ">
  <a:themeElements>
    <a:clrScheme name="ウィスプ">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ウィスプ">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ィスプ">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2214</TotalTime>
  <Words>2745</Words>
  <Application>Microsoft Office PowerPoint</Application>
  <PresentationFormat>ワイド画面</PresentationFormat>
  <Paragraphs>319</Paragraphs>
  <Slides>68</Slides>
  <Notes>43</Notes>
  <HiddenSlides>1</HiddenSlides>
  <MMClips>1</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68</vt:i4>
      </vt:variant>
    </vt:vector>
  </HeadingPairs>
  <TitlesOfParts>
    <vt:vector size="80" baseType="lpstr">
      <vt:lpstr>HGP創英角ﾎﾟｯﾌﾟ体</vt:lpstr>
      <vt:lpstr>HGS創英角ﾎﾟｯﾌﾟ体</vt:lpstr>
      <vt:lpstr>HG丸ｺﾞｼｯｸM-PRO</vt:lpstr>
      <vt:lpstr>HG創英角ﾎﾟｯﾌﾟ体</vt:lpstr>
      <vt:lpstr>游ゴシック</vt:lpstr>
      <vt:lpstr>Arial</vt:lpstr>
      <vt:lpstr>Arial Black</vt:lpstr>
      <vt:lpstr>Calibri</vt:lpstr>
      <vt:lpstr>Century Gothic</vt:lpstr>
      <vt:lpstr>Times New Roman</vt:lpstr>
      <vt:lpstr>Wingdings 3</vt:lpstr>
      <vt:lpstr>ウィスプ</vt:lpstr>
      <vt:lpstr>林間学校保護者説明会資料</vt:lpstr>
      <vt:lpstr>PowerPoint プレゼンテーション</vt:lpstr>
      <vt:lpstr>PowerPoint プレゼンテーション</vt:lpstr>
      <vt:lpstr>１　おもな活動内容 　　　及び日程 </vt:lpstr>
      <vt:lpstr>PowerPoint プレゼンテーション</vt:lpstr>
      <vt:lpstr>１日目</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手賀の丘青少年自然の家</vt:lpstr>
      <vt:lpstr>PowerPoint プレゼンテーション</vt:lpstr>
      <vt:lpstr>PowerPoint プレゼンテーション</vt:lpstr>
      <vt:lpstr>１５:００～ 焼き杉orまが玉作成体験</vt:lpstr>
      <vt:lpstr>PowerPoint プレゼンテーション</vt:lpstr>
      <vt:lpstr>PowerPoint プレゼンテーション</vt:lpstr>
      <vt:lpstr>１７:３０～夕食</vt:lpstr>
      <vt:lpstr>PowerPoint プレゼンテーション</vt:lpstr>
      <vt:lpstr>PowerPoint プレゼンテーション</vt:lpstr>
      <vt:lpstr>PowerPoint プレゼンテーション</vt:lpstr>
      <vt:lpstr>PowerPoint プレゼンテーション</vt:lpstr>
      <vt:lpstr>１８:３０～ キャンプファイヤー 【雨天時】キャンドルファイヤー</vt:lpstr>
      <vt:lpstr>２０:００～ 入浴</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部屋の様子</vt:lpstr>
      <vt:lpstr>PowerPoint プレゼンテーション</vt:lpstr>
      <vt:lpstr>２日目</vt:lpstr>
      <vt:lpstr>6：30 起床</vt:lpstr>
      <vt:lpstr>7：00 朝の集い</vt:lpstr>
      <vt:lpstr>PowerPoint プレゼンテーション</vt:lpstr>
      <vt:lpstr>７:４５～ 朝食</vt:lpstr>
      <vt:lpstr>９:３０～ ニュースポーツ（ラート）</vt:lpstr>
      <vt:lpstr>PowerPoint プレゼンテーション</vt:lpstr>
      <vt:lpstr>PowerPoint プレゼンテーション</vt:lpstr>
      <vt:lpstr>１３:００～ プラネタリウム  </vt:lpstr>
      <vt:lpstr>14：３０ 退所式 14：４５ 出発 15：30　　　15：40 学校着　　解散</vt:lpstr>
      <vt:lpstr>２　持ち物について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３　諸注意 </vt:lpstr>
      <vt:lpstr>PowerPoint プレゼンテーション</vt:lpstr>
      <vt:lpstr>４　指導 　　内容 </vt:lpstr>
      <vt:lpstr>PowerPoint プレゼンテーション</vt:lpstr>
      <vt:lpstr>PowerPoint プレゼンテーション</vt:lpstr>
      <vt:lpstr>PowerPoint プレゼンテーション</vt:lpstr>
      <vt:lpstr>PowerPoint プレゼンテーション</vt:lpstr>
      <vt:lpstr>提出物</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柏市教育委員会</dc:creator>
  <cp:lastModifiedBy>佐藤　みのり</cp:lastModifiedBy>
  <cp:revision>113</cp:revision>
  <cp:lastPrinted>2024-09-04T07:07:57Z</cp:lastPrinted>
  <dcterms:created xsi:type="dcterms:W3CDTF">2021-11-15T07:23:19Z</dcterms:created>
  <dcterms:modified xsi:type="dcterms:W3CDTF">2024-09-05T02:42:45Z</dcterms:modified>
</cp:coreProperties>
</file>