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65" r:id="rId2"/>
    <p:sldId id="262" r:id="rId3"/>
    <p:sldId id="279" r:id="rId4"/>
    <p:sldId id="268" r:id="rId5"/>
    <p:sldId id="269" r:id="rId6"/>
    <p:sldId id="276" r:id="rId7"/>
    <p:sldId id="272" r:id="rId8"/>
    <p:sldId id="278" r:id="rId9"/>
    <p:sldId id="274" r:id="rId10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A72D4"/>
    <a:srgbClr val="FF9900"/>
    <a:srgbClr val="E6BA00"/>
    <a:srgbClr val="7EC234"/>
    <a:srgbClr val="90F137"/>
    <a:srgbClr val="9966FF"/>
    <a:srgbClr val="DE8400"/>
    <a:srgbClr val="FF9933"/>
    <a:srgbClr val="CCECFF"/>
    <a:srgbClr val="E8D9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6" autoAdjust="0"/>
    <p:restoredTop sz="92824" autoAdjust="0"/>
  </p:normalViewPr>
  <p:slideViewPr>
    <p:cSldViewPr snapToGrid="0">
      <p:cViewPr varScale="1">
        <p:scale>
          <a:sx n="73" d="100"/>
          <a:sy n="73" d="100"/>
        </p:scale>
        <p:origin x="499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6304DC-529E-4694-9CA8-61361A3262BE}" type="datetimeFigureOut">
              <a:rPr kumimoji="1" lang="ja-JP" altLang="en-US" smtClean="0"/>
              <a:t>2021/8/25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204B66-04FD-436E-8F67-4015D1738D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31393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94031E-1BA9-487C-A04B-9611C1C08DF3}" type="datetimeFigureOut">
              <a:rPr kumimoji="1" lang="ja-JP" altLang="en-US" smtClean="0"/>
              <a:t>2021/8/25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9FBA63-C93D-4004-93E8-5E61264C83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4637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9FBA63-C93D-4004-93E8-5E61264C83F9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70369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C85F2-F4B4-42F5-B079-A28E55B0CFDE}" type="datetimeFigureOut">
              <a:rPr kumimoji="1" lang="ja-JP" altLang="en-US" smtClean="0"/>
              <a:t>2021/8/25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E2A-A657-4931-BEA3-240DC1E96C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4415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C85F2-F4B4-42F5-B079-A28E55B0CFDE}" type="datetimeFigureOut">
              <a:rPr kumimoji="1" lang="ja-JP" altLang="en-US" smtClean="0"/>
              <a:t>2021/8/25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E2A-A657-4931-BEA3-240DC1E96C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1715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C85F2-F4B4-42F5-B079-A28E55B0CFDE}" type="datetimeFigureOut">
              <a:rPr kumimoji="1" lang="ja-JP" altLang="en-US" smtClean="0"/>
              <a:t>2021/8/25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E2A-A657-4931-BEA3-240DC1E96C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2454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C85F2-F4B4-42F5-B079-A28E55B0CFDE}" type="datetimeFigureOut">
              <a:rPr kumimoji="1" lang="ja-JP" altLang="en-US" smtClean="0"/>
              <a:t>2021/8/25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E2A-A657-4931-BEA3-240DC1E96C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537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C85F2-F4B4-42F5-B079-A28E55B0CFDE}" type="datetimeFigureOut">
              <a:rPr kumimoji="1" lang="ja-JP" altLang="en-US" smtClean="0"/>
              <a:t>2021/8/25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E2A-A657-4931-BEA3-240DC1E96C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6115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C85F2-F4B4-42F5-B079-A28E55B0CFDE}" type="datetimeFigureOut">
              <a:rPr kumimoji="1" lang="ja-JP" altLang="en-US" smtClean="0"/>
              <a:t>2021/8/25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E2A-A657-4931-BEA3-240DC1E96C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6342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C85F2-F4B4-42F5-B079-A28E55B0CFDE}" type="datetimeFigureOut">
              <a:rPr kumimoji="1" lang="ja-JP" altLang="en-US" smtClean="0"/>
              <a:t>2021/8/25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E2A-A657-4931-BEA3-240DC1E96C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9338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C85F2-F4B4-42F5-B079-A28E55B0CFDE}" type="datetimeFigureOut">
              <a:rPr kumimoji="1" lang="ja-JP" altLang="en-US" smtClean="0"/>
              <a:t>2021/8/25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E2A-A657-4931-BEA3-240DC1E96C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0830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C85F2-F4B4-42F5-B079-A28E55B0CFDE}" type="datetimeFigureOut">
              <a:rPr kumimoji="1" lang="ja-JP" altLang="en-US" smtClean="0"/>
              <a:t>2021/8/25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E2A-A657-4931-BEA3-240DC1E96C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0518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C85F2-F4B4-42F5-B079-A28E55B0CFDE}" type="datetimeFigureOut">
              <a:rPr kumimoji="1" lang="ja-JP" altLang="en-US" smtClean="0"/>
              <a:t>2021/8/25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E2A-A657-4931-BEA3-240DC1E96C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1983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C85F2-F4B4-42F5-B079-A28E55B0CFDE}" type="datetimeFigureOut">
              <a:rPr kumimoji="1" lang="ja-JP" altLang="en-US" smtClean="0"/>
              <a:t>2021/8/25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F6E2A-A657-4931-BEA3-240DC1E96C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319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DC85F2-F4B4-42F5-B079-A28E55B0CFDE}" type="datetimeFigureOut">
              <a:rPr kumimoji="1" lang="ja-JP" altLang="en-US" smtClean="0"/>
              <a:t>2021/8/25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1F6E2A-A657-4931-BEA3-240DC1E96CE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7060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6.png"/><Relationship Id="rId3" Type="http://schemas.openxmlformats.org/officeDocument/2006/relationships/image" Target="../media/image2.png"/><Relationship Id="rId7" Type="http://schemas.openxmlformats.org/officeDocument/2006/relationships/image" Target="../media/image12.png"/><Relationship Id="rId12" Type="http://schemas.microsoft.com/office/2007/relationships/hdphoto" Target="../media/hdphoto2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5.png"/><Relationship Id="rId5" Type="http://schemas.openxmlformats.org/officeDocument/2006/relationships/image" Target="../media/image11.png"/><Relationship Id="rId10" Type="http://schemas.microsoft.com/office/2007/relationships/hdphoto" Target="../media/hdphoto1.wdp"/><Relationship Id="rId4" Type="http://schemas.openxmlformats.org/officeDocument/2006/relationships/image" Target="../media/image10.png"/><Relationship Id="rId9" Type="http://schemas.openxmlformats.org/officeDocument/2006/relationships/image" Target="../media/image14.png"/><Relationship Id="rId14" Type="http://schemas.openxmlformats.org/officeDocument/2006/relationships/image" Target="../media/image1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22.png"/><Relationship Id="rId3" Type="http://schemas.microsoft.com/office/2007/relationships/hdphoto" Target="../media/hdphoto3.wdp"/><Relationship Id="rId7" Type="http://schemas.openxmlformats.org/officeDocument/2006/relationships/image" Target="../media/image3.png"/><Relationship Id="rId12" Type="http://schemas.openxmlformats.org/officeDocument/2006/relationships/image" Target="../media/image21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11" Type="http://schemas.openxmlformats.org/officeDocument/2006/relationships/image" Target="../media/image20.png"/><Relationship Id="rId5" Type="http://schemas.openxmlformats.org/officeDocument/2006/relationships/image" Target="../media/image10.png"/><Relationship Id="rId10" Type="http://schemas.openxmlformats.org/officeDocument/2006/relationships/image" Target="../media/image19.png"/><Relationship Id="rId4" Type="http://schemas.openxmlformats.org/officeDocument/2006/relationships/image" Target="../media/image2.png"/><Relationship Id="rId9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0.png"/><Relationship Id="rId7" Type="http://schemas.openxmlformats.org/officeDocument/2006/relationships/image" Target="../media/image5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23.png"/><Relationship Id="rId4" Type="http://schemas.openxmlformats.org/officeDocument/2006/relationships/image" Target="../media/image11.png"/><Relationship Id="rId9" Type="http://schemas.openxmlformats.org/officeDocument/2006/relationships/image" Target="../media/image2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10.png"/><Relationship Id="rId7" Type="http://schemas.openxmlformats.org/officeDocument/2006/relationships/image" Target="../media/image5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microsoft.com/office/2007/relationships/hdphoto" Target="../media/hdphoto4.wdp"/><Relationship Id="rId5" Type="http://schemas.openxmlformats.org/officeDocument/2006/relationships/image" Target="../media/image23.png"/><Relationship Id="rId10" Type="http://schemas.openxmlformats.org/officeDocument/2006/relationships/image" Target="../media/image28.png"/><Relationship Id="rId4" Type="http://schemas.openxmlformats.org/officeDocument/2006/relationships/image" Target="../media/image11.png"/><Relationship Id="rId9" Type="http://schemas.openxmlformats.org/officeDocument/2006/relationships/image" Target="../media/image2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0.png"/><Relationship Id="rId7" Type="http://schemas.openxmlformats.org/officeDocument/2006/relationships/image" Target="../media/image21.png"/><Relationship Id="rId12" Type="http://schemas.openxmlformats.org/officeDocument/2006/relationships/image" Target="../media/image3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30.png"/><Relationship Id="rId5" Type="http://schemas.openxmlformats.org/officeDocument/2006/relationships/image" Target="../media/image23.png"/><Relationship Id="rId10" Type="http://schemas.openxmlformats.org/officeDocument/2006/relationships/image" Target="../media/image27.png"/><Relationship Id="rId4" Type="http://schemas.openxmlformats.org/officeDocument/2006/relationships/image" Target="../media/image11.png"/><Relationship Id="rId9" Type="http://schemas.openxmlformats.org/officeDocument/2006/relationships/image" Target="../media/image2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13" Type="http://schemas.openxmlformats.org/officeDocument/2006/relationships/image" Target="../media/image26.png"/><Relationship Id="rId3" Type="http://schemas.openxmlformats.org/officeDocument/2006/relationships/image" Target="../media/image10.png"/><Relationship Id="rId7" Type="http://schemas.openxmlformats.org/officeDocument/2006/relationships/image" Target="../media/image33.png"/><Relationship Id="rId12" Type="http://schemas.openxmlformats.org/officeDocument/2006/relationships/image" Target="../media/image5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21.png"/><Relationship Id="rId5" Type="http://schemas.openxmlformats.org/officeDocument/2006/relationships/image" Target="../media/image23.png"/><Relationship Id="rId15" Type="http://schemas.openxmlformats.org/officeDocument/2006/relationships/image" Target="../media/image30.png"/><Relationship Id="rId10" Type="http://schemas.microsoft.com/office/2007/relationships/hdphoto" Target="../media/hdphoto5.wdp"/><Relationship Id="rId4" Type="http://schemas.openxmlformats.org/officeDocument/2006/relationships/image" Target="../media/image11.png"/><Relationship Id="rId9" Type="http://schemas.openxmlformats.org/officeDocument/2006/relationships/image" Target="../media/image35.png"/><Relationship Id="rId14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667603" y="122877"/>
            <a:ext cx="10515600" cy="1325563"/>
          </a:xfrm>
        </p:spPr>
        <p:txBody>
          <a:bodyPr/>
          <a:lstStyle/>
          <a:p>
            <a:pPr algn="ctr"/>
            <a:r>
              <a:rPr kumimoji="1"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計算クイズを作ってみよう（かけざん編）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5570" y="1512962"/>
            <a:ext cx="5952680" cy="4515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3085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4892" y="26209"/>
            <a:ext cx="2475914" cy="895808"/>
          </a:xfrm>
          <a:prstGeom prst="rect">
            <a:avLst/>
          </a:prstGeom>
        </p:spPr>
      </p:pic>
      <p:cxnSp>
        <p:nvCxnSpPr>
          <p:cNvPr id="3" name="直線コネクタ 2"/>
          <p:cNvCxnSpPr/>
          <p:nvPr/>
        </p:nvCxnSpPr>
        <p:spPr>
          <a:xfrm>
            <a:off x="4220833" y="759655"/>
            <a:ext cx="8267" cy="2007019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正方形/長方形 4"/>
          <p:cNvSpPr/>
          <p:nvPr/>
        </p:nvSpPr>
        <p:spPr>
          <a:xfrm>
            <a:off x="2377613" y="922017"/>
            <a:ext cx="4051762" cy="56942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2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値を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きめる</a:t>
            </a:r>
            <a:endParaRPr kumimoji="1" lang="ja-JP" altLang="en-US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2377613" y="1624445"/>
            <a:ext cx="4051762" cy="58610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2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値をきめる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3094891" y="2261754"/>
            <a:ext cx="2475915" cy="667282"/>
          </a:xfrm>
          <a:prstGeom prst="rect">
            <a:avLst/>
          </a:prstGeom>
          <a:solidFill>
            <a:srgbClr val="CCECFF"/>
          </a:solidFill>
          <a:ln w="28575">
            <a:solidFill>
              <a:srgbClr val="0070C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</a:t>
            </a:r>
            <a:endParaRPr kumimoji="1" lang="ja-JP" altLang="en-US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7163905" y="374632"/>
            <a:ext cx="3893115" cy="1414620"/>
          </a:xfrm>
          <a:prstGeom prst="wedgeRectCallout">
            <a:avLst>
              <a:gd name="adj1" fmla="val -66915"/>
              <a:gd name="adj2" fmla="val 31961"/>
            </a:avLst>
          </a:prstGeom>
          <a:solidFill>
            <a:srgbClr val="CCECFF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 rtlCol="0" anchor="ctr">
            <a:noAutofit/>
          </a:bodyPr>
          <a:lstStyle/>
          <a:p>
            <a:pPr algn="just"/>
            <a:r>
              <a:rPr kumimoji="1"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かけ算の</a:t>
            </a:r>
            <a:endParaRPr kumimoji="1" lang="en-US" altLang="ja-JP" sz="2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just"/>
            <a:r>
              <a:rPr lang="ja-JP" altLang="en-US" sz="2400" b="1" dirty="0" smtClean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かける数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と</a:t>
            </a:r>
            <a:endParaRPr lang="en-US" altLang="ja-JP" sz="2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just"/>
            <a:r>
              <a:rPr kumimoji="1" lang="ja-JP" altLang="en-US" sz="2400" b="1" dirty="0" smtClean="0">
                <a:ln w="0"/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かけられる数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を指定しましょう</a:t>
            </a:r>
            <a:endParaRPr kumimoji="1" lang="en-US" altLang="ja-JP" sz="2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7344379" y="2326756"/>
            <a:ext cx="3796862" cy="1016835"/>
          </a:xfrm>
          <a:prstGeom prst="wedgeRectCallout">
            <a:avLst>
              <a:gd name="adj1" fmla="val -71597"/>
              <a:gd name="adj2" fmla="val -21704"/>
            </a:avLst>
          </a:prstGeom>
          <a:solidFill>
            <a:srgbClr val="CCECFF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 rtlCol="0" anchor="ctr">
            <a:noAutofit/>
          </a:bodyPr>
          <a:lstStyle/>
          <a:p>
            <a:pPr algn="just"/>
            <a:r>
              <a:rPr kumimoji="1"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「こたえは？」と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きかれて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endParaRPr lang="en-US" altLang="ja-JP" sz="2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just"/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キー</a:t>
            </a:r>
            <a:r>
              <a:rPr kumimoji="1"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入力できるようにしましょう</a:t>
            </a:r>
            <a:endParaRPr kumimoji="1" lang="en-US" altLang="ja-JP" sz="2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287625" y="1099737"/>
            <a:ext cx="855652" cy="338554"/>
          </a:xfrm>
          <a:prstGeom prst="rect">
            <a:avLst/>
          </a:prstGeom>
          <a:solidFill>
            <a:srgbClr val="FF99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変数</a:t>
            </a:r>
            <a:endParaRPr lang="en-US" altLang="ja-JP" sz="1600" b="1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287625" y="1692072"/>
            <a:ext cx="855652" cy="338554"/>
          </a:xfrm>
          <a:prstGeom prst="rect">
            <a:avLst/>
          </a:prstGeom>
          <a:solidFill>
            <a:srgbClr val="FF99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変数</a:t>
            </a:r>
            <a:endParaRPr lang="en-US" altLang="ja-JP" sz="16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322481" y="2428120"/>
            <a:ext cx="855652" cy="338554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調べる</a:t>
            </a:r>
            <a:endParaRPr kumimoji="1" lang="ja-JP" altLang="en-US" sz="16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78"/>
          <a:stretch/>
        </p:blipFill>
        <p:spPr bwMode="auto">
          <a:xfrm>
            <a:off x="2388958" y="944883"/>
            <a:ext cx="2724150" cy="549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0394" y="1653788"/>
            <a:ext cx="2409825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3661" y="2321655"/>
            <a:ext cx="2238375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正方形/長方形 19"/>
          <p:cNvSpPr/>
          <p:nvPr/>
        </p:nvSpPr>
        <p:spPr>
          <a:xfrm>
            <a:off x="7163905" y="3610986"/>
            <a:ext cx="4669535" cy="1765686"/>
          </a:xfrm>
          <a:prstGeom prst="rect">
            <a:avLst/>
          </a:prstGeom>
          <a:noFill/>
          <a:ln w="28575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7435818" y="4577756"/>
            <a:ext cx="855652" cy="338554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調べる</a:t>
            </a:r>
            <a:endParaRPr kumimoji="1" lang="ja-JP" altLang="en-US" sz="16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7435818" y="3782880"/>
            <a:ext cx="855652" cy="338554"/>
          </a:xfrm>
          <a:prstGeom prst="rect">
            <a:avLst/>
          </a:prstGeom>
          <a:solidFill>
            <a:srgbClr val="FF99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変数</a:t>
            </a:r>
            <a:endParaRPr lang="en-US" altLang="ja-JP" sz="1600" b="1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505698" y="3647314"/>
            <a:ext cx="3057952" cy="609685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41870" y="4490409"/>
            <a:ext cx="3318636" cy="629082"/>
          </a:xfrm>
          <a:prstGeom prst="rect">
            <a:avLst/>
          </a:prstGeom>
        </p:spPr>
      </p:pic>
      <p:sp>
        <p:nvSpPr>
          <p:cNvPr id="28" name="角丸四角形 27"/>
          <p:cNvSpPr/>
          <p:nvPr/>
        </p:nvSpPr>
        <p:spPr>
          <a:xfrm>
            <a:off x="475488" y="6033395"/>
            <a:ext cx="9730151" cy="82460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 smtClean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ここまで出来たらはたマークから実行！　　（質問に数字を入力してみよう）</a:t>
            </a:r>
            <a:endParaRPr kumimoji="1" lang="ja-JP" altLang="en-US" sz="24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 rotWithShape="1">
          <a:blip r:embed="rId8"/>
          <a:srcRect l="22285" t="14947"/>
          <a:stretch/>
        </p:blipFill>
        <p:spPr>
          <a:xfrm>
            <a:off x="5377139" y="6169262"/>
            <a:ext cx="597408" cy="598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8883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5927" y="3112217"/>
            <a:ext cx="1871723" cy="681610"/>
          </a:xfrm>
          <a:prstGeom prst="rect">
            <a:avLst/>
          </a:prstGeom>
        </p:spPr>
      </p:pic>
      <p:grpSp>
        <p:nvGrpSpPr>
          <p:cNvPr id="15" name="グループ化 14"/>
          <p:cNvGrpSpPr/>
          <p:nvPr/>
        </p:nvGrpSpPr>
        <p:grpSpPr>
          <a:xfrm>
            <a:off x="5528699" y="3544455"/>
            <a:ext cx="1026860" cy="1106297"/>
            <a:chOff x="6677025" y="3395145"/>
            <a:chExt cx="782421" cy="884388"/>
          </a:xfrm>
        </p:grpSpPr>
        <p:cxnSp>
          <p:nvCxnSpPr>
            <p:cNvPr id="16" name="直線コネクタ 15"/>
            <p:cNvCxnSpPr/>
            <p:nvPr/>
          </p:nvCxnSpPr>
          <p:spPr>
            <a:xfrm>
              <a:off x="6677025" y="3395145"/>
              <a:ext cx="782421" cy="6149"/>
            </a:xfrm>
            <a:prstGeom prst="line">
              <a:avLst/>
            </a:prstGeom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>
              <a:off x="7459446" y="3400824"/>
              <a:ext cx="0" cy="878709"/>
            </a:xfrm>
            <a:prstGeom prst="line">
              <a:avLst/>
            </a:prstGeom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テキスト ボックス 19"/>
          <p:cNvSpPr txBox="1"/>
          <p:nvPr/>
        </p:nvSpPr>
        <p:spPr>
          <a:xfrm>
            <a:off x="6740706" y="3854288"/>
            <a:ext cx="561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 smtClean="0">
                <a:solidFill>
                  <a:srgbClr val="FF0000"/>
                </a:solidFill>
              </a:rPr>
              <a:t>×</a:t>
            </a:r>
            <a:endParaRPr kumimoji="1" lang="ja-JP" altLang="en-US" sz="3600" b="1" dirty="0">
              <a:solidFill>
                <a:srgbClr val="FF0000"/>
              </a:solidFill>
            </a:endParaRPr>
          </a:p>
        </p:txBody>
      </p:sp>
      <p:cxnSp>
        <p:nvCxnSpPr>
          <p:cNvPr id="22" name="直線コネクタ 21"/>
          <p:cNvCxnSpPr/>
          <p:nvPr/>
        </p:nvCxnSpPr>
        <p:spPr>
          <a:xfrm>
            <a:off x="4211825" y="2798292"/>
            <a:ext cx="7023" cy="459279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/>
          <p:nvPr/>
        </p:nvCxnSpPr>
        <p:spPr>
          <a:xfrm>
            <a:off x="4218848" y="3832593"/>
            <a:ext cx="0" cy="86370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テキスト ボックス 23"/>
          <p:cNvSpPr txBox="1"/>
          <p:nvPr/>
        </p:nvSpPr>
        <p:spPr>
          <a:xfrm>
            <a:off x="4229100" y="3915844"/>
            <a:ext cx="6114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 smtClean="0">
                <a:solidFill>
                  <a:srgbClr val="FF0000"/>
                </a:solidFill>
              </a:rPr>
              <a:t>〇</a:t>
            </a:r>
            <a:endParaRPr kumimoji="1" lang="ja-JP" altLang="en-US" sz="2800" b="1" dirty="0">
              <a:solidFill>
                <a:srgbClr val="FF0000"/>
              </a:solidFill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703526" y="4461553"/>
            <a:ext cx="855652" cy="338554"/>
          </a:xfrm>
          <a:prstGeom prst="rect">
            <a:avLst/>
          </a:prstGeom>
          <a:solidFill>
            <a:srgbClr val="9966FF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見た目</a:t>
            </a:r>
            <a:endParaRPr kumimoji="1" lang="ja-JP" altLang="en-US" sz="16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2580239" y="5220872"/>
            <a:ext cx="5513900" cy="915454"/>
          </a:xfrm>
          <a:prstGeom prst="wedgeRectCallout">
            <a:avLst>
              <a:gd name="adj1" fmla="val -5831"/>
              <a:gd name="adj2" fmla="val -73065"/>
            </a:avLst>
          </a:prstGeom>
          <a:solidFill>
            <a:srgbClr val="CCECFF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 rtlCol="0" anchor="ctr">
            <a:noAutofit/>
          </a:bodyPr>
          <a:lstStyle/>
          <a:p>
            <a:pPr algn="ctr"/>
            <a:r>
              <a:rPr kumimoji="1"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答えが正解なら「せいかい」　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不正解なら「ざんねん」</a:t>
            </a:r>
            <a:endParaRPr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のコスチュームにしましょう</a:t>
            </a:r>
            <a:endParaRPr kumimoji="1"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1322481" y="3303243"/>
            <a:ext cx="855652" cy="338554"/>
          </a:xfrm>
          <a:prstGeom prst="rect">
            <a:avLst/>
          </a:prstGeom>
          <a:solidFill>
            <a:srgbClr val="7EC234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演算</a:t>
            </a:r>
            <a:endParaRPr kumimoji="1" lang="ja-JP" altLang="en-US" sz="16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36" name="図 3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94892" y="26209"/>
            <a:ext cx="2475914" cy="895808"/>
          </a:xfrm>
          <a:prstGeom prst="rect">
            <a:avLst/>
          </a:prstGeom>
        </p:spPr>
      </p:pic>
      <p:cxnSp>
        <p:nvCxnSpPr>
          <p:cNvPr id="41" name="直線コネクタ 40"/>
          <p:cNvCxnSpPr/>
          <p:nvPr/>
        </p:nvCxnSpPr>
        <p:spPr>
          <a:xfrm>
            <a:off x="4220833" y="759655"/>
            <a:ext cx="8267" cy="2007019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テキスト ボックス 49"/>
          <p:cNvSpPr txBox="1"/>
          <p:nvPr/>
        </p:nvSpPr>
        <p:spPr>
          <a:xfrm>
            <a:off x="1322481" y="2428120"/>
            <a:ext cx="855652" cy="338554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調べる</a:t>
            </a:r>
            <a:endParaRPr kumimoji="1" lang="ja-JP" altLang="en-US" sz="16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44324" y="4370196"/>
            <a:ext cx="3215104" cy="616775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82171" y="4300145"/>
            <a:ext cx="3216076" cy="702200"/>
          </a:xfrm>
          <a:prstGeom prst="rect">
            <a:avLst/>
          </a:prstGeom>
        </p:spPr>
      </p:pic>
      <p:sp>
        <p:nvSpPr>
          <p:cNvPr id="60" name="正方形/長方形 59"/>
          <p:cNvSpPr/>
          <p:nvPr/>
        </p:nvSpPr>
        <p:spPr>
          <a:xfrm>
            <a:off x="2377613" y="922017"/>
            <a:ext cx="4051762" cy="56942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2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値を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きめる</a:t>
            </a:r>
            <a:endParaRPr kumimoji="1" lang="ja-JP" altLang="en-US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2377613" y="1624445"/>
            <a:ext cx="4051762" cy="58610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2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値をきめる</a:t>
            </a:r>
          </a:p>
        </p:txBody>
      </p:sp>
      <p:sp>
        <p:nvSpPr>
          <p:cNvPr id="62" name="正方形/長方形 61"/>
          <p:cNvSpPr/>
          <p:nvPr/>
        </p:nvSpPr>
        <p:spPr>
          <a:xfrm>
            <a:off x="2981325" y="2261754"/>
            <a:ext cx="2514600" cy="667282"/>
          </a:xfrm>
          <a:prstGeom prst="rect">
            <a:avLst/>
          </a:prstGeom>
          <a:solidFill>
            <a:srgbClr val="CCECFF"/>
          </a:solidFill>
          <a:ln w="28575">
            <a:solidFill>
              <a:srgbClr val="0070C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</a:t>
            </a:r>
            <a:endParaRPr kumimoji="1" lang="ja-JP" altLang="en-US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65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2637" y="2308015"/>
            <a:ext cx="2238375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6" name="テキスト ボックス 65"/>
          <p:cNvSpPr txBox="1"/>
          <p:nvPr/>
        </p:nvSpPr>
        <p:spPr>
          <a:xfrm>
            <a:off x="1287625" y="1099737"/>
            <a:ext cx="855652" cy="338554"/>
          </a:xfrm>
          <a:prstGeom prst="rect">
            <a:avLst/>
          </a:prstGeom>
          <a:solidFill>
            <a:srgbClr val="FF99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変数</a:t>
            </a:r>
            <a:endParaRPr lang="en-US" altLang="ja-JP" sz="1600" b="1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1287625" y="1692072"/>
            <a:ext cx="855652" cy="338554"/>
          </a:xfrm>
          <a:prstGeom prst="rect">
            <a:avLst/>
          </a:prstGeom>
          <a:solidFill>
            <a:srgbClr val="FF99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変数</a:t>
            </a:r>
            <a:endParaRPr lang="en-US" altLang="ja-JP" sz="16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" name="角丸四角形 9"/>
          <p:cNvSpPr/>
          <p:nvPr/>
        </p:nvSpPr>
        <p:spPr>
          <a:xfrm>
            <a:off x="3057288" y="3160840"/>
            <a:ext cx="2443192" cy="576064"/>
          </a:xfrm>
          <a:prstGeom prst="roundRect">
            <a:avLst>
              <a:gd name="adj" fmla="val 45104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468325" y="957237"/>
            <a:ext cx="2708840" cy="580466"/>
          </a:xfrm>
          <a:prstGeom prst="rect">
            <a:avLst/>
          </a:prstGeom>
        </p:spPr>
      </p:pic>
      <p:pic>
        <p:nvPicPr>
          <p:cNvPr id="4" name="図 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540911" y="1637965"/>
            <a:ext cx="2618717" cy="606348"/>
          </a:xfrm>
          <a:prstGeom prst="rect">
            <a:avLst/>
          </a:prstGeom>
        </p:spPr>
      </p:pic>
      <p:sp>
        <p:nvSpPr>
          <p:cNvPr id="44" name="テキスト ボックス 43"/>
          <p:cNvSpPr txBox="1"/>
          <p:nvPr/>
        </p:nvSpPr>
        <p:spPr>
          <a:xfrm>
            <a:off x="5969000" y="2340443"/>
            <a:ext cx="2338683" cy="993178"/>
          </a:xfrm>
          <a:prstGeom prst="wedgeRectCallout">
            <a:avLst>
              <a:gd name="adj1" fmla="val -92460"/>
              <a:gd name="adj2" fmla="val 57740"/>
            </a:avLst>
          </a:prstGeom>
          <a:solidFill>
            <a:srgbClr val="CCECFF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 rtlCol="0" anchor="ctr">
            <a:noAutofit/>
          </a:bodyPr>
          <a:lstStyle/>
          <a:p>
            <a:pPr algn="just"/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指定した値のかけ算</a:t>
            </a:r>
            <a:endParaRPr kumimoji="1"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just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の</a:t>
            </a:r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結果の値をいれます</a:t>
            </a:r>
            <a:endParaRPr kumimoji="1"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34" name="グループ化 33"/>
          <p:cNvGrpSpPr/>
          <p:nvPr/>
        </p:nvGrpSpPr>
        <p:grpSpPr>
          <a:xfrm>
            <a:off x="8595360" y="986190"/>
            <a:ext cx="3486912" cy="5451186"/>
            <a:chOff x="8902170" y="986190"/>
            <a:chExt cx="3180102" cy="5451186"/>
          </a:xfrm>
        </p:grpSpPr>
        <p:pic>
          <p:nvPicPr>
            <p:cNvPr id="3076" name="Picture 4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17228" y="1957121"/>
              <a:ext cx="1600933" cy="7666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8" name="テキスト ボックス 37"/>
            <p:cNvSpPr txBox="1"/>
            <p:nvPr/>
          </p:nvSpPr>
          <p:spPr>
            <a:xfrm>
              <a:off x="9004988" y="2305649"/>
              <a:ext cx="855652" cy="338554"/>
            </a:xfrm>
            <a:prstGeom prst="rect">
              <a:avLst/>
            </a:prstGeom>
            <a:solidFill>
              <a:srgbClr val="7EC234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 b="1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演算</a:t>
              </a:r>
              <a:endParaRPr kumimoji="1"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39" name="テキスト ボックス 38"/>
            <p:cNvSpPr txBox="1"/>
            <p:nvPr/>
          </p:nvSpPr>
          <p:spPr>
            <a:xfrm>
              <a:off x="8981345" y="3268333"/>
              <a:ext cx="855652" cy="338554"/>
            </a:xfrm>
            <a:prstGeom prst="rect">
              <a:avLst/>
            </a:prstGeom>
            <a:solidFill>
              <a:srgbClr val="E6BA0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 b="1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制御</a:t>
              </a:r>
              <a:endParaRPr kumimoji="1"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12" name="正方形/長方形 11"/>
            <p:cNvSpPr/>
            <p:nvPr/>
          </p:nvSpPr>
          <p:spPr>
            <a:xfrm>
              <a:off x="8902170" y="986190"/>
              <a:ext cx="3180102" cy="5451186"/>
            </a:xfrm>
            <a:prstGeom prst="rect">
              <a:avLst/>
            </a:prstGeom>
            <a:noFill/>
            <a:ln w="28575">
              <a:solidFill>
                <a:schemeClr val="bg1">
                  <a:lumMod val="65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3" name="テキスト ボックス 42"/>
            <p:cNvSpPr txBox="1"/>
            <p:nvPr/>
          </p:nvSpPr>
          <p:spPr>
            <a:xfrm>
              <a:off x="9004988" y="1337523"/>
              <a:ext cx="855652" cy="338554"/>
            </a:xfrm>
            <a:prstGeom prst="rect">
              <a:avLst/>
            </a:prstGeom>
            <a:solidFill>
              <a:srgbClr val="00B0F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1600" b="1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調べる</a:t>
              </a:r>
              <a:endParaRPr kumimoji="1"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pic>
          <p:nvPicPr>
            <p:cNvPr id="3080" name="Picture 8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BEBA8EAE-BF5A-486C-A8C5-ECC9F3942E4B}">
                  <a14:imgProps xmlns:a14="http://schemas.microsoft.com/office/drawing/2010/main">
                    <a14:imgLayer r:embed="rId12">
                      <a14:imgEffect>
                        <a14:backgroundRemoval t="0" b="100000" l="0" r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25647" y="1194819"/>
              <a:ext cx="781050" cy="476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4" name="Picture 6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969176" y="3023616"/>
              <a:ext cx="1697039" cy="1776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6" name="直線矢印コネクタ 5"/>
            <p:cNvCxnSpPr/>
            <p:nvPr/>
          </p:nvCxnSpPr>
          <p:spPr>
            <a:xfrm flipH="1">
              <a:off x="10796702" y="2644203"/>
              <a:ext cx="20992" cy="689418"/>
            </a:xfrm>
            <a:prstGeom prst="straightConnector1">
              <a:avLst/>
            </a:prstGeom>
            <a:ln w="762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矢印コネクタ 46"/>
            <p:cNvCxnSpPr/>
            <p:nvPr/>
          </p:nvCxnSpPr>
          <p:spPr>
            <a:xfrm flipH="1">
              <a:off x="10434381" y="1609812"/>
              <a:ext cx="181792" cy="615373"/>
            </a:xfrm>
            <a:prstGeom prst="straightConnector1">
              <a:avLst/>
            </a:prstGeom>
            <a:ln w="762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1" name="図 20"/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9469109" y="5425126"/>
              <a:ext cx="2527666" cy="666542"/>
            </a:xfrm>
            <a:prstGeom prst="rect">
              <a:avLst/>
            </a:prstGeom>
          </p:spPr>
        </p:pic>
        <p:sp>
          <p:nvSpPr>
            <p:cNvPr id="52" name="テキスト ボックス 51"/>
            <p:cNvSpPr txBox="1"/>
            <p:nvPr/>
          </p:nvSpPr>
          <p:spPr>
            <a:xfrm>
              <a:off x="9101060" y="5043861"/>
              <a:ext cx="855652" cy="338554"/>
            </a:xfrm>
            <a:prstGeom prst="rect">
              <a:avLst/>
            </a:prstGeom>
            <a:solidFill>
              <a:srgbClr val="9966FF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00" b="1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見た目</a:t>
              </a:r>
              <a:endParaRPr kumimoji="1"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26" name="角丸四角形 25"/>
            <p:cNvSpPr/>
            <p:nvPr/>
          </p:nvSpPr>
          <p:spPr>
            <a:xfrm>
              <a:off x="10627084" y="5647605"/>
              <a:ext cx="542271" cy="167979"/>
            </a:xfrm>
            <a:prstGeom prst="roundRect">
              <a:avLst/>
            </a:prstGeom>
            <a:solidFill>
              <a:srgbClr val="AA72D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cxnSp>
          <p:nvCxnSpPr>
            <p:cNvPr id="57" name="直線矢印コネクタ 56"/>
            <p:cNvCxnSpPr/>
            <p:nvPr/>
          </p:nvCxnSpPr>
          <p:spPr>
            <a:xfrm flipH="1">
              <a:off x="10960092" y="4279392"/>
              <a:ext cx="780804" cy="12556"/>
            </a:xfrm>
            <a:prstGeom prst="straightConnector1">
              <a:avLst/>
            </a:prstGeom>
            <a:ln w="762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直線矢印コネクタ 68"/>
            <p:cNvCxnSpPr/>
            <p:nvPr/>
          </p:nvCxnSpPr>
          <p:spPr>
            <a:xfrm flipH="1">
              <a:off x="10934944" y="3730626"/>
              <a:ext cx="780804" cy="12556"/>
            </a:xfrm>
            <a:prstGeom prst="straightConnector1">
              <a:avLst/>
            </a:prstGeom>
            <a:ln w="762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直線矢印コネクタ 69"/>
            <p:cNvCxnSpPr/>
            <p:nvPr/>
          </p:nvCxnSpPr>
          <p:spPr>
            <a:xfrm flipH="1">
              <a:off x="11716512" y="3679470"/>
              <a:ext cx="20863" cy="1843506"/>
            </a:xfrm>
            <a:prstGeom prst="straightConnector1">
              <a:avLst/>
            </a:prstGeom>
            <a:ln w="76200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1" name="角丸四角形 70"/>
          <p:cNvSpPr/>
          <p:nvPr/>
        </p:nvSpPr>
        <p:spPr>
          <a:xfrm>
            <a:off x="338726" y="6370241"/>
            <a:ext cx="7315200" cy="53944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 smtClean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正解・不正解の数値を入力してためして見よう</a:t>
            </a:r>
            <a:endParaRPr kumimoji="1" lang="ja-JP" altLang="en-US" sz="24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8837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グループ化 14"/>
          <p:cNvGrpSpPr/>
          <p:nvPr/>
        </p:nvGrpSpPr>
        <p:grpSpPr>
          <a:xfrm>
            <a:off x="6311053" y="3485552"/>
            <a:ext cx="1026860" cy="1160683"/>
            <a:chOff x="6677025" y="3395145"/>
            <a:chExt cx="782421" cy="884388"/>
          </a:xfrm>
        </p:grpSpPr>
        <p:cxnSp>
          <p:nvCxnSpPr>
            <p:cNvPr id="16" name="直線コネクタ 15"/>
            <p:cNvCxnSpPr/>
            <p:nvPr/>
          </p:nvCxnSpPr>
          <p:spPr>
            <a:xfrm>
              <a:off x="6677025" y="3395145"/>
              <a:ext cx="782421" cy="6149"/>
            </a:xfrm>
            <a:prstGeom prst="line">
              <a:avLst/>
            </a:prstGeom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コネクタ 18"/>
            <p:cNvCxnSpPr/>
            <p:nvPr/>
          </p:nvCxnSpPr>
          <p:spPr>
            <a:xfrm>
              <a:off x="7459446" y="3400824"/>
              <a:ext cx="0" cy="878709"/>
            </a:xfrm>
            <a:prstGeom prst="line">
              <a:avLst/>
            </a:prstGeom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テキスト ボックス 19"/>
          <p:cNvSpPr txBox="1"/>
          <p:nvPr/>
        </p:nvSpPr>
        <p:spPr>
          <a:xfrm>
            <a:off x="7337913" y="3854288"/>
            <a:ext cx="561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 smtClean="0">
                <a:solidFill>
                  <a:srgbClr val="FF0000"/>
                </a:solidFill>
              </a:rPr>
              <a:t>×</a:t>
            </a:r>
            <a:endParaRPr kumimoji="1" lang="ja-JP" altLang="en-US" sz="3600" b="1" dirty="0">
              <a:solidFill>
                <a:srgbClr val="FF0000"/>
              </a:solidFill>
            </a:endParaRPr>
          </a:p>
        </p:txBody>
      </p:sp>
      <p:cxnSp>
        <p:nvCxnSpPr>
          <p:cNvPr id="22" name="直線コネクタ 21"/>
          <p:cNvCxnSpPr/>
          <p:nvPr/>
        </p:nvCxnSpPr>
        <p:spPr>
          <a:xfrm>
            <a:off x="4211825" y="2798292"/>
            <a:ext cx="7023" cy="459279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/>
          <p:nvPr/>
        </p:nvCxnSpPr>
        <p:spPr>
          <a:xfrm>
            <a:off x="4218848" y="3832593"/>
            <a:ext cx="0" cy="86370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テキスト ボックス 23"/>
          <p:cNvSpPr txBox="1"/>
          <p:nvPr/>
        </p:nvSpPr>
        <p:spPr>
          <a:xfrm>
            <a:off x="4229100" y="3915844"/>
            <a:ext cx="6114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 smtClean="0">
                <a:solidFill>
                  <a:srgbClr val="FF0000"/>
                </a:solidFill>
              </a:rPr>
              <a:t>〇</a:t>
            </a:r>
            <a:endParaRPr kumimoji="1" lang="ja-JP" altLang="en-US" sz="2800" b="1" dirty="0">
              <a:solidFill>
                <a:srgbClr val="FF0000"/>
              </a:solidFill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786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73895" y="2886611"/>
            <a:ext cx="1626012" cy="765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テキスト ボックス 36"/>
          <p:cNvSpPr txBox="1"/>
          <p:nvPr/>
        </p:nvSpPr>
        <p:spPr>
          <a:xfrm>
            <a:off x="670760" y="4554150"/>
            <a:ext cx="855652" cy="338554"/>
          </a:xfrm>
          <a:prstGeom prst="rect">
            <a:avLst/>
          </a:prstGeom>
          <a:solidFill>
            <a:srgbClr val="9966FF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見た目</a:t>
            </a:r>
            <a:endParaRPr kumimoji="1" lang="ja-JP" altLang="en-US" sz="16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9090668" y="1507394"/>
            <a:ext cx="855652" cy="338554"/>
          </a:xfrm>
          <a:prstGeom prst="rect">
            <a:avLst/>
          </a:prstGeom>
          <a:solidFill>
            <a:srgbClr val="7EC234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演算</a:t>
            </a:r>
            <a:endParaRPr kumimoji="1" lang="ja-JP" altLang="en-US" sz="16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8909910" y="1255776"/>
            <a:ext cx="3064422" cy="4023360"/>
          </a:xfrm>
          <a:prstGeom prst="rect">
            <a:avLst/>
          </a:prstGeom>
          <a:noFill/>
          <a:ln w="28575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1322481" y="3303243"/>
            <a:ext cx="855652" cy="338554"/>
          </a:xfrm>
          <a:prstGeom prst="rect">
            <a:avLst/>
          </a:prstGeom>
          <a:solidFill>
            <a:srgbClr val="7EC234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演算</a:t>
            </a:r>
            <a:endParaRPr kumimoji="1" lang="ja-JP" altLang="en-US" sz="16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36" name="図 3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94892" y="26209"/>
            <a:ext cx="2475914" cy="895808"/>
          </a:xfrm>
          <a:prstGeom prst="rect">
            <a:avLst/>
          </a:prstGeom>
        </p:spPr>
      </p:pic>
      <p:cxnSp>
        <p:nvCxnSpPr>
          <p:cNvPr id="41" name="直線コネクタ 40"/>
          <p:cNvCxnSpPr/>
          <p:nvPr/>
        </p:nvCxnSpPr>
        <p:spPr>
          <a:xfrm>
            <a:off x="4220833" y="759655"/>
            <a:ext cx="8267" cy="2007019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テキスト ボックス 49"/>
          <p:cNvSpPr txBox="1"/>
          <p:nvPr/>
        </p:nvSpPr>
        <p:spPr>
          <a:xfrm>
            <a:off x="1322481" y="2428120"/>
            <a:ext cx="855652" cy="338554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調べる</a:t>
            </a:r>
            <a:endParaRPr kumimoji="1" lang="ja-JP" altLang="en-US" sz="16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65765" y="4427086"/>
            <a:ext cx="3215104" cy="616775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62751" y="4360693"/>
            <a:ext cx="3216076" cy="702200"/>
          </a:xfrm>
          <a:prstGeom prst="rect">
            <a:avLst/>
          </a:prstGeom>
        </p:spPr>
      </p:pic>
      <p:sp>
        <p:nvSpPr>
          <p:cNvPr id="60" name="正方形/長方形 59"/>
          <p:cNvSpPr/>
          <p:nvPr/>
        </p:nvSpPr>
        <p:spPr>
          <a:xfrm>
            <a:off x="2377613" y="922017"/>
            <a:ext cx="4051762" cy="56942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2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値を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きめる</a:t>
            </a:r>
            <a:endParaRPr kumimoji="1" lang="ja-JP" altLang="en-US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2377613" y="1624445"/>
            <a:ext cx="4051762" cy="58610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2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値をきめる</a:t>
            </a:r>
          </a:p>
        </p:txBody>
      </p:sp>
      <p:sp>
        <p:nvSpPr>
          <p:cNvPr id="62" name="正方形/長方形 61"/>
          <p:cNvSpPr/>
          <p:nvPr/>
        </p:nvSpPr>
        <p:spPr>
          <a:xfrm>
            <a:off x="2981325" y="2261754"/>
            <a:ext cx="2514600" cy="667282"/>
          </a:xfrm>
          <a:prstGeom prst="rect">
            <a:avLst/>
          </a:prstGeom>
          <a:solidFill>
            <a:srgbClr val="CCECFF"/>
          </a:solidFill>
          <a:ln w="28575">
            <a:solidFill>
              <a:srgbClr val="0070C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</a:t>
            </a:r>
            <a:endParaRPr kumimoji="1" lang="ja-JP" altLang="en-US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63" name="Picture 2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78"/>
          <a:stretch/>
        </p:blipFill>
        <p:spPr bwMode="auto">
          <a:xfrm>
            <a:off x="2418173" y="931859"/>
            <a:ext cx="2724150" cy="549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" name="Picture 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6635" y="1649455"/>
            <a:ext cx="2409825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5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2637" y="2308015"/>
            <a:ext cx="2238375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09390" y="4341769"/>
            <a:ext cx="1277511" cy="534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75108" y="4341769"/>
            <a:ext cx="876300" cy="505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6" name="テキスト ボックス 65"/>
          <p:cNvSpPr txBox="1"/>
          <p:nvPr/>
        </p:nvSpPr>
        <p:spPr>
          <a:xfrm>
            <a:off x="1287625" y="1099737"/>
            <a:ext cx="855652" cy="338554"/>
          </a:xfrm>
          <a:prstGeom prst="rect">
            <a:avLst/>
          </a:prstGeom>
          <a:solidFill>
            <a:srgbClr val="FF99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変数</a:t>
            </a:r>
            <a:endParaRPr lang="en-US" altLang="ja-JP" sz="1600" b="1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1287625" y="1692072"/>
            <a:ext cx="855652" cy="338554"/>
          </a:xfrm>
          <a:prstGeom prst="rect">
            <a:avLst/>
          </a:prstGeom>
          <a:solidFill>
            <a:srgbClr val="FF99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変数</a:t>
            </a:r>
            <a:endParaRPr lang="en-US" altLang="ja-JP" sz="16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6635" y="3070297"/>
            <a:ext cx="3833212" cy="7098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8" name="テキスト ボックス 67"/>
          <p:cNvSpPr txBox="1"/>
          <p:nvPr/>
        </p:nvSpPr>
        <p:spPr>
          <a:xfrm>
            <a:off x="9043443" y="3785827"/>
            <a:ext cx="855652" cy="338554"/>
          </a:xfrm>
          <a:prstGeom prst="rect">
            <a:avLst/>
          </a:prstGeom>
          <a:solidFill>
            <a:srgbClr val="FF99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変数</a:t>
            </a:r>
            <a:endParaRPr lang="en-US" altLang="ja-JP" sz="1600" b="1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" name="角丸四角形 9"/>
          <p:cNvSpPr/>
          <p:nvPr/>
        </p:nvSpPr>
        <p:spPr>
          <a:xfrm>
            <a:off x="3562899" y="3135116"/>
            <a:ext cx="2443192" cy="576064"/>
          </a:xfrm>
          <a:prstGeom prst="roundRect">
            <a:avLst>
              <a:gd name="adj" fmla="val 45104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6292319" y="2300138"/>
            <a:ext cx="2338683" cy="993178"/>
          </a:xfrm>
          <a:prstGeom prst="wedgeRectCallout">
            <a:avLst>
              <a:gd name="adj1" fmla="val -64830"/>
              <a:gd name="adj2" fmla="val 40554"/>
            </a:avLst>
          </a:prstGeom>
          <a:solidFill>
            <a:srgbClr val="CCECFF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 rtlCol="0" anchor="ctr">
            <a:noAutofit/>
          </a:bodyPr>
          <a:lstStyle/>
          <a:p>
            <a:pPr algn="just"/>
            <a:r>
              <a:rPr kumimoji="1"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この部分を計算式に</a:t>
            </a:r>
            <a:endParaRPr kumimoji="1"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just"/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してみましょ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う</a:t>
            </a:r>
            <a:endParaRPr kumimoji="1"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45" name="直線矢印コネクタ 44"/>
          <p:cNvCxnSpPr>
            <a:stCxn id="2051" idx="0"/>
          </p:cNvCxnSpPr>
          <p:nvPr/>
        </p:nvCxnSpPr>
        <p:spPr>
          <a:xfrm flipV="1">
            <a:off x="10048146" y="3545676"/>
            <a:ext cx="230748" cy="796093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図 1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9383733" y="1980081"/>
            <a:ext cx="1638529" cy="638264"/>
          </a:xfrm>
          <a:prstGeom prst="rect">
            <a:avLst/>
          </a:prstGeom>
        </p:spPr>
      </p:pic>
      <p:cxnSp>
        <p:nvCxnSpPr>
          <p:cNvPr id="46" name="直線矢印コネクタ 45"/>
          <p:cNvCxnSpPr/>
          <p:nvPr/>
        </p:nvCxnSpPr>
        <p:spPr>
          <a:xfrm flipV="1">
            <a:off x="10593233" y="2442202"/>
            <a:ext cx="0" cy="563323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線矢印コネクタ 46"/>
          <p:cNvCxnSpPr/>
          <p:nvPr/>
        </p:nvCxnSpPr>
        <p:spPr>
          <a:xfrm flipH="1" flipV="1">
            <a:off x="11168890" y="3513325"/>
            <a:ext cx="207633" cy="847368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3631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2042" y="3785856"/>
            <a:ext cx="3833212" cy="7098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直線コネクタ 2"/>
          <p:cNvCxnSpPr/>
          <p:nvPr/>
        </p:nvCxnSpPr>
        <p:spPr>
          <a:xfrm>
            <a:off x="4211825" y="694632"/>
            <a:ext cx="17275" cy="20720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テキスト ボックス 36"/>
          <p:cNvSpPr txBox="1"/>
          <p:nvPr/>
        </p:nvSpPr>
        <p:spPr>
          <a:xfrm>
            <a:off x="1521961" y="1025683"/>
            <a:ext cx="855652" cy="338554"/>
          </a:xfrm>
          <a:prstGeom prst="rect">
            <a:avLst/>
          </a:prstGeom>
          <a:solidFill>
            <a:srgbClr val="9966FF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見た目</a:t>
            </a:r>
            <a:endParaRPr kumimoji="1" lang="ja-JP" altLang="en-US" sz="16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7337913" y="687724"/>
            <a:ext cx="3424238" cy="1267943"/>
          </a:xfrm>
          <a:prstGeom prst="wedgeRectCallout">
            <a:avLst>
              <a:gd name="adj1" fmla="val -82628"/>
              <a:gd name="adj2" fmla="val -17311"/>
            </a:avLst>
          </a:prstGeom>
          <a:solidFill>
            <a:srgbClr val="CCECFF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 rtlCol="0" anchor="ctr">
            <a:noAutofit/>
          </a:bodyPr>
          <a:lstStyle/>
          <a:p>
            <a:pPr algn="ctr"/>
            <a:r>
              <a:rPr kumimoji="1"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何度もクイズができるように</a:t>
            </a:r>
            <a:endParaRPr kumimoji="1" lang="en-US" altLang="ja-JP" sz="2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コスチュームを元にもどす</a:t>
            </a:r>
            <a:endParaRPr kumimoji="1" lang="en-US" altLang="ja-JP" sz="2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26" name="グループ化 25"/>
          <p:cNvGrpSpPr/>
          <p:nvPr/>
        </p:nvGrpSpPr>
        <p:grpSpPr>
          <a:xfrm>
            <a:off x="6455254" y="4160102"/>
            <a:ext cx="1026860" cy="1160683"/>
            <a:chOff x="6677025" y="3395145"/>
            <a:chExt cx="782421" cy="884388"/>
          </a:xfrm>
        </p:grpSpPr>
        <p:cxnSp>
          <p:nvCxnSpPr>
            <p:cNvPr id="27" name="直線コネクタ 26"/>
            <p:cNvCxnSpPr/>
            <p:nvPr/>
          </p:nvCxnSpPr>
          <p:spPr>
            <a:xfrm>
              <a:off x="6677025" y="3395145"/>
              <a:ext cx="782421" cy="6149"/>
            </a:xfrm>
            <a:prstGeom prst="line">
              <a:avLst/>
            </a:prstGeom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>
              <a:off x="7459446" y="3400824"/>
              <a:ext cx="0" cy="878709"/>
            </a:xfrm>
            <a:prstGeom prst="line">
              <a:avLst/>
            </a:prstGeom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テキスト ボックス 28"/>
          <p:cNvSpPr txBox="1"/>
          <p:nvPr/>
        </p:nvSpPr>
        <p:spPr>
          <a:xfrm>
            <a:off x="7482114" y="4528838"/>
            <a:ext cx="561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 smtClean="0">
                <a:solidFill>
                  <a:srgbClr val="FF0000"/>
                </a:solidFill>
              </a:rPr>
              <a:t>×</a:t>
            </a:r>
            <a:endParaRPr kumimoji="1" lang="ja-JP" altLang="en-US" sz="3600" b="1" dirty="0">
              <a:solidFill>
                <a:srgbClr val="FF0000"/>
              </a:solidFill>
            </a:endParaRPr>
          </a:p>
        </p:txBody>
      </p:sp>
      <p:cxnSp>
        <p:nvCxnSpPr>
          <p:cNvPr id="30" name="直線コネクタ 29"/>
          <p:cNvCxnSpPr/>
          <p:nvPr/>
        </p:nvCxnSpPr>
        <p:spPr>
          <a:xfrm>
            <a:off x="4356026" y="3472842"/>
            <a:ext cx="7023" cy="459279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/>
          <p:nvPr/>
        </p:nvCxnSpPr>
        <p:spPr>
          <a:xfrm>
            <a:off x="4363049" y="4507143"/>
            <a:ext cx="0" cy="86370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テキスト ボックス 35"/>
          <p:cNvSpPr txBox="1"/>
          <p:nvPr/>
        </p:nvSpPr>
        <p:spPr>
          <a:xfrm>
            <a:off x="4373301" y="4590394"/>
            <a:ext cx="6114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 smtClean="0">
                <a:solidFill>
                  <a:srgbClr val="FF0000"/>
                </a:solidFill>
              </a:rPr>
              <a:t>〇</a:t>
            </a:r>
            <a:endParaRPr kumimoji="1" lang="ja-JP" altLang="en-US" sz="2800" b="1" dirty="0">
              <a:solidFill>
                <a:srgbClr val="FF0000"/>
              </a:solidFill>
            </a:endParaRPr>
          </a:p>
        </p:txBody>
      </p:sp>
      <p:sp>
        <p:nvSpPr>
          <p:cNvPr id="38" name="角丸四角形 37"/>
          <p:cNvSpPr/>
          <p:nvPr/>
        </p:nvSpPr>
        <p:spPr>
          <a:xfrm>
            <a:off x="3717560" y="3878637"/>
            <a:ext cx="2443192" cy="576064"/>
          </a:xfrm>
          <a:prstGeom prst="roundRect">
            <a:avLst>
              <a:gd name="adj" fmla="val 45104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0" name="図 4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9966" y="5101636"/>
            <a:ext cx="3215104" cy="616775"/>
          </a:xfrm>
          <a:prstGeom prst="rect">
            <a:avLst/>
          </a:prstGeom>
        </p:spPr>
      </p:pic>
      <p:pic>
        <p:nvPicPr>
          <p:cNvPr id="51" name="図 5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06952" y="5035243"/>
            <a:ext cx="3216076" cy="702200"/>
          </a:xfrm>
          <a:prstGeom prst="rect">
            <a:avLst/>
          </a:prstGeom>
        </p:spPr>
      </p:pic>
      <p:pic>
        <p:nvPicPr>
          <p:cNvPr id="4" name="図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19157" y="816294"/>
            <a:ext cx="3019886" cy="625548"/>
          </a:xfrm>
          <a:prstGeom prst="rect">
            <a:avLst/>
          </a:prstGeom>
        </p:spPr>
      </p:pic>
      <p:pic>
        <p:nvPicPr>
          <p:cNvPr id="52" name="図 51"/>
          <p:cNvPicPr>
            <a:picLocks noChangeAspect="1"/>
          </p:cNvPicPr>
          <p:nvPr/>
        </p:nvPicPr>
        <p:blipFill rotWithShape="1">
          <a:blip r:embed="rId6"/>
          <a:srcRect t="2192" b="13007"/>
          <a:stretch/>
        </p:blipFill>
        <p:spPr>
          <a:xfrm>
            <a:off x="3118069" y="1136"/>
            <a:ext cx="2475914" cy="759655"/>
          </a:xfrm>
          <a:prstGeom prst="rect">
            <a:avLst/>
          </a:prstGeom>
        </p:spPr>
      </p:pic>
      <p:sp>
        <p:nvSpPr>
          <p:cNvPr id="24" name="正方形/長方形 23"/>
          <p:cNvSpPr/>
          <p:nvPr/>
        </p:nvSpPr>
        <p:spPr>
          <a:xfrm>
            <a:off x="2403492" y="1519235"/>
            <a:ext cx="4051762" cy="56942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2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値を</a:t>
            </a:r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きめる</a:t>
            </a:r>
            <a:endParaRPr kumimoji="1" lang="ja-JP" altLang="en-US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2403492" y="2221663"/>
            <a:ext cx="4051762" cy="58610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2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値をきめる</a:t>
            </a:r>
          </a:p>
        </p:txBody>
      </p:sp>
      <p:sp>
        <p:nvSpPr>
          <p:cNvPr id="32" name="正方形/長方形 31"/>
          <p:cNvSpPr/>
          <p:nvPr/>
        </p:nvSpPr>
        <p:spPr>
          <a:xfrm>
            <a:off x="3118068" y="2858972"/>
            <a:ext cx="2475915" cy="667282"/>
          </a:xfrm>
          <a:prstGeom prst="rect">
            <a:avLst/>
          </a:prstGeom>
          <a:solidFill>
            <a:srgbClr val="CCECFF"/>
          </a:solidFill>
          <a:ln w="28575">
            <a:solidFill>
              <a:srgbClr val="0070C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</a:t>
            </a:r>
            <a:endParaRPr kumimoji="1" lang="ja-JP" altLang="en-US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40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8577" y="2921150"/>
            <a:ext cx="2238375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角丸四角形 1"/>
          <p:cNvSpPr/>
          <p:nvPr/>
        </p:nvSpPr>
        <p:spPr>
          <a:xfrm>
            <a:off x="1104210" y="5874447"/>
            <a:ext cx="9269666" cy="82460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 smtClean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かける数・かけられる数に色々な数字を入れて実行してみよう！</a:t>
            </a:r>
            <a:endParaRPr kumimoji="1" lang="ja-JP" altLang="en-US" sz="24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5" name="角丸四角形 44"/>
          <p:cNvSpPr/>
          <p:nvPr/>
        </p:nvSpPr>
        <p:spPr>
          <a:xfrm>
            <a:off x="3917391" y="1538669"/>
            <a:ext cx="621257" cy="549991"/>
          </a:xfrm>
          <a:prstGeom prst="roundRect">
            <a:avLst>
              <a:gd name="adj" fmla="val 45104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23"/>
          <a:stretch/>
        </p:blipFill>
        <p:spPr bwMode="auto">
          <a:xfrm>
            <a:off x="2470119" y="1538669"/>
            <a:ext cx="2514600" cy="542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3659" y="2257542"/>
            <a:ext cx="262890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932322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2042" y="3785856"/>
            <a:ext cx="3833212" cy="7098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直線コネクタ 2"/>
          <p:cNvCxnSpPr/>
          <p:nvPr/>
        </p:nvCxnSpPr>
        <p:spPr>
          <a:xfrm>
            <a:off x="4211825" y="694632"/>
            <a:ext cx="17275" cy="20720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テキスト ボックス 36"/>
          <p:cNvSpPr txBox="1"/>
          <p:nvPr/>
        </p:nvSpPr>
        <p:spPr>
          <a:xfrm>
            <a:off x="1521961" y="1025683"/>
            <a:ext cx="855652" cy="338554"/>
          </a:xfrm>
          <a:prstGeom prst="rect">
            <a:avLst/>
          </a:prstGeom>
          <a:solidFill>
            <a:srgbClr val="9966FF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見た目</a:t>
            </a:r>
            <a:endParaRPr kumimoji="1" lang="ja-JP" altLang="en-US" sz="16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26" name="グループ化 25"/>
          <p:cNvGrpSpPr/>
          <p:nvPr/>
        </p:nvGrpSpPr>
        <p:grpSpPr>
          <a:xfrm>
            <a:off x="6455254" y="4160102"/>
            <a:ext cx="1026860" cy="1160683"/>
            <a:chOff x="6677025" y="3395145"/>
            <a:chExt cx="782421" cy="884388"/>
          </a:xfrm>
        </p:grpSpPr>
        <p:cxnSp>
          <p:nvCxnSpPr>
            <p:cNvPr id="27" name="直線コネクタ 26"/>
            <p:cNvCxnSpPr/>
            <p:nvPr/>
          </p:nvCxnSpPr>
          <p:spPr>
            <a:xfrm>
              <a:off x="6677025" y="3395145"/>
              <a:ext cx="782421" cy="6149"/>
            </a:xfrm>
            <a:prstGeom prst="line">
              <a:avLst/>
            </a:prstGeom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>
              <a:off x="7459446" y="3400824"/>
              <a:ext cx="0" cy="878709"/>
            </a:xfrm>
            <a:prstGeom prst="line">
              <a:avLst/>
            </a:prstGeom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テキスト ボックス 28"/>
          <p:cNvSpPr txBox="1"/>
          <p:nvPr/>
        </p:nvSpPr>
        <p:spPr>
          <a:xfrm>
            <a:off x="7482114" y="4528838"/>
            <a:ext cx="561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3600" b="1" dirty="0" smtClean="0">
                <a:solidFill>
                  <a:srgbClr val="FF0000"/>
                </a:solidFill>
              </a:rPr>
              <a:t>×</a:t>
            </a:r>
            <a:endParaRPr kumimoji="1" lang="ja-JP" altLang="en-US" sz="3600" b="1" dirty="0">
              <a:solidFill>
                <a:srgbClr val="FF0000"/>
              </a:solidFill>
            </a:endParaRPr>
          </a:p>
        </p:txBody>
      </p:sp>
      <p:cxnSp>
        <p:nvCxnSpPr>
          <p:cNvPr id="30" name="直線コネクタ 29"/>
          <p:cNvCxnSpPr/>
          <p:nvPr/>
        </p:nvCxnSpPr>
        <p:spPr>
          <a:xfrm>
            <a:off x="4356026" y="3472842"/>
            <a:ext cx="7023" cy="459279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/>
          <p:nvPr/>
        </p:nvCxnSpPr>
        <p:spPr>
          <a:xfrm>
            <a:off x="4363049" y="4507143"/>
            <a:ext cx="0" cy="86370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テキスト ボックス 35"/>
          <p:cNvSpPr txBox="1"/>
          <p:nvPr/>
        </p:nvSpPr>
        <p:spPr>
          <a:xfrm>
            <a:off x="4373301" y="4590394"/>
            <a:ext cx="6114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 smtClean="0">
                <a:solidFill>
                  <a:srgbClr val="FF0000"/>
                </a:solidFill>
              </a:rPr>
              <a:t>〇</a:t>
            </a:r>
            <a:endParaRPr kumimoji="1" lang="ja-JP" altLang="en-US" sz="2800" b="1" dirty="0">
              <a:solidFill>
                <a:srgbClr val="FF0000"/>
              </a:solidFill>
            </a:endParaRPr>
          </a:p>
        </p:txBody>
      </p:sp>
      <p:sp>
        <p:nvSpPr>
          <p:cNvPr id="38" name="角丸四角形 37"/>
          <p:cNvSpPr/>
          <p:nvPr/>
        </p:nvSpPr>
        <p:spPr>
          <a:xfrm>
            <a:off x="3717560" y="3878637"/>
            <a:ext cx="2443192" cy="576064"/>
          </a:xfrm>
          <a:prstGeom prst="roundRect">
            <a:avLst>
              <a:gd name="adj" fmla="val 45104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0" name="図 4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9966" y="5101636"/>
            <a:ext cx="3215104" cy="616775"/>
          </a:xfrm>
          <a:prstGeom prst="rect">
            <a:avLst/>
          </a:prstGeom>
        </p:spPr>
      </p:pic>
      <p:pic>
        <p:nvPicPr>
          <p:cNvPr id="51" name="図 5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06952" y="5035243"/>
            <a:ext cx="3216076" cy="702200"/>
          </a:xfrm>
          <a:prstGeom prst="rect">
            <a:avLst/>
          </a:prstGeom>
        </p:spPr>
      </p:pic>
      <p:pic>
        <p:nvPicPr>
          <p:cNvPr id="4" name="図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19157" y="816294"/>
            <a:ext cx="3019886" cy="625548"/>
          </a:xfrm>
          <a:prstGeom prst="rect">
            <a:avLst/>
          </a:prstGeom>
        </p:spPr>
      </p:pic>
      <p:pic>
        <p:nvPicPr>
          <p:cNvPr id="52" name="図 51"/>
          <p:cNvPicPr>
            <a:picLocks noChangeAspect="1"/>
          </p:cNvPicPr>
          <p:nvPr/>
        </p:nvPicPr>
        <p:blipFill rotWithShape="1">
          <a:blip r:embed="rId6"/>
          <a:srcRect t="2192" b="13007"/>
          <a:stretch/>
        </p:blipFill>
        <p:spPr>
          <a:xfrm>
            <a:off x="3118069" y="1136"/>
            <a:ext cx="2475914" cy="759655"/>
          </a:xfrm>
          <a:prstGeom prst="rect">
            <a:avLst/>
          </a:prstGeom>
        </p:spPr>
      </p:pic>
      <p:sp>
        <p:nvSpPr>
          <p:cNvPr id="24" name="正方形/長方形 23"/>
          <p:cNvSpPr/>
          <p:nvPr/>
        </p:nvSpPr>
        <p:spPr>
          <a:xfrm>
            <a:off x="2105025" y="1513434"/>
            <a:ext cx="4676775" cy="56942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2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</a:t>
            </a:r>
            <a:endParaRPr kumimoji="1" lang="ja-JP" altLang="en-US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2200275" y="2221663"/>
            <a:ext cx="4581525" cy="63779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2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</a:t>
            </a:r>
          </a:p>
        </p:txBody>
      </p:sp>
      <p:sp>
        <p:nvSpPr>
          <p:cNvPr id="32" name="正方形/長方形 31"/>
          <p:cNvSpPr/>
          <p:nvPr/>
        </p:nvSpPr>
        <p:spPr>
          <a:xfrm>
            <a:off x="3114675" y="3018153"/>
            <a:ext cx="2552700" cy="667282"/>
          </a:xfrm>
          <a:prstGeom prst="rect">
            <a:avLst/>
          </a:prstGeom>
          <a:solidFill>
            <a:srgbClr val="CCECFF"/>
          </a:solidFill>
          <a:ln w="28575">
            <a:solidFill>
              <a:srgbClr val="0070C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</a:t>
            </a:r>
            <a:endParaRPr kumimoji="1" lang="ja-JP" altLang="en-US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40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1743" y="3074297"/>
            <a:ext cx="2238375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46" b="3702"/>
          <a:stretch/>
        </p:blipFill>
        <p:spPr bwMode="auto">
          <a:xfrm>
            <a:off x="2377613" y="1556791"/>
            <a:ext cx="4219575" cy="5040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3492" y="2238276"/>
            <a:ext cx="399097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テキスト ボックス 32"/>
          <p:cNvSpPr txBox="1"/>
          <p:nvPr/>
        </p:nvSpPr>
        <p:spPr>
          <a:xfrm>
            <a:off x="7451388" y="1075521"/>
            <a:ext cx="4380702" cy="1245094"/>
          </a:xfrm>
          <a:prstGeom prst="wedgeRectCallout">
            <a:avLst>
              <a:gd name="adj1" fmla="val -62904"/>
              <a:gd name="adj2" fmla="val 40214"/>
            </a:avLst>
          </a:prstGeom>
          <a:solidFill>
            <a:srgbClr val="CCECFF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 rtlCol="0" anchor="ctr">
            <a:noAutofit/>
          </a:bodyPr>
          <a:lstStyle/>
          <a:p>
            <a:pPr algn="just"/>
            <a:r>
              <a:rPr kumimoji="1"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値</a:t>
            </a:r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を自分で入力しなくても</a:t>
            </a:r>
            <a:endParaRPr lang="en-US" altLang="ja-JP" sz="2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just"/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自動で変わるようにしょう（乱数）</a:t>
            </a:r>
            <a:endParaRPr kumimoji="1" lang="en-US" altLang="ja-JP" sz="24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8060495" y="2697748"/>
            <a:ext cx="3162490" cy="1443035"/>
          </a:xfrm>
          <a:prstGeom prst="rect">
            <a:avLst/>
          </a:prstGeom>
          <a:noFill/>
          <a:ln w="28575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1" name="Picture 4"/>
          <p:cNvPicPr>
            <a:picLocks noChangeAspect="1" noChangeArrowheads="1"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667" b="100000" l="0" r="9967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8702" y="3409177"/>
            <a:ext cx="288607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" name="角丸四角形 41"/>
          <p:cNvSpPr/>
          <p:nvPr/>
        </p:nvSpPr>
        <p:spPr>
          <a:xfrm>
            <a:off x="1104210" y="5874447"/>
            <a:ext cx="9269666" cy="82460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 smtClean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かける数・かけられる数</a:t>
            </a:r>
            <a:r>
              <a:rPr lang="ja-JP" altLang="en-US" sz="2400" b="1" dirty="0" smtClean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をランダムな数字にして</a:t>
            </a:r>
            <a:r>
              <a:rPr kumimoji="1" lang="ja-JP" altLang="en-US" sz="2400" b="1" dirty="0" smtClean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実行してみよう！</a:t>
            </a:r>
            <a:endParaRPr kumimoji="1" lang="ja-JP" altLang="en-US" sz="24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8295202" y="2882889"/>
            <a:ext cx="855652" cy="338554"/>
          </a:xfrm>
          <a:prstGeom prst="rect">
            <a:avLst/>
          </a:prstGeom>
          <a:solidFill>
            <a:srgbClr val="7EC234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演算</a:t>
            </a:r>
            <a:endParaRPr kumimoji="1" lang="ja-JP" altLang="en-US" sz="16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971976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>
          <a:xfrm>
            <a:off x="667603" y="122877"/>
            <a:ext cx="10515600" cy="1325563"/>
          </a:xfrm>
        </p:spPr>
        <p:txBody>
          <a:bodyPr/>
          <a:lstStyle/>
          <a:p>
            <a:pPr algn="ctr"/>
            <a:r>
              <a:rPr kumimoji="1" lang="ja-JP" altLang="en-US" b="1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もっと進化させてみよう編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8681" y="1338263"/>
            <a:ext cx="5953616" cy="44985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813424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線コネクタ 2"/>
          <p:cNvCxnSpPr/>
          <p:nvPr/>
        </p:nvCxnSpPr>
        <p:spPr>
          <a:xfrm>
            <a:off x="4211825" y="694632"/>
            <a:ext cx="17275" cy="20720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コネクタ 26"/>
          <p:cNvCxnSpPr/>
          <p:nvPr/>
        </p:nvCxnSpPr>
        <p:spPr>
          <a:xfrm>
            <a:off x="4211825" y="694632"/>
            <a:ext cx="17275" cy="2072042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" name="グループ化 35"/>
          <p:cNvGrpSpPr/>
          <p:nvPr/>
        </p:nvGrpSpPr>
        <p:grpSpPr>
          <a:xfrm>
            <a:off x="6425194" y="4436058"/>
            <a:ext cx="654519" cy="1228302"/>
            <a:chOff x="6677025" y="3395145"/>
            <a:chExt cx="782421" cy="884388"/>
          </a:xfrm>
        </p:grpSpPr>
        <p:cxnSp>
          <p:nvCxnSpPr>
            <p:cNvPr id="37" name="直線コネクタ 36"/>
            <p:cNvCxnSpPr/>
            <p:nvPr/>
          </p:nvCxnSpPr>
          <p:spPr>
            <a:xfrm>
              <a:off x="6677025" y="3395145"/>
              <a:ext cx="782421" cy="6149"/>
            </a:xfrm>
            <a:prstGeom prst="line">
              <a:avLst/>
            </a:prstGeom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線コネクタ 37"/>
            <p:cNvCxnSpPr/>
            <p:nvPr/>
          </p:nvCxnSpPr>
          <p:spPr>
            <a:xfrm>
              <a:off x="7459446" y="3400824"/>
              <a:ext cx="0" cy="878709"/>
            </a:xfrm>
            <a:prstGeom prst="line">
              <a:avLst/>
            </a:prstGeom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1" name="直線コネクタ 40"/>
          <p:cNvCxnSpPr/>
          <p:nvPr/>
        </p:nvCxnSpPr>
        <p:spPr>
          <a:xfrm flipH="1">
            <a:off x="4363049" y="4664629"/>
            <a:ext cx="6284" cy="1317071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0" name="図 4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5025" y="4876242"/>
            <a:ext cx="3215104" cy="616775"/>
          </a:xfrm>
          <a:prstGeom prst="rect">
            <a:avLst/>
          </a:prstGeom>
        </p:spPr>
      </p:pic>
      <p:pic>
        <p:nvPicPr>
          <p:cNvPr id="51" name="図 5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85464" y="4833529"/>
            <a:ext cx="3216076" cy="702200"/>
          </a:xfrm>
          <a:prstGeom prst="rect">
            <a:avLst/>
          </a:prstGeom>
        </p:spPr>
      </p:pic>
      <p:pic>
        <p:nvPicPr>
          <p:cNvPr id="52" name="図 5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25441" y="1105105"/>
            <a:ext cx="3019886" cy="625548"/>
          </a:xfrm>
          <a:prstGeom prst="rect">
            <a:avLst/>
          </a:prstGeom>
        </p:spPr>
      </p:pic>
      <p:pic>
        <p:nvPicPr>
          <p:cNvPr id="53" name="図 52"/>
          <p:cNvPicPr>
            <a:picLocks noChangeAspect="1"/>
          </p:cNvPicPr>
          <p:nvPr/>
        </p:nvPicPr>
        <p:blipFill rotWithShape="1">
          <a:blip r:embed="rId6"/>
          <a:srcRect t="2192" b="13007"/>
          <a:stretch/>
        </p:blipFill>
        <p:spPr>
          <a:xfrm>
            <a:off x="3277631" y="1136"/>
            <a:ext cx="2107833" cy="646721"/>
          </a:xfrm>
          <a:prstGeom prst="rect">
            <a:avLst/>
          </a:prstGeom>
        </p:spPr>
      </p:pic>
      <p:sp>
        <p:nvSpPr>
          <p:cNvPr id="47" name="正方形/長方形 46"/>
          <p:cNvSpPr/>
          <p:nvPr/>
        </p:nvSpPr>
        <p:spPr>
          <a:xfrm>
            <a:off x="982080" y="862934"/>
            <a:ext cx="6536490" cy="240167"/>
          </a:xfrm>
          <a:prstGeom prst="rect">
            <a:avLst/>
          </a:prstGeom>
          <a:solidFill>
            <a:srgbClr val="E6BA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ずっと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984534" y="916138"/>
            <a:ext cx="182202" cy="5688000"/>
          </a:xfrm>
          <a:prstGeom prst="rect">
            <a:avLst/>
          </a:prstGeom>
          <a:solidFill>
            <a:srgbClr val="E6BA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984534" y="6540973"/>
            <a:ext cx="6984000" cy="163912"/>
          </a:xfrm>
          <a:prstGeom prst="rect">
            <a:avLst/>
          </a:prstGeom>
          <a:solidFill>
            <a:srgbClr val="E6BA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56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2042" y="4081131"/>
            <a:ext cx="3833212" cy="7098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7" name="直線コネクタ 56"/>
          <p:cNvCxnSpPr/>
          <p:nvPr/>
        </p:nvCxnSpPr>
        <p:spPr>
          <a:xfrm>
            <a:off x="4356026" y="3768117"/>
            <a:ext cx="7023" cy="459279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角丸四角形 57"/>
          <p:cNvSpPr/>
          <p:nvPr/>
        </p:nvSpPr>
        <p:spPr>
          <a:xfrm>
            <a:off x="3717560" y="4173912"/>
            <a:ext cx="2443192" cy="576064"/>
          </a:xfrm>
          <a:prstGeom prst="roundRect">
            <a:avLst>
              <a:gd name="adj" fmla="val 45104"/>
            </a:avLst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正方形/長方形 58"/>
          <p:cNvSpPr/>
          <p:nvPr/>
        </p:nvSpPr>
        <p:spPr>
          <a:xfrm>
            <a:off x="2105025" y="1808709"/>
            <a:ext cx="4676775" cy="56942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2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</a:t>
            </a:r>
            <a:endParaRPr kumimoji="1" lang="ja-JP" altLang="en-US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0" name="正方形/長方形 59"/>
          <p:cNvSpPr/>
          <p:nvPr/>
        </p:nvSpPr>
        <p:spPr>
          <a:xfrm>
            <a:off x="2200275" y="2516938"/>
            <a:ext cx="4581525" cy="58610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2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</a:t>
            </a:r>
          </a:p>
        </p:txBody>
      </p:sp>
      <p:sp>
        <p:nvSpPr>
          <p:cNvPr id="61" name="正方形/長方形 60"/>
          <p:cNvSpPr/>
          <p:nvPr/>
        </p:nvSpPr>
        <p:spPr>
          <a:xfrm>
            <a:off x="3133725" y="3313428"/>
            <a:ext cx="2611602" cy="667282"/>
          </a:xfrm>
          <a:prstGeom prst="rect">
            <a:avLst/>
          </a:prstGeom>
          <a:solidFill>
            <a:srgbClr val="CCECFF"/>
          </a:solidFill>
          <a:ln w="28575">
            <a:solidFill>
              <a:srgbClr val="0070C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</a:t>
            </a:r>
            <a:endParaRPr kumimoji="1" lang="ja-JP" altLang="en-US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62" name="Picture 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1849" y="3375606"/>
            <a:ext cx="2238375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" name="Picture 2"/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46" b="3702"/>
          <a:stretch/>
        </p:blipFill>
        <p:spPr bwMode="auto">
          <a:xfrm>
            <a:off x="2377613" y="1852066"/>
            <a:ext cx="4219575" cy="5040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" name="Picture 3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3492" y="2533551"/>
            <a:ext cx="399097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3619" y="5779834"/>
            <a:ext cx="1564814" cy="637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4" name="直線コネクタ 33"/>
          <p:cNvCxnSpPr/>
          <p:nvPr/>
        </p:nvCxnSpPr>
        <p:spPr>
          <a:xfrm flipH="1">
            <a:off x="4356026" y="5664360"/>
            <a:ext cx="2723687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テキスト ボックス 34"/>
          <p:cNvSpPr txBox="1"/>
          <p:nvPr/>
        </p:nvSpPr>
        <p:spPr>
          <a:xfrm>
            <a:off x="5610224" y="5781013"/>
            <a:ext cx="3409951" cy="583570"/>
          </a:xfrm>
          <a:prstGeom prst="wedgeRectCallout">
            <a:avLst>
              <a:gd name="adj1" fmla="val -62493"/>
              <a:gd name="adj2" fmla="val 1284"/>
            </a:avLst>
          </a:prstGeom>
          <a:solidFill>
            <a:srgbClr val="CCECFF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 rtlCol="0" anchor="ctr">
            <a:noAutofit/>
          </a:bodyPr>
          <a:lstStyle/>
          <a:p>
            <a:pPr algn="just"/>
            <a:r>
              <a:rPr kumimoji="1"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すぐ「はじめ」にもどらないように、</a:t>
            </a:r>
            <a:endParaRPr kumimoji="1"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少し時間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をまとう</a:t>
            </a:r>
            <a:endParaRPr kumimoji="1"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9390497" y="2258801"/>
            <a:ext cx="2546213" cy="3234216"/>
          </a:xfrm>
          <a:prstGeom prst="rect">
            <a:avLst/>
          </a:prstGeom>
          <a:noFill/>
          <a:ln w="28575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9573846" y="2419544"/>
            <a:ext cx="855652" cy="338554"/>
          </a:xfrm>
          <a:prstGeom prst="rect">
            <a:avLst/>
          </a:prstGeom>
          <a:solidFill>
            <a:srgbClr val="E6BA00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制御</a:t>
            </a:r>
            <a:endParaRPr kumimoji="1" lang="ja-JP" altLang="en-US" sz="16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1969" y="4748091"/>
            <a:ext cx="1564814" cy="637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図 30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917448" y="2945564"/>
            <a:ext cx="1708346" cy="1117962"/>
          </a:xfrm>
          <a:prstGeom prst="rect">
            <a:avLst/>
          </a:prstGeom>
        </p:spPr>
      </p:pic>
      <p:sp>
        <p:nvSpPr>
          <p:cNvPr id="32" name="テキスト ボックス 31"/>
          <p:cNvSpPr txBox="1"/>
          <p:nvPr/>
        </p:nvSpPr>
        <p:spPr>
          <a:xfrm>
            <a:off x="6996168" y="1431473"/>
            <a:ext cx="1911803" cy="719584"/>
          </a:xfrm>
          <a:prstGeom prst="wedgeRectCallout">
            <a:avLst>
              <a:gd name="adj1" fmla="val -41883"/>
              <a:gd name="adj2" fmla="val -84714"/>
            </a:avLst>
          </a:prstGeom>
          <a:solidFill>
            <a:srgbClr val="CCECFF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 rtlCol="0" anchor="ctr">
            <a:noAutofit/>
          </a:bodyPr>
          <a:lstStyle/>
          <a:p>
            <a:pPr algn="just"/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ずっと</a:t>
            </a:r>
            <a:r>
              <a:rPr lang="ja-JP" altLang="en-US" sz="2000" dirty="0" err="1" smtClean="0">
                <a:latin typeface="Meiryo UI" panose="020B0604030504040204" pitchFamily="50" charset="-128"/>
                <a:ea typeface="Meiryo UI" panose="020B0604030504040204" pitchFamily="50" charset="-128"/>
              </a:rPr>
              <a:t>で</a:t>
            </a:r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くりかえす</a:t>
            </a:r>
            <a:endParaRPr kumimoji="1"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角丸四角形 32"/>
          <p:cNvSpPr/>
          <p:nvPr/>
        </p:nvSpPr>
        <p:spPr>
          <a:xfrm>
            <a:off x="7852127" y="202694"/>
            <a:ext cx="4256416" cy="90040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何</a:t>
            </a:r>
            <a:r>
              <a:rPr lang="ja-JP" altLang="en-US" sz="2400" b="1" dirty="0" smtClean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問もくりかえし問題が</a:t>
            </a:r>
            <a:endParaRPr lang="en-US" altLang="ja-JP" sz="2400" b="1" dirty="0" smtClean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2400" b="1" dirty="0" smtClean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出来るようにしよう</a:t>
            </a:r>
            <a:endParaRPr lang="en-US" altLang="ja-JP" sz="2400" b="1" dirty="0" smtClean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653698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7228" y="3186747"/>
            <a:ext cx="1838325" cy="20002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cxnSp>
        <p:nvCxnSpPr>
          <p:cNvPr id="3" name="直線コネクタ 2"/>
          <p:cNvCxnSpPr/>
          <p:nvPr/>
        </p:nvCxnSpPr>
        <p:spPr>
          <a:xfrm>
            <a:off x="3682032" y="525355"/>
            <a:ext cx="30963" cy="5551888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正方形/長方形 7"/>
          <p:cNvSpPr/>
          <p:nvPr/>
        </p:nvSpPr>
        <p:spPr>
          <a:xfrm>
            <a:off x="476468" y="1274696"/>
            <a:ext cx="6536490" cy="254729"/>
          </a:xfrm>
          <a:prstGeom prst="rect">
            <a:avLst/>
          </a:prstGeom>
          <a:solidFill>
            <a:srgbClr val="E6BA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ずっと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448929" y="1274696"/>
            <a:ext cx="198307" cy="5364000"/>
          </a:xfrm>
          <a:prstGeom prst="rect">
            <a:avLst/>
          </a:prstGeom>
          <a:solidFill>
            <a:srgbClr val="E6BA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466183" y="6542190"/>
            <a:ext cx="7342720" cy="175531"/>
          </a:xfrm>
          <a:prstGeom prst="rect">
            <a:avLst/>
          </a:prstGeom>
          <a:solidFill>
            <a:srgbClr val="E6BA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30" name="グループ化 29"/>
          <p:cNvGrpSpPr/>
          <p:nvPr/>
        </p:nvGrpSpPr>
        <p:grpSpPr>
          <a:xfrm>
            <a:off x="4859728" y="4330292"/>
            <a:ext cx="1512663" cy="1518594"/>
            <a:chOff x="6677025" y="3395145"/>
            <a:chExt cx="782421" cy="884388"/>
          </a:xfrm>
        </p:grpSpPr>
        <p:cxnSp>
          <p:nvCxnSpPr>
            <p:cNvPr id="35" name="直線コネクタ 34"/>
            <p:cNvCxnSpPr/>
            <p:nvPr/>
          </p:nvCxnSpPr>
          <p:spPr>
            <a:xfrm>
              <a:off x="6677025" y="3395145"/>
              <a:ext cx="782421" cy="6149"/>
            </a:xfrm>
            <a:prstGeom prst="line">
              <a:avLst/>
            </a:prstGeom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線コネクタ 37"/>
            <p:cNvCxnSpPr/>
            <p:nvPr/>
          </p:nvCxnSpPr>
          <p:spPr>
            <a:xfrm>
              <a:off x="7459446" y="3400824"/>
              <a:ext cx="0" cy="878709"/>
            </a:xfrm>
            <a:prstGeom prst="line">
              <a:avLst/>
            </a:prstGeom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47" name="図 4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51651" y="4716341"/>
            <a:ext cx="2681060" cy="514326"/>
          </a:xfrm>
          <a:prstGeom prst="rect">
            <a:avLst/>
          </a:prstGeom>
        </p:spPr>
      </p:pic>
      <p:pic>
        <p:nvPicPr>
          <p:cNvPr id="48" name="図 4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03443" y="4652535"/>
            <a:ext cx="2408613" cy="525898"/>
          </a:xfrm>
          <a:prstGeom prst="rect">
            <a:avLst/>
          </a:prstGeom>
        </p:spPr>
      </p:pic>
      <p:pic>
        <p:nvPicPr>
          <p:cNvPr id="49" name="図 4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46834" y="1576891"/>
            <a:ext cx="2501358" cy="518139"/>
          </a:xfrm>
          <a:prstGeom prst="rect">
            <a:avLst/>
          </a:prstGeom>
        </p:spPr>
      </p:pic>
      <p:pic>
        <p:nvPicPr>
          <p:cNvPr id="31" name="図 30"/>
          <p:cNvPicPr>
            <a:picLocks noChangeAspect="1"/>
          </p:cNvPicPr>
          <p:nvPr/>
        </p:nvPicPr>
        <p:blipFill rotWithShape="1">
          <a:blip r:embed="rId6"/>
          <a:srcRect t="2192" b="13007"/>
          <a:stretch/>
        </p:blipFill>
        <p:spPr>
          <a:xfrm>
            <a:off x="2731377" y="50680"/>
            <a:ext cx="2249419" cy="690162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66455" y="770131"/>
            <a:ext cx="2862374" cy="477062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032356" y="5326503"/>
            <a:ext cx="3196473" cy="532746"/>
          </a:xfrm>
          <a:prstGeom prst="rect">
            <a:avLst/>
          </a:prstGeom>
        </p:spPr>
      </p:pic>
      <p:pic>
        <p:nvPicPr>
          <p:cNvPr id="53" name="Picture 3"/>
          <p:cNvPicPr>
            <a:picLocks noChangeAspect="1" noChangeArrowheads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0" b="100000" l="1901" r="98479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4275" y="2525580"/>
            <a:ext cx="2274204" cy="5274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" name="正方形/長方形 53"/>
          <p:cNvSpPr/>
          <p:nvPr/>
        </p:nvSpPr>
        <p:spPr>
          <a:xfrm>
            <a:off x="8451891" y="1784621"/>
            <a:ext cx="3567655" cy="3855783"/>
          </a:xfrm>
          <a:prstGeom prst="rect">
            <a:avLst/>
          </a:prstGeom>
          <a:noFill/>
          <a:ln w="28575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8804275" y="1892964"/>
            <a:ext cx="2176644" cy="788012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noAutofit/>
          </a:bodyPr>
          <a:lstStyle/>
          <a:p>
            <a:pPr algn="just"/>
            <a:r>
              <a:rPr kumimoji="1"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画面に「せいかいの数」</a:t>
            </a:r>
            <a:endParaRPr kumimoji="1"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just"/>
            <a:r>
              <a:rPr kumimoji="1" lang="ja-JP" altLang="en-US" sz="16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データを表示させる</a:t>
            </a:r>
            <a:endParaRPr kumimoji="1" lang="en-US" altLang="ja-JP" sz="16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8" name="角丸四角形 57"/>
          <p:cNvSpPr/>
          <p:nvPr/>
        </p:nvSpPr>
        <p:spPr>
          <a:xfrm>
            <a:off x="9795873" y="4774043"/>
            <a:ext cx="412121" cy="398921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5482162" y="281817"/>
            <a:ext cx="2125864" cy="788012"/>
          </a:xfrm>
          <a:prstGeom prst="wedgeRectCallout">
            <a:avLst>
              <a:gd name="adj1" fmla="val -63229"/>
              <a:gd name="adj2" fmla="val 44959"/>
            </a:avLst>
          </a:prstGeom>
          <a:solidFill>
            <a:srgbClr val="CCECFF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 rtlCol="0" anchor="ctr">
            <a:noAutofit/>
          </a:bodyPr>
          <a:lstStyle/>
          <a:p>
            <a:pPr algn="ctr"/>
            <a:r>
              <a:rPr kumimoji="1"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ゲーム開始で</a:t>
            </a:r>
            <a:endParaRPr kumimoji="1"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正解数</a:t>
            </a:r>
            <a:r>
              <a:rPr kumimoji="1"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リセット</a:t>
            </a:r>
            <a:endParaRPr kumimoji="1" lang="en-US" altLang="ja-JP" sz="2000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2" name="Picture 5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9559" y="3991508"/>
            <a:ext cx="3296163" cy="610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" name="正方形/長方形 39"/>
          <p:cNvSpPr/>
          <p:nvPr/>
        </p:nvSpPr>
        <p:spPr>
          <a:xfrm>
            <a:off x="1611253" y="2102356"/>
            <a:ext cx="4676775" cy="56942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2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</a:t>
            </a:r>
            <a:endParaRPr kumimoji="1" lang="ja-JP" altLang="en-US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1" name="正方形/長方形 40"/>
          <p:cNvSpPr/>
          <p:nvPr/>
        </p:nvSpPr>
        <p:spPr>
          <a:xfrm>
            <a:off x="1702865" y="2713362"/>
            <a:ext cx="4581525" cy="58610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accent2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</a:t>
            </a:r>
          </a:p>
        </p:txBody>
      </p:sp>
      <p:sp>
        <p:nvSpPr>
          <p:cNvPr id="44" name="正方形/長方形 43"/>
          <p:cNvSpPr/>
          <p:nvPr/>
        </p:nvSpPr>
        <p:spPr>
          <a:xfrm>
            <a:off x="2491841" y="3324097"/>
            <a:ext cx="2611602" cy="667282"/>
          </a:xfrm>
          <a:prstGeom prst="rect">
            <a:avLst/>
          </a:prstGeom>
          <a:solidFill>
            <a:srgbClr val="CCECFF"/>
          </a:solidFill>
          <a:ln w="28575">
            <a:solidFill>
              <a:srgbClr val="0070C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</a:t>
            </a:r>
            <a:endParaRPr kumimoji="1" lang="ja-JP" altLang="en-US" sz="2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45" name="Picture 4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8454" y="3386275"/>
            <a:ext cx="2238375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" name="Picture 2"/>
          <p:cNvPicPr>
            <a:picLocks noChangeAspect="1" noChangeArrowheads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46" b="3702"/>
          <a:stretch/>
        </p:blipFill>
        <p:spPr bwMode="auto">
          <a:xfrm>
            <a:off x="1883841" y="2145713"/>
            <a:ext cx="4219575" cy="5040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" name="Picture 3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3841" y="2724095"/>
            <a:ext cx="3990975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" name="テキスト ボックス 63"/>
          <p:cNvSpPr txBox="1"/>
          <p:nvPr/>
        </p:nvSpPr>
        <p:spPr>
          <a:xfrm>
            <a:off x="1356496" y="839385"/>
            <a:ext cx="855652" cy="338554"/>
          </a:xfrm>
          <a:prstGeom prst="rect">
            <a:avLst/>
          </a:prstGeom>
          <a:solidFill>
            <a:srgbClr val="FF99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変数</a:t>
            </a:r>
            <a:endParaRPr lang="en-US" altLang="ja-JP" sz="1600" b="1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914634" y="5410455"/>
            <a:ext cx="855652" cy="338554"/>
          </a:xfrm>
          <a:prstGeom prst="rect">
            <a:avLst/>
          </a:prstGeom>
          <a:solidFill>
            <a:srgbClr val="FF99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変数</a:t>
            </a:r>
            <a:endParaRPr lang="en-US" altLang="ja-JP" sz="1600" b="1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8652554" y="3186747"/>
            <a:ext cx="855652" cy="338554"/>
          </a:xfrm>
          <a:prstGeom prst="rect">
            <a:avLst/>
          </a:prstGeom>
          <a:solidFill>
            <a:srgbClr val="FF99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変数</a:t>
            </a:r>
            <a:endParaRPr lang="en-US" altLang="ja-JP" sz="1600" b="1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33" name="直線コネクタ 32"/>
          <p:cNvCxnSpPr/>
          <p:nvPr/>
        </p:nvCxnSpPr>
        <p:spPr>
          <a:xfrm flipH="1" flipV="1">
            <a:off x="3797640" y="5871522"/>
            <a:ext cx="2592396" cy="155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7" name="Picture 2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4260" y="6130694"/>
            <a:ext cx="1036112" cy="421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" name="角丸四角形 38"/>
          <p:cNvSpPr/>
          <p:nvPr/>
        </p:nvSpPr>
        <p:spPr>
          <a:xfrm>
            <a:off x="7808903" y="300053"/>
            <a:ext cx="3853847" cy="90040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b="1" dirty="0" smtClean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正解した数が</a:t>
            </a:r>
            <a:endParaRPr lang="en-US" altLang="ja-JP" sz="2400" b="1" dirty="0" smtClean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2400" b="1" dirty="0" smtClean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表示されるようにしよう</a:t>
            </a:r>
            <a:endParaRPr lang="en-US" altLang="ja-JP" sz="2400" b="1" dirty="0" smtClean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5532789" y="5491824"/>
            <a:ext cx="1714494" cy="638870"/>
          </a:xfrm>
          <a:prstGeom prst="wedgeRectCallout">
            <a:avLst>
              <a:gd name="adj1" fmla="val -68061"/>
              <a:gd name="adj2" fmla="val -31128"/>
            </a:avLst>
          </a:prstGeom>
          <a:solidFill>
            <a:srgbClr val="CCECFF"/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 rtlCol="0" anchor="ctr">
            <a:noAutofit/>
          </a:bodyPr>
          <a:lstStyle/>
          <a:p>
            <a:pPr algn="just"/>
            <a:r>
              <a:rPr lang="ja-JP" altLang="en-US" dirty="0" smtClean="0">
                <a:latin typeface="Meiryo UI" panose="020B0604030504040204" pitchFamily="50" charset="-128"/>
                <a:ea typeface="Meiryo UI" panose="020B0604030504040204" pitchFamily="50" charset="-128"/>
              </a:rPr>
              <a:t>正解したら＋１</a:t>
            </a:r>
            <a:endParaRPr kumimoji="1" lang="en-US" altLang="ja-JP" dirty="0" smtClean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478144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585</Words>
  <Application>Microsoft Office PowerPoint</Application>
  <PresentationFormat>ワイド画面</PresentationFormat>
  <Paragraphs>93</Paragraphs>
  <Slides>9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4" baseType="lpstr">
      <vt:lpstr>Meiryo UI</vt:lpstr>
      <vt:lpstr>游ゴシック</vt:lpstr>
      <vt:lpstr>游ゴシック Light</vt:lpstr>
      <vt:lpstr>Arial</vt:lpstr>
      <vt:lpstr>Office テーマ</vt:lpstr>
      <vt:lpstr>計算クイズを作ってみよう（かけざん編）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もっと進化させてみよう編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田中香穂里</dc:creator>
  <cp:lastModifiedBy>柏市立教育研究所</cp:lastModifiedBy>
  <cp:revision>45</cp:revision>
  <cp:lastPrinted>2018-10-15T01:12:45Z</cp:lastPrinted>
  <dcterms:created xsi:type="dcterms:W3CDTF">2017-10-01T03:45:19Z</dcterms:created>
  <dcterms:modified xsi:type="dcterms:W3CDTF">2021-08-25T04:37:29Z</dcterms:modified>
</cp:coreProperties>
</file>