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  <p:sldId id="265" r:id="rId10"/>
    <p:sldId id="266" r:id="rId11"/>
    <p:sldId id="264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170"/>
    <a:srgbClr val="E9BB83"/>
    <a:srgbClr val="E1A153"/>
    <a:srgbClr val="EDB973"/>
    <a:srgbClr val="FF936D"/>
    <a:srgbClr val="FFA383"/>
    <a:srgbClr val="E99D7B"/>
    <a:srgbClr val="FC2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07" autoAdjust="0"/>
    <p:restoredTop sz="93367" autoAdjust="0"/>
  </p:normalViewPr>
  <p:slideViewPr>
    <p:cSldViewPr snapToGrid="0">
      <p:cViewPr varScale="1">
        <p:scale>
          <a:sx n="88" d="100"/>
          <a:sy n="88" d="100"/>
        </p:scale>
        <p:origin x="78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AA95F0-C8C2-408C-ADD8-9EA53AE721C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6768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0CDC42-DA19-4C2A-9D03-C4A0D3A1B0E3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A8ED29-FFC6-4A35-9F89-BCD290C4FDA2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E2A982-18C6-4D35-90E0-C03AAA8CE5E0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20CD06-A97A-449E-811F-FDE663D64D23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831787-7B80-4162-AFC3-B037D8CB475B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91EA57-5B65-4937-976D-6794A1601A6D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A8373C-455A-4C61-9A16-D3AC6205D233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6EB179-9071-4591-A10F-D2E2A4FD7A2F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83206D-B7CD-43CB-93EA-0717E451EB32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1E3391-1916-4B66-944A-24446152F8AC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D56C8B-283B-4AD4-BF69-28B05D1D229A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5FD751-0810-45B3-9D50-6D3BEDA45E16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9866B964-1344-48EB-B18D-CA84A4653F79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111393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75AB1-A446-4533-B420-F3C68E2718B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285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75AB1-A446-4533-B420-F3C68E2718B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1900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75AB1-A446-4533-B420-F3C68E2718B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2090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75AB1-A446-4533-B420-F3C68E2718B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5921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75AB1-A446-4533-B420-F3C68E2718B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479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75AB1-A446-4533-B420-F3C68E2718B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4044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FE08-86CF-436F-AA9A-EA95E22DF4B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5764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C6092-B57B-49E9-8C78-D89FB9F3BC6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45789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FE24EF1-A214-4824-B567-5E8A9A16C7F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676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5A3FB97F-BB62-4239-B7A5-4B26E8BACCA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623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68AD-7B92-4153-B305-CEEACD25C8C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336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6710E-20D1-4236-AC16-BB46793CA86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971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0DAB-653F-42F0-929F-6B4F053AF85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875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B4B-21D1-40B8-A43D-54C4ECA96018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6689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B5080-93F2-46A2-BD3A-CAB5B0DE1B2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944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9C58-E01E-4B6B-8A28-DF49928A59A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132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3775AB1-A446-4533-B420-F3C68E2718B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705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28057" y="914401"/>
            <a:ext cx="7358743" cy="2786742"/>
          </a:xfrm>
        </p:spPr>
        <p:txBody>
          <a:bodyPr/>
          <a:lstStyle/>
          <a:p>
            <a:r>
              <a:rPr lang="ja-JP" altLang="en-US" sz="4000" dirty="0"/>
              <a:t>東葛飾地方中学校駅伝競走大会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-5671" y="6496050"/>
            <a:ext cx="144167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Arial"/>
              </a:rPr>
              <a:t>©</a:t>
            </a:r>
            <a:r>
              <a:rPr lang="en-US" altLang="ja-JP" sz="1400" dirty="0"/>
              <a:t> </a:t>
            </a:r>
            <a:r>
              <a:rPr lang="en-US" altLang="ja-JP" sz="1400" dirty="0" err="1" smtClean="0"/>
              <a:t>ITadviser</a:t>
            </a:r>
            <a:r>
              <a:rPr lang="en-US" altLang="ja-JP" sz="1400" dirty="0" smtClean="0"/>
              <a:t> 2019</a:t>
            </a:r>
            <a:endParaRPr lang="en-US" altLang="ja-JP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8131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48132" name="Picture 4" descr="名称未設定-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48133" name="Text Box 5"/>
              <p:cNvSpPr txBox="1">
                <a:spLocks noChangeArrowheads="1"/>
              </p:cNvSpPr>
              <p:nvPr/>
            </p:nvSpPr>
            <p:spPr bwMode="auto">
              <a:xfrm>
                <a:off x="714" y="391"/>
                <a:ext cx="50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清水公園</a:t>
                </a:r>
              </a:p>
            </p:txBody>
          </p:sp>
          <p:sp>
            <p:nvSpPr>
              <p:cNvPr id="48134" name="Text Box 6"/>
              <p:cNvSpPr txBox="1">
                <a:spLocks noChangeArrowheads="1"/>
              </p:cNvSpPr>
              <p:nvPr/>
            </p:nvSpPr>
            <p:spPr bwMode="auto">
              <a:xfrm>
                <a:off x="2364" y="411"/>
                <a:ext cx="56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江戸川台　</a:t>
                </a:r>
              </a:p>
            </p:txBody>
          </p:sp>
          <p:sp>
            <p:nvSpPr>
              <p:cNvPr id="48135" name="Text Box 7"/>
              <p:cNvSpPr txBox="1">
                <a:spLocks noChangeArrowheads="1"/>
              </p:cNvSpPr>
              <p:nvPr/>
            </p:nvSpPr>
            <p:spPr bwMode="auto">
              <a:xfrm>
                <a:off x="3788" y="369"/>
                <a:ext cx="46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豊四季　</a:t>
                </a:r>
              </a:p>
            </p:txBody>
          </p:sp>
          <p:sp>
            <p:nvSpPr>
              <p:cNvPr id="48136" name="Text Box 8"/>
              <p:cNvSpPr txBox="1">
                <a:spLocks noChangeArrowheads="1"/>
              </p:cNvSpPr>
              <p:nvPr/>
            </p:nvSpPr>
            <p:spPr bwMode="auto">
              <a:xfrm>
                <a:off x="5439" y="60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南柏</a:t>
                </a:r>
              </a:p>
            </p:txBody>
          </p:sp>
          <p:sp>
            <p:nvSpPr>
              <p:cNvPr id="48137" name="Text Box 9"/>
              <p:cNvSpPr txBox="1">
                <a:spLocks noChangeArrowheads="1"/>
              </p:cNvSpPr>
              <p:nvPr/>
            </p:nvSpPr>
            <p:spPr bwMode="auto">
              <a:xfrm>
                <a:off x="5187" y="1661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北小金</a:t>
                </a:r>
              </a:p>
            </p:txBody>
          </p:sp>
          <p:sp>
            <p:nvSpPr>
              <p:cNvPr id="48138" name="Text Box 10"/>
              <p:cNvSpPr txBox="1">
                <a:spLocks noChangeArrowheads="1"/>
              </p:cNvSpPr>
              <p:nvPr/>
            </p:nvSpPr>
            <p:spPr bwMode="auto">
              <a:xfrm>
                <a:off x="5049" y="2316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新松戸</a:t>
                </a:r>
              </a:p>
            </p:txBody>
          </p:sp>
          <p:sp>
            <p:nvSpPr>
              <p:cNvPr id="48139" name="Text Box 11"/>
              <p:cNvSpPr txBox="1">
                <a:spLocks noChangeArrowheads="1"/>
              </p:cNvSpPr>
              <p:nvPr/>
            </p:nvSpPr>
            <p:spPr bwMode="auto">
              <a:xfrm>
                <a:off x="4959" y="261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馬橋</a:t>
                </a:r>
              </a:p>
            </p:txBody>
          </p:sp>
          <p:sp>
            <p:nvSpPr>
              <p:cNvPr id="48140" name="Text Box 12"/>
              <p:cNvSpPr txBox="1">
                <a:spLocks noChangeArrowheads="1"/>
              </p:cNvSpPr>
              <p:nvPr/>
            </p:nvSpPr>
            <p:spPr bwMode="auto">
              <a:xfrm>
                <a:off x="4977" y="2983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北松戸</a:t>
                </a:r>
              </a:p>
            </p:txBody>
          </p:sp>
          <p:sp>
            <p:nvSpPr>
              <p:cNvPr id="48141" name="Text Box 13"/>
              <p:cNvSpPr txBox="1">
                <a:spLocks noChangeArrowheads="1"/>
              </p:cNvSpPr>
              <p:nvPr/>
            </p:nvSpPr>
            <p:spPr bwMode="auto">
              <a:xfrm>
                <a:off x="4989" y="372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松戸</a:t>
                </a:r>
              </a:p>
            </p:txBody>
          </p:sp>
        </p:grpSp>
        <p:sp>
          <p:nvSpPr>
            <p:cNvPr id="48142" name="Oval 14"/>
            <p:cNvSpPr>
              <a:spLocks noChangeArrowheads="1"/>
            </p:cNvSpPr>
            <p:nvPr/>
          </p:nvSpPr>
          <p:spPr bwMode="auto">
            <a:xfrm>
              <a:off x="2754" y="115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8143" name="Oval 15"/>
            <p:cNvSpPr>
              <a:spLocks noChangeArrowheads="1"/>
            </p:cNvSpPr>
            <p:nvPr/>
          </p:nvSpPr>
          <p:spPr bwMode="auto">
            <a:xfrm>
              <a:off x="4318" y="62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192088" y="2435225"/>
            <a:ext cx="5897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第１区　３．８ｋｍ　　野田市総合公園 → キッコーマン本社前</a:t>
            </a: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192088" y="2857500"/>
            <a:ext cx="5462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</a:t>
            </a:r>
            <a:r>
              <a:rPr lang="ja-JP" altLang="en-US" b="1" dirty="0" smtClean="0"/>
              <a:t>３．１ｋｍ</a:t>
            </a:r>
            <a:r>
              <a:rPr lang="ja-JP" altLang="en-US" b="1" dirty="0"/>
              <a:t>　　キッコーマン本社前 → </a:t>
            </a:r>
            <a:r>
              <a:rPr lang="ja-JP" altLang="en-US" b="1" dirty="0" smtClean="0"/>
              <a:t>梅郷駅西口</a:t>
            </a:r>
            <a:endParaRPr lang="ja-JP" altLang="en-US" b="1" dirty="0"/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192088" y="3290888"/>
            <a:ext cx="50561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第３区　３．３ｋｍ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梅郷駅西口 </a:t>
            </a:r>
            <a:r>
              <a:rPr lang="ja-JP" altLang="en-US" b="1" dirty="0"/>
              <a:t>→ </a:t>
            </a:r>
            <a:r>
              <a:rPr lang="ja-JP" altLang="en-US" b="1" dirty="0" smtClean="0"/>
              <a:t>もつ焼きえつこ</a:t>
            </a:r>
            <a:endParaRPr lang="ja-JP" altLang="en-US" b="1" dirty="0"/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192088" y="3722688"/>
            <a:ext cx="45913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第４区　３．４ｋｍ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もつ焼きえつこ </a:t>
            </a:r>
            <a:r>
              <a:rPr lang="ja-JP" altLang="en-US" b="1" dirty="0"/>
              <a:t>→ 西栄寺</a:t>
            </a: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192088" y="4154488"/>
            <a:ext cx="42659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第５区　３．２ｋｍ</a:t>
            </a:r>
            <a:r>
              <a:rPr lang="ja-JP" altLang="en-US" b="1" dirty="0">
                <a:latin typeface="ＭＳ Ｐゴシック" charset="-128"/>
              </a:rPr>
              <a:t>　　</a:t>
            </a:r>
            <a:r>
              <a:rPr lang="ja-JP" altLang="en-US" b="1" dirty="0"/>
              <a:t>西栄寺 → 割烹せきや</a:t>
            </a: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192088" y="4586288"/>
            <a:ext cx="56245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２．５ｋｍ　　割烹せきや → グリーンハウスゆりや</a:t>
            </a: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192088" y="5018088"/>
            <a:ext cx="59458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第７区　３．４ｋｍ</a:t>
            </a:r>
            <a:r>
              <a:rPr lang="ja-JP" altLang="en-US" b="1" dirty="0"/>
              <a:t>　　グリーンハウスゆりや → 小金北中正門</a:t>
            </a:r>
          </a:p>
        </p:txBody>
      </p:sp>
      <p:sp>
        <p:nvSpPr>
          <p:cNvPr id="48151" name="Text Box 23"/>
          <p:cNvSpPr txBox="1">
            <a:spLocks noChangeArrowheads="1"/>
          </p:cNvSpPr>
          <p:nvPr/>
        </p:nvSpPr>
        <p:spPr bwMode="auto">
          <a:xfrm>
            <a:off x="192088" y="5449888"/>
            <a:ext cx="495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第８区　２．９ｋｍ　　小金北中正門 → 小金中入口</a:t>
            </a:r>
          </a:p>
        </p:txBody>
      </p:sp>
      <p:sp>
        <p:nvSpPr>
          <p:cNvPr id="48152" name="Text Box 24"/>
          <p:cNvSpPr txBox="1">
            <a:spLocks noChangeArrowheads="1"/>
          </p:cNvSpPr>
          <p:nvPr/>
        </p:nvSpPr>
        <p:spPr bwMode="auto">
          <a:xfrm>
            <a:off x="192088" y="5883275"/>
            <a:ext cx="47676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第９区　３．０ｋｍ　　小金中入口 → </a:t>
            </a:r>
            <a:r>
              <a:rPr lang="ja-JP" altLang="en-US" b="1" dirty="0" smtClean="0"/>
              <a:t>日立製作所</a:t>
            </a:r>
            <a:endParaRPr lang="ja-JP" altLang="en-US" b="1" dirty="0"/>
          </a:p>
        </p:txBody>
      </p:sp>
      <p:sp>
        <p:nvSpPr>
          <p:cNvPr id="48154" name="Oval 26"/>
          <p:cNvSpPr>
            <a:spLocks noChangeArrowheads="1"/>
          </p:cNvSpPr>
          <p:nvPr/>
        </p:nvSpPr>
        <p:spPr bwMode="auto">
          <a:xfrm>
            <a:off x="7451725" y="3146425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977900" y="1381125"/>
            <a:ext cx="1441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キッコーマン本社前</a:t>
            </a:r>
          </a:p>
        </p:txBody>
      </p:sp>
      <p:sp>
        <p:nvSpPr>
          <p:cNvPr id="48156" name="Text Box 28"/>
          <p:cNvSpPr txBox="1">
            <a:spLocks noChangeArrowheads="1"/>
          </p:cNvSpPr>
          <p:nvPr/>
        </p:nvSpPr>
        <p:spPr bwMode="auto">
          <a:xfrm>
            <a:off x="2636838" y="1062038"/>
            <a:ext cx="946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梅郷駅西口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3339931" y="1601788"/>
            <a:ext cx="115127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もつ焼きえつこ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8158" name="Text Box 3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48159" name="Text Box 3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48160" name="Text Box 32"/>
          <p:cNvSpPr txBox="1">
            <a:spLocks noChangeArrowheads="1"/>
          </p:cNvSpPr>
          <p:nvPr/>
        </p:nvSpPr>
        <p:spPr bwMode="auto">
          <a:xfrm>
            <a:off x="5568950" y="1428750"/>
            <a:ext cx="9223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割烹せきや</a:t>
            </a:r>
          </a:p>
        </p:txBody>
      </p:sp>
      <p:sp>
        <p:nvSpPr>
          <p:cNvPr id="48161" name="Text Box 3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48164" name="Text Box 36"/>
          <p:cNvSpPr txBox="1">
            <a:spLocks noChangeArrowheads="1"/>
          </p:cNvSpPr>
          <p:nvPr/>
        </p:nvSpPr>
        <p:spPr bwMode="auto">
          <a:xfrm>
            <a:off x="6118225" y="1182688"/>
            <a:ext cx="157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グリーンハウスゆりや</a:t>
            </a:r>
          </a:p>
        </p:txBody>
      </p:sp>
      <p:grpSp>
        <p:nvGrpSpPr>
          <p:cNvPr id="48168" name="Group 40"/>
          <p:cNvGrpSpPr>
            <a:grpSpLocks/>
          </p:cNvGrpSpPr>
          <p:nvPr/>
        </p:nvGrpSpPr>
        <p:grpSpPr bwMode="auto">
          <a:xfrm>
            <a:off x="6564313" y="0"/>
            <a:ext cx="2032000" cy="5027613"/>
            <a:chOff x="4135" y="0"/>
            <a:chExt cx="1280" cy="3167"/>
          </a:xfrm>
        </p:grpSpPr>
        <p:sp>
          <p:nvSpPr>
            <p:cNvPr id="48162" name="Text Box 34"/>
            <p:cNvSpPr txBox="1">
              <a:spLocks noChangeArrowheads="1"/>
            </p:cNvSpPr>
            <p:nvPr/>
          </p:nvSpPr>
          <p:spPr bwMode="auto">
            <a:xfrm>
              <a:off x="4135" y="2993"/>
              <a:ext cx="601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 b="1" dirty="0" smtClean="0">
                  <a:solidFill>
                    <a:schemeClr val="tx2"/>
                  </a:solidFill>
                </a:rPr>
                <a:t>日立製作所</a:t>
              </a:r>
              <a:endParaRPr lang="ja-JP" altLang="en-US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48167" name="Text Box 39"/>
            <p:cNvSpPr txBox="1">
              <a:spLocks noChangeArrowheads="1"/>
            </p:cNvSpPr>
            <p:nvPr/>
          </p:nvSpPr>
          <p:spPr bwMode="auto">
            <a:xfrm>
              <a:off x="4268" y="0"/>
              <a:ext cx="114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4800" b="1" i="1" u="sng"/>
                <a:t>第９区</a:t>
              </a:r>
            </a:p>
          </p:txBody>
        </p:sp>
      </p:grpSp>
      <p:sp>
        <p:nvSpPr>
          <p:cNvPr id="48169" name="Freeform 41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8170" name="Freeform 42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8171" name="Freeform 43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8172" name="Freeform 44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8173" name="Freeform 45"/>
          <p:cNvSpPr>
            <a:spLocks/>
          </p:cNvSpPr>
          <p:nvPr/>
        </p:nvSpPr>
        <p:spPr bwMode="auto">
          <a:xfrm>
            <a:off x="4483100" y="1555750"/>
            <a:ext cx="1022350" cy="400050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8174" name="Freeform 46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8175" name="Freeform 47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8176" name="Freeform 48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8177" name="Line 49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23 L -0.00191 0.23634 " pathEditMode="relative" ptsTypes="AA">
                                      <p:cBhvr>
                                        <p:cTn id="11" dur="10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8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52" grpId="0"/>
      <p:bldP spid="48154" grpId="0" animBg="1"/>
      <p:bldP spid="4817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6083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46084" name="Picture 4" descr="名称未設定-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46085" name="Text Box 5"/>
              <p:cNvSpPr txBox="1">
                <a:spLocks noChangeArrowheads="1"/>
              </p:cNvSpPr>
              <p:nvPr/>
            </p:nvSpPr>
            <p:spPr bwMode="auto">
              <a:xfrm>
                <a:off x="714" y="391"/>
                <a:ext cx="50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清水公園</a:t>
                </a:r>
              </a:p>
            </p:txBody>
          </p:sp>
          <p:sp>
            <p:nvSpPr>
              <p:cNvPr id="46086" name="Text Box 6"/>
              <p:cNvSpPr txBox="1">
                <a:spLocks noChangeArrowheads="1"/>
              </p:cNvSpPr>
              <p:nvPr/>
            </p:nvSpPr>
            <p:spPr bwMode="auto">
              <a:xfrm>
                <a:off x="2364" y="411"/>
                <a:ext cx="56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江戸川台　</a:t>
                </a:r>
              </a:p>
            </p:txBody>
          </p:sp>
          <p:sp>
            <p:nvSpPr>
              <p:cNvPr id="46087" name="Text Box 7"/>
              <p:cNvSpPr txBox="1">
                <a:spLocks noChangeArrowheads="1"/>
              </p:cNvSpPr>
              <p:nvPr/>
            </p:nvSpPr>
            <p:spPr bwMode="auto">
              <a:xfrm>
                <a:off x="3788" y="369"/>
                <a:ext cx="46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豊四季　</a:t>
                </a:r>
              </a:p>
            </p:txBody>
          </p:sp>
          <p:sp>
            <p:nvSpPr>
              <p:cNvPr id="46088" name="Text Box 8"/>
              <p:cNvSpPr txBox="1">
                <a:spLocks noChangeArrowheads="1"/>
              </p:cNvSpPr>
              <p:nvPr/>
            </p:nvSpPr>
            <p:spPr bwMode="auto">
              <a:xfrm>
                <a:off x="5439" y="60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南柏</a:t>
                </a:r>
              </a:p>
            </p:txBody>
          </p:sp>
          <p:sp>
            <p:nvSpPr>
              <p:cNvPr id="46089" name="Text Box 9"/>
              <p:cNvSpPr txBox="1">
                <a:spLocks noChangeArrowheads="1"/>
              </p:cNvSpPr>
              <p:nvPr/>
            </p:nvSpPr>
            <p:spPr bwMode="auto">
              <a:xfrm>
                <a:off x="5187" y="1661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北小金</a:t>
                </a:r>
              </a:p>
            </p:txBody>
          </p:sp>
          <p:sp>
            <p:nvSpPr>
              <p:cNvPr id="46090" name="Text Box 10"/>
              <p:cNvSpPr txBox="1">
                <a:spLocks noChangeArrowheads="1"/>
              </p:cNvSpPr>
              <p:nvPr/>
            </p:nvSpPr>
            <p:spPr bwMode="auto">
              <a:xfrm>
                <a:off x="5049" y="2316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新松戸</a:t>
                </a:r>
              </a:p>
            </p:txBody>
          </p:sp>
          <p:sp>
            <p:nvSpPr>
              <p:cNvPr id="46091" name="Text Box 11"/>
              <p:cNvSpPr txBox="1">
                <a:spLocks noChangeArrowheads="1"/>
              </p:cNvSpPr>
              <p:nvPr/>
            </p:nvSpPr>
            <p:spPr bwMode="auto">
              <a:xfrm>
                <a:off x="4959" y="261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馬橋</a:t>
                </a:r>
              </a:p>
            </p:txBody>
          </p:sp>
          <p:sp>
            <p:nvSpPr>
              <p:cNvPr id="46092" name="Text Box 12"/>
              <p:cNvSpPr txBox="1">
                <a:spLocks noChangeArrowheads="1"/>
              </p:cNvSpPr>
              <p:nvPr/>
            </p:nvSpPr>
            <p:spPr bwMode="auto">
              <a:xfrm>
                <a:off x="4977" y="2983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北松戸</a:t>
                </a:r>
              </a:p>
            </p:txBody>
          </p:sp>
          <p:sp>
            <p:nvSpPr>
              <p:cNvPr id="46093" name="Text Box 13"/>
              <p:cNvSpPr txBox="1">
                <a:spLocks noChangeArrowheads="1"/>
              </p:cNvSpPr>
              <p:nvPr/>
            </p:nvSpPr>
            <p:spPr bwMode="auto">
              <a:xfrm>
                <a:off x="4989" y="372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松戸</a:t>
                </a:r>
              </a:p>
            </p:txBody>
          </p:sp>
        </p:grpSp>
        <p:sp>
          <p:nvSpPr>
            <p:cNvPr id="46094" name="Oval 14"/>
            <p:cNvSpPr>
              <a:spLocks noChangeArrowheads="1"/>
            </p:cNvSpPr>
            <p:nvPr/>
          </p:nvSpPr>
          <p:spPr bwMode="auto">
            <a:xfrm>
              <a:off x="2754" y="115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6095" name="Oval 15"/>
            <p:cNvSpPr>
              <a:spLocks noChangeArrowheads="1"/>
            </p:cNvSpPr>
            <p:nvPr/>
          </p:nvSpPr>
          <p:spPr bwMode="auto">
            <a:xfrm>
              <a:off x="4318" y="62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192088" y="2435225"/>
            <a:ext cx="5897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第１区　３．８ｋｍ　　野田市総合公園 → キッコーマン本社前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192088" y="2857500"/>
            <a:ext cx="5462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</a:t>
            </a:r>
            <a:r>
              <a:rPr lang="ja-JP" altLang="en-US" b="1" dirty="0" smtClean="0"/>
              <a:t>３．１ｋｍ</a:t>
            </a:r>
            <a:r>
              <a:rPr lang="ja-JP" altLang="en-US" b="1" dirty="0"/>
              <a:t>　　キッコーマン本社前 → </a:t>
            </a:r>
            <a:r>
              <a:rPr lang="ja-JP" altLang="en-US" b="1" dirty="0" smtClean="0"/>
              <a:t>梅郷駅西口</a:t>
            </a:r>
            <a:endParaRPr lang="ja-JP" altLang="en-US" b="1" dirty="0"/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192088" y="3290888"/>
            <a:ext cx="50561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第３区　３．３ｋｍ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梅郷駅西口 </a:t>
            </a:r>
            <a:r>
              <a:rPr lang="ja-JP" altLang="en-US" b="1" dirty="0"/>
              <a:t>→ </a:t>
            </a:r>
            <a:r>
              <a:rPr lang="ja-JP" altLang="en-US" b="1" dirty="0" smtClean="0"/>
              <a:t>もつ焼きえつこ</a:t>
            </a:r>
            <a:endParaRPr lang="ja-JP" altLang="en-US" b="1" dirty="0"/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192088" y="3722688"/>
            <a:ext cx="45913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第４区　３．４ｋｍ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もつ焼きえつこ </a:t>
            </a:r>
            <a:r>
              <a:rPr lang="ja-JP" altLang="en-US" b="1" dirty="0"/>
              <a:t>→ 西栄寺</a:t>
            </a: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192088" y="4154488"/>
            <a:ext cx="42659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第５区　３．２ｋｍ</a:t>
            </a:r>
            <a:r>
              <a:rPr lang="ja-JP" altLang="en-US" b="1" dirty="0">
                <a:latin typeface="ＭＳ Ｐゴシック" charset="-128"/>
              </a:rPr>
              <a:t>　　</a:t>
            </a:r>
            <a:r>
              <a:rPr lang="ja-JP" altLang="en-US" b="1" dirty="0"/>
              <a:t>西栄寺 → 割烹せきや</a:t>
            </a: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192088" y="4586288"/>
            <a:ext cx="56245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２．５ｋｍ　　割烹せきや → グリーンハウスゆりや</a:t>
            </a: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192088" y="5018088"/>
            <a:ext cx="59458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第７区　３．４ｋｍ</a:t>
            </a:r>
            <a:r>
              <a:rPr lang="ja-JP" altLang="en-US" b="1" dirty="0"/>
              <a:t>　　グリーンハウスゆりや → 小金北中正門</a:t>
            </a:r>
          </a:p>
        </p:txBody>
      </p:sp>
      <p:sp>
        <p:nvSpPr>
          <p:cNvPr id="46103" name="Text Box 23"/>
          <p:cNvSpPr txBox="1">
            <a:spLocks noChangeArrowheads="1"/>
          </p:cNvSpPr>
          <p:nvPr/>
        </p:nvSpPr>
        <p:spPr bwMode="auto">
          <a:xfrm>
            <a:off x="192088" y="5449888"/>
            <a:ext cx="495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第８区　２．９ｋｍ　　小金北中正門 → 小金中入口</a:t>
            </a:r>
          </a:p>
        </p:txBody>
      </p:sp>
      <p:sp>
        <p:nvSpPr>
          <p:cNvPr id="46104" name="Text Box 24"/>
          <p:cNvSpPr txBox="1">
            <a:spLocks noChangeArrowheads="1"/>
          </p:cNvSpPr>
          <p:nvPr/>
        </p:nvSpPr>
        <p:spPr bwMode="auto">
          <a:xfrm>
            <a:off x="192088" y="5883275"/>
            <a:ext cx="47676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第９区　３．０ｋｍ　　小金中入口 → </a:t>
            </a:r>
            <a:r>
              <a:rPr lang="ja-JP" altLang="en-US" b="1" dirty="0" smtClean="0"/>
              <a:t>日立製作所</a:t>
            </a:r>
            <a:endParaRPr lang="ja-JP" altLang="en-US" b="1" dirty="0"/>
          </a:p>
        </p:txBody>
      </p:sp>
      <p:sp>
        <p:nvSpPr>
          <p:cNvPr id="46105" name="Text Box 25"/>
          <p:cNvSpPr txBox="1">
            <a:spLocks noChangeArrowheads="1"/>
          </p:cNvSpPr>
          <p:nvPr/>
        </p:nvSpPr>
        <p:spPr bwMode="auto">
          <a:xfrm>
            <a:off x="192088" y="6315075"/>
            <a:ext cx="46073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</a:t>
            </a:r>
            <a:r>
              <a:rPr lang="en-US" altLang="zh-CN" b="1" dirty="0" smtClean="0"/>
              <a:t>10</a:t>
            </a:r>
            <a:r>
              <a:rPr lang="zh-CN" altLang="en-US" b="1" dirty="0" smtClean="0"/>
              <a:t>区　３．７ｋｍ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日立製作所 </a:t>
            </a:r>
            <a:r>
              <a:rPr lang="ja-JP" altLang="en-US" b="1" dirty="0"/>
              <a:t>→ 中部小前</a:t>
            </a:r>
          </a:p>
        </p:txBody>
      </p:sp>
      <p:sp>
        <p:nvSpPr>
          <p:cNvPr id="46106" name="Oval 26"/>
          <p:cNvSpPr>
            <a:spLocks noChangeArrowheads="1"/>
          </p:cNvSpPr>
          <p:nvPr/>
        </p:nvSpPr>
        <p:spPr bwMode="auto">
          <a:xfrm>
            <a:off x="7437438" y="4773613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977900" y="1381125"/>
            <a:ext cx="1441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キッコーマン本社前</a:t>
            </a:r>
          </a:p>
        </p:txBody>
      </p:sp>
      <p:sp>
        <p:nvSpPr>
          <p:cNvPr id="46108" name="Text Box 28"/>
          <p:cNvSpPr txBox="1">
            <a:spLocks noChangeArrowheads="1"/>
          </p:cNvSpPr>
          <p:nvPr/>
        </p:nvSpPr>
        <p:spPr bwMode="auto">
          <a:xfrm>
            <a:off x="2636838" y="1062038"/>
            <a:ext cx="946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梅郷駅西口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6109" name="Text Box 29"/>
          <p:cNvSpPr txBox="1">
            <a:spLocks noChangeArrowheads="1"/>
          </p:cNvSpPr>
          <p:nvPr/>
        </p:nvSpPr>
        <p:spPr bwMode="auto">
          <a:xfrm>
            <a:off x="3339931" y="1601788"/>
            <a:ext cx="115127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もつ焼きえつこ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6110" name="Text Box 3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46111" name="Text Box 3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46112" name="Text Box 32"/>
          <p:cNvSpPr txBox="1">
            <a:spLocks noChangeArrowheads="1"/>
          </p:cNvSpPr>
          <p:nvPr/>
        </p:nvSpPr>
        <p:spPr bwMode="auto">
          <a:xfrm>
            <a:off x="5568950" y="1428750"/>
            <a:ext cx="9223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割烹せきや</a:t>
            </a:r>
          </a:p>
        </p:txBody>
      </p:sp>
      <p:sp>
        <p:nvSpPr>
          <p:cNvPr id="46113" name="Text Box 3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46114" name="Text Box 3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118225" y="1182688"/>
            <a:ext cx="157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グリーンハウスゆりや</a:t>
            </a:r>
          </a:p>
        </p:txBody>
      </p:sp>
      <p:grpSp>
        <p:nvGrpSpPr>
          <p:cNvPr id="46120" name="Group 40"/>
          <p:cNvGrpSpPr>
            <a:grpSpLocks/>
          </p:cNvGrpSpPr>
          <p:nvPr/>
        </p:nvGrpSpPr>
        <p:grpSpPr bwMode="auto">
          <a:xfrm>
            <a:off x="6584950" y="39688"/>
            <a:ext cx="2108200" cy="6519862"/>
            <a:chOff x="4148" y="25"/>
            <a:chExt cx="1328" cy="4107"/>
          </a:xfrm>
        </p:grpSpPr>
        <p:sp>
          <p:nvSpPr>
            <p:cNvPr id="46115" name="Text Box 35"/>
            <p:cNvSpPr txBox="1">
              <a:spLocks noChangeArrowheads="1"/>
            </p:cNvSpPr>
            <p:nvPr/>
          </p:nvSpPr>
          <p:spPr bwMode="auto">
            <a:xfrm>
              <a:off x="4148" y="3959"/>
              <a:ext cx="50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 b="1">
                  <a:solidFill>
                    <a:schemeClr val="tx2"/>
                  </a:solidFill>
                </a:rPr>
                <a:t>中部小前</a:t>
              </a:r>
            </a:p>
          </p:txBody>
        </p:sp>
        <p:sp>
          <p:nvSpPr>
            <p:cNvPr id="46119" name="Text Box 39"/>
            <p:cNvSpPr txBox="1">
              <a:spLocks noChangeArrowheads="1"/>
            </p:cNvSpPr>
            <p:nvPr/>
          </p:nvSpPr>
          <p:spPr bwMode="auto">
            <a:xfrm>
              <a:off x="4208" y="25"/>
              <a:ext cx="1268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4800" b="1" i="1" u="sng"/>
                <a:t>第</a:t>
              </a:r>
              <a:r>
                <a:rPr lang="en-US" altLang="ja-JP" sz="4800" b="1" i="1" u="sng"/>
                <a:t>10</a:t>
              </a:r>
              <a:r>
                <a:rPr lang="ja-JP" altLang="en-US" sz="4800" b="1" i="1" u="sng"/>
                <a:t>区</a:t>
              </a:r>
            </a:p>
          </p:txBody>
        </p:sp>
      </p:grpSp>
      <p:sp>
        <p:nvSpPr>
          <p:cNvPr id="46122" name="Freeform 42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6123" name="Freeform 43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6124" name="Freeform 44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6125" name="Freeform 45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6126" name="Freeform 46"/>
          <p:cNvSpPr>
            <a:spLocks/>
          </p:cNvSpPr>
          <p:nvPr/>
        </p:nvSpPr>
        <p:spPr bwMode="auto">
          <a:xfrm>
            <a:off x="4483100" y="1555750"/>
            <a:ext cx="1022350" cy="400050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6127" name="Freeform 47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6128" name="Freeform 48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6129" name="Freeform 49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6130" name="Line 50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6131" name="Freeform 51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0.00092 L -0.00104 0.06574 L -0.07188 0.06944 L -0.03299 0.15092 L -0.03091 0.18333 L -0.00174 0.19259 " pathEditMode="relative" ptsTypes="AAAAAA">
                                      <p:cBhvr>
                                        <p:cTn id="11" dur="2000" fill="hold"/>
                                        <p:tgtEl>
                                          <p:spTgt spid="46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6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5" grpId="0"/>
      <p:bldP spid="46106" grpId="0" animBg="1"/>
      <p:bldP spid="461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915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49156" name="Picture 4" descr="名称未設定-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49157" name="Text Box 5"/>
              <p:cNvSpPr txBox="1">
                <a:spLocks noChangeArrowheads="1"/>
              </p:cNvSpPr>
              <p:nvPr/>
            </p:nvSpPr>
            <p:spPr bwMode="auto">
              <a:xfrm>
                <a:off x="714" y="391"/>
                <a:ext cx="50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清水公園</a:t>
                </a:r>
              </a:p>
            </p:txBody>
          </p:sp>
          <p:sp>
            <p:nvSpPr>
              <p:cNvPr id="49158" name="Text Box 6"/>
              <p:cNvSpPr txBox="1">
                <a:spLocks noChangeArrowheads="1"/>
              </p:cNvSpPr>
              <p:nvPr/>
            </p:nvSpPr>
            <p:spPr bwMode="auto">
              <a:xfrm>
                <a:off x="2364" y="411"/>
                <a:ext cx="56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江戸川台　</a:t>
                </a:r>
              </a:p>
            </p:txBody>
          </p:sp>
          <p:sp>
            <p:nvSpPr>
              <p:cNvPr id="49159" name="Text Box 7"/>
              <p:cNvSpPr txBox="1">
                <a:spLocks noChangeArrowheads="1"/>
              </p:cNvSpPr>
              <p:nvPr/>
            </p:nvSpPr>
            <p:spPr bwMode="auto">
              <a:xfrm>
                <a:off x="3788" y="369"/>
                <a:ext cx="46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豊四季　</a:t>
                </a:r>
              </a:p>
            </p:txBody>
          </p:sp>
          <p:sp>
            <p:nvSpPr>
              <p:cNvPr id="49160" name="Text Box 8"/>
              <p:cNvSpPr txBox="1">
                <a:spLocks noChangeArrowheads="1"/>
              </p:cNvSpPr>
              <p:nvPr/>
            </p:nvSpPr>
            <p:spPr bwMode="auto">
              <a:xfrm>
                <a:off x="5439" y="60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南柏</a:t>
                </a:r>
              </a:p>
            </p:txBody>
          </p:sp>
          <p:sp>
            <p:nvSpPr>
              <p:cNvPr id="49161" name="Text Box 9"/>
              <p:cNvSpPr txBox="1">
                <a:spLocks noChangeArrowheads="1"/>
              </p:cNvSpPr>
              <p:nvPr/>
            </p:nvSpPr>
            <p:spPr bwMode="auto">
              <a:xfrm>
                <a:off x="5187" y="1661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北小金</a:t>
                </a:r>
              </a:p>
            </p:txBody>
          </p:sp>
          <p:sp>
            <p:nvSpPr>
              <p:cNvPr id="49162" name="Text Box 10"/>
              <p:cNvSpPr txBox="1">
                <a:spLocks noChangeArrowheads="1"/>
              </p:cNvSpPr>
              <p:nvPr/>
            </p:nvSpPr>
            <p:spPr bwMode="auto">
              <a:xfrm>
                <a:off x="5049" y="2316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新松戸</a:t>
                </a:r>
              </a:p>
            </p:txBody>
          </p:sp>
          <p:sp>
            <p:nvSpPr>
              <p:cNvPr id="49163" name="Text Box 11"/>
              <p:cNvSpPr txBox="1">
                <a:spLocks noChangeArrowheads="1"/>
              </p:cNvSpPr>
              <p:nvPr/>
            </p:nvSpPr>
            <p:spPr bwMode="auto">
              <a:xfrm>
                <a:off x="4959" y="261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馬橋</a:t>
                </a:r>
              </a:p>
            </p:txBody>
          </p:sp>
          <p:sp>
            <p:nvSpPr>
              <p:cNvPr id="49164" name="Text Box 12"/>
              <p:cNvSpPr txBox="1">
                <a:spLocks noChangeArrowheads="1"/>
              </p:cNvSpPr>
              <p:nvPr/>
            </p:nvSpPr>
            <p:spPr bwMode="auto">
              <a:xfrm>
                <a:off x="4977" y="2983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北松戸</a:t>
                </a:r>
              </a:p>
            </p:txBody>
          </p:sp>
          <p:sp>
            <p:nvSpPr>
              <p:cNvPr id="49165" name="Text Box 13"/>
              <p:cNvSpPr txBox="1">
                <a:spLocks noChangeArrowheads="1"/>
              </p:cNvSpPr>
              <p:nvPr/>
            </p:nvSpPr>
            <p:spPr bwMode="auto">
              <a:xfrm>
                <a:off x="4989" y="372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松戸</a:t>
                </a:r>
              </a:p>
            </p:txBody>
          </p:sp>
        </p:grpSp>
        <p:sp>
          <p:nvSpPr>
            <p:cNvPr id="49166" name="Oval 14"/>
            <p:cNvSpPr>
              <a:spLocks noChangeArrowheads="1"/>
            </p:cNvSpPr>
            <p:nvPr/>
          </p:nvSpPr>
          <p:spPr bwMode="auto">
            <a:xfrm>
              <a:off x="2754" y="115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9167" name="Oval 15"/>
            <p:cNvSpPr>
              <a:spLocks noChangeArrowheads="1"/>
            </p:cNvSpPr>
            <p:nvPr/>
          </p:nvSpPr>
          <p:spPr bwMode="auto">
            <a:xfrm>
              <a:off x="4318" y="62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192088" y="2435225"/>
            <a:ext cx="5897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第１区　３．８ｋｍ　　野田市総合公園 → キッコーマン本社前</a:t>
            </a:r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192088" y="2857500"/>
            <a:ext cx="5462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</a:t>
            </a:r>
            <a:r>
              <a:rPr lang="ja-JP" altLang="en-US" b="1" dirty="0" smtClean="0"/>
              <a:t>３．１ｋｍ</a:t>
            </a:r>
            <a:r>
              <a:rPr lang="ja-JP" altLang="en-US" b="1" dirty="0"/>
              <a:t>　　キッコーマン本社前 → </a:t>
            </a:r>
            <a:r>
              <a:rPr lang="ja-JP" altLang="en-US" b="1" dirty="0" smtClean="0"/>
              <a:t>梅郷駅西口</a:t>
            </a:r>
            <a:endParaRPr lang="ja-JP" altLang="en-US" b="1" dirty="0"/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192088" y="3290888"/>
            <a:ext cx="50561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第３区　３．３ｋｍ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梅郷駅西口 </a:t>
            </a:r>
            <a:r>
              <a:rPr lang="ja-JP" altLang="en-US" b="1" dirty="0"/>
              <a:t>→ </a:t>
            </a:r>
            <a:r>
              <a:rPr lang="ja-JP" altLang="en-US" b="1" dirty="0" smtClean="0"/>
              <a:t>もつ焼きえつこ</a:t>
            </a:r>
            <a:endParaRPr lang="ja-JP" altLang="en-US" b="1" dirty="0"/>
          </a:p>
        </p:txBody>
      </p:sp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192088" y="3722688"/>
            <a:ext cx="45913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第４区　３．４ｋｍ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もつ焼きえつこ </a:t>
            </a:r>
            <a:r>
              <a:rPr lang="ja-JP" altLang="en-US" b="1" dirty="0"/>
              <a:t>→ 西栄寺</a:t>
            </a:r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192088" y="4154488"/>
            <a:ext cx="42659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第５区　３．２ｋｍ</a:t>
            </a:r>
            <a:r>
              <a:rPr lang="ja-JP" altLang="en-US" b="1" dirty="0">
                <a:latin typeface="ＭＳ Ｐゴシック" charset="-128"/>
              </a:rPr>
              <a:t>　　</a:t>
            </a:r>
            <a:r>
              <a:rPr lang="ja-JP" altLang="en-US" b="1" dirty="0"/>
              <a:t>西栄寺 → 割烹せきや</a:t>
            </a:r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192088" y="4586288"/>
            <a:ext cx="56245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２．５ｋｍ　　割烹せきや → グリーンハウスゆりや</a:t>
            </a:r>
          </a:p>
        </p:txBody>
      </p:sp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192088" y="5018088"/>
            <a:ext cx="59458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第７区　３．４ｋｍ</a:t>
            </a:r>
            <a:r>
              <a:rPr lang="ja-JP" altLang="en-US" b="1" dirty="0"/>
              <a:t>　　グリーンハウスゆりや → 小金北中正門</a:t>
            </a:r>
          </a:p>
        </p:txBody>
      </p:sp>
      <p:sp>
        <p:nvSpPr>
          <p:cNvPr id="49175" name="Text Box 23"/>
          <p:cNvSpPr txBox="1">
            <a:spLocks noChangeArrowheads="1"/>
          </p:cNvSpPr>
          <p:nvPr/>
        </p:nvSpPr>
        <p:spPr bwMode="auto">
          <a:xfrm>
            <a:off x="192088" y="5449888"/>
            <a:ext cx="495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第８区　２．９ｋｍ　　小金北中正門 → 小金中入口</a:t>
            </a:r>
          </a:p>
        </p:txBody>
      </p:sp>
      <p:sp>
        <p:nvSpPr>
          <p:cNvPr id="49176" name="Text Box 24"/>
          <p:cNvSpPr txBox="1">
            <a:spLocks noChangeArrowheads="1"/>
          </p:cNvSpPr>
          <p:nvPr/>
        </p:nvSpPr>
        <p:spPr bwMode="auto">
          <a:xfrm>
            <a:off x="192088" y="5883275"/>
            <a:ext cx="47676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第９区　３．０ｋｍ　　小金中入口 → </a:t>
            </a:r>
            <a:r>
              <a:rPr lang="ja-JP" altLang="en-US" b="1" dirty="0" smtClean="0"/>
              <a:t>日立製作所</a:t>
            </a:r>
            <a:endParaRPr lang="ja-JP" altLang="en-US" b="1" dirty="0"/>
          </a:p>
        </p:txBody>
      </p:sp>
      <p:sp>
        <p:nvSpPr>
          <p:cNvPr id="49177" name="Text Box 25"/>
          <p:cNvSpPr txBox="1">
            <a:spLocks noChangeArrowheads="1"/>
          </p:cNvSpPr>
          <p:nvPr/>
        </p:nvSpPr>
        <p:spPr bwMode="auto">
          <a:xfrm>
            <a:off x="192088" y="6315075"/>
            <a:ext cx="46073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</a:t>
            </a:r>
            <a:r>
              <a:rPr lang="en-US" altLang="zh-CN" b="1" dirty="0" smtClean="0"/>
              <a:t>10</a:t>
            </a:r>
            <a:r>
              <a:rPr lang="zh-CN" altLang="en-US" b="1" dirty="0" smtClean="0"/>
              <a:t>区　３．７ｋｍ</a:t>
            </a:r>
            <a:r>
              <a:rPr lang="ja-JP" altLang="en-US" b="1" dirty="0"/>
              <a:t>　</a:t>
            </a:r>
            <a:r>
              <a:rPr lang="ja-JP" altLang="en-US" b="1" dirty="0" smtClean="0"/>
              <a:t> 日立製作所 </a:t>
            </a:r>
            <a:r>
              <a:rPr lang="ja-JP" altLang="en-US" b="1" dirty="0"/>
              <a:t>→ 中部小前</a:t>
            </a:r>
          </a:p>
        </p:txBody>
      </p:sp>
      <p:sp>
        <p:nvSpPr>
          <p:cNvPr id="49178" name="Oval 26"/>
          <p:cNvSpPr>
            <a:spLocks noChangeArrowheads="1"/>
          </p:cNvSpPr>
          <p:nvPr/>
        </p:nvSpPr>
        <p:spPr bwMode="auto">
          <a:xfrm>
            <a:off x="7424738" y="6096000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79" name="Text Box 27"/>
          <p:cNvSpPr txBox="1">
            <a:spLocks noChangeArrowheads="1"/>
          </p:cNvSpPr>
          <p:nvPr/>
        </p:nvSpPr>
        <p:spPr bwMode="auto">
          <a:xfrm>
            <a:off x="977900" y="1381125"/>
            <a:ext cx="1441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キッコーマン本社前</a:t>
            </a:r>
          </a:p>
        </p:txBody>
      </p:sp>
      <p:sp>
        <p:nvSpPr>
          <p:cNvPr id="49180" name="Text Box 28"/>
          <p:cNvSpPr txBox="1">
            <a:spLocks noChangeArrowheads="1"/>
          </p:cNvSpPr>
          <p:nvPr/>
        </p:nvSpPr>
        <p:spPr bwMode="auto">
          <a:xfrm>
            <a:off x="2636838" y="1062038"/>
            <a:ext cx="946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梅郷駅西口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3343106" y="1601788"/>
            <a:ext cx="115127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もつ焼きえつこ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9182" name="Text Box 3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49183" name="Text Box 3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49184" name="Text Box 32"/>
          <p:cNvSpPr txBox="1">
            <a:spLocks noChangeArrowheads="1"/>
          </p:cNvSpPr>
          <p:nvPr/>
        </p:nvSpPr>
        <p:spPr bwMode="auto">
          <a:xfrm>
            <a:off x="5568950" y="1428750"/>
            <a:ext cx="9223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割烹せきや</a:t>
            </a:r>
          </a:p>
        </p:txBody>
      </p:sp>
      <p:sp>
        <p:nvSpPr>
          <p:cNvPr id="49185" name="Text Box 3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49186" name="Text Box 3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9187" name="Text Box 35"/>
          <p:cNvSpPr txBox="1">
            <a:spLocks noChangeArrowheads="1"/>
          </p:cNvSpPr>
          <p:nvPr/>
        </p:nvSpPr>
        <p:spPr bwMode="auto">
          <a:xfrm>
            <a:off x="6573838" y="628808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中部小前</a:t>
            </a:r>
          </a:p>
        </p:txBody>
      </p:sp>
      <p:sp>
        <p:nvSpPr>
          <p:cNvPr id="49188" name="Text Box 36"/>
          <p:cNvSpPr txBox="1">
            <a:spLocks noChangeArrowheads="1"/>
          </p:cNvSpPr>
          <p:nvPr/>
        </p:nvSpPr>
        <p:spPr bwMode="auto">
          <a:xfrm>
            <a:off x="6118225" y="1182688"/>
            <a:ext cx="157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グリーンハウスゆりや</a:t>
            </a:r>
          </a:p>
        </p:txBody>
      </p:sp>
      <p:sp>
        <p:nvSpPr>
          <p:cNvPr id="49189" name="Text Box 37"/>
          <p:cNvSpPr txBox="1">
            <a:spLocks noChangeArrowheads="1"/>
          </p:cNvSpPr>
          <p:nvPr/>
        </p:nvSpPr>
        <p:spPr bwMode="auto">
          <a:xfrm>
            <a:off x="3479711" y="73025"/>
            <a:ext cx="540244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5400" b="1">
                <a:solidFill>
                  <a:schemeClr val="tx2"/>
                </a:solidFill>
              </a:rPr>
              <a:t>総距離 </a:t>
            </a:r>
            <a:r>
              <a:rPr lang="ja-JP" altLang="en-US" sz="5400" b="1" smtClean="0">
                <a:solidFill>
                  <a:schemeClr val="tx2"/>
                </a:solidFill>
              </a:rPr>
              <a:t>３２．２ｋｍ</a:t>
            </a:r>
            <a:endParaRPr lang="ja-JP" altLang="en-US" sz="5400" b="1">
              <a:solidFill>
                <a:schemeClr val="tx2"/>
              </a:solidFill>
            </a:endParaRPr>
          </a:p>
        </p:txBody>
      </p:sp>
      <p:sp>
        <p:nvSpPr>
          <p:cNvPr id="49190" name="Freeform 38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91" name="Freeform 39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92" name="Freeform 40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93" name="Freeform 41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94" name="Freeform 42"/>
          <p:cNvSpPr>
            <a:spLocks/>
          </p:cNvSpPr>
          <p:nvPr/>
        </p:nvSpPr>
        <p:spPr bwMode="auto">
          <a:xfrm>
            <a:off x="4483100" y="1555750"/>
            <a:ext cx="1022350" cy="400050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95" name="Freeform 43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96" name="Freeform 44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97" name="Freeform 45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98" name="Line 46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99" name="Freeform 47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大会コース</a:t>
            </a:r>
          </a:p>
        </p:txBody>
      </p:sp>
      <p:grpSp>
        <p:nvGrpSpPr>
          <p:cNvPr id="38948" name="Group 3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8949" name="Group 3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38950" name="Picture 38" descr="名称未設定-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8951" name="Text Box 39"/>
              <p:cNvSpPr txBox="1">
                <a:spLocks noChangeArrowheads="1"/>
              </p:cNvSpPr>
              <p:nvPr/>
            </p:nvSpPr>
            <p:spPr bwMode="auto">
              <a:xfrm>
                <a:off x="714" y="391"/>
                <a:ext cx="50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清水公園</a:t>
                </a:r>
              </a:p>
            </p:txBody>
          </p:sp>
          <p:sp>
            <p:nvSpPr>
              <p:cNvPr id="38952" name="Text Box 40"/>
              <p:cNvSpPr txBox="1">
                <a:spLocks noChangeArrowheads="1"/>
              </p:cNvSpPr>
              <p:nvPr/>
            </p:nvSpPr>
            <p:spPr bwMode="auto">
              <a:xfrm>
                <a:off x="2364" y="411"/>
                <a:ext cx="56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江戸川台　</a:t>
                </a:r>
              </a:p>
            </p:txBody>
          </p:sp>
          <p:sp>
            <p:nvSpPr>
              <p:cNvPr id="38953" name="Text Box 41"/>
              <p:cNvSpPr txBox="1">
                <a:spLocks noChangeArrowheads="1"/>
              </p:cNvSpPr>
              <p:nvPr/>
            </p:nvSpPr>
            <p:spPr bwMode="auto">
              <a:xfrm>
                <a:off x="3788" y="369"/>
                <a:ext cx="46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豊四季　</a:t>
                </a:r>
              </a:p>
            </p:txBody>
          </p:sp>
          <p:sp>
            <p:nvSpPr>
              <p:cNvPr id="38954" name="Text Box 42"/>
              <p:cNvSpPr txBox="1">
                <a:spLocks noChangeArrowheads="1"/>
              </p:cNvSpPr>
              <p:nvPr/>
            </p:nvSpPr>
            <p:spPr bwMode="auto">
              <a:xfrm>
                <a:off x="5439" y="60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南柏</a:t>
                </a:r>
              </a:p>
            </p:txBody>
          </p:sp>
          <p:sp>
            <p:nvSpPr>
              <p:cNvPr id="38955" name="Text Box 43"/>
              <p:cNvSpPr txBox="1">
                <a:spLocks noChangeArrowheads="1"/>
              </p:cNvSpPr>
              <p:nvPr/>
            </p:nvSpPr>
            <p:spPr bwMode="auto">
              <a:xfrm>
                <a:off x="5187" y="1661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北小金</a:t>
                </a:r>
              </a:p>
            </p:txBody>
          </p:sp>
          <p:sp>
            <p:nvSpPr>
              <p:cNvPr id="38956" name="Text Box 44"/>
              <p:cNvSpPr txBox="1">
                <a:spLocks noChangeArrowheads="1"/>
              </p:cNvSpPr>
              <p:nvPr/>
            </p:nvSpPr>
            <p:spPr bwMode="auto">
              <a:xfrm>
                <a:off x="5049" y="2316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新松戸</a:t>
                </a:r>
              </a:p>
            </p:txBody>
          </p:sp>
          <p:sp>
            <p:nvSpPr>
              <p:cNvPr id="38957" name="Text Box 45"/>
              <p:cNvSpPr txBox="1">
                <a:spLocks noChangeArrowheads="1"/>
              </p:cNvSpPr>
              <p:nvPr/>
            </p:nvSpPr>
            <p:spPr bwMode="auto">
              <a:xfrm>
                <a:off x="4959" y="261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馬橋</a:t>
                </a:r>
              </a:p>
            </p:txBody>
          </p:sp>
          <p:sp>
            <p:nvSpPr>
              <p:cNvPr id="38958" name="Text Box 46"/>
              <p:cNvSpPr txBox="1">
                <a:spLocks noChangeArrowheads="1"/>
              </p:cNvSpPr>
              <p:nvPr/>
            </p:nvSpPr>
            <p:spPr bwMode="auto">
              <a:xfrm>
                <a:off x="4977" y="2983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北松戸</a:t>
                </a:r>
              </a:p>
            </p:txBody>
          </p:sp>
          <p:sp>
            <p:nvSpPr>
              <p:cNvPr id="38959" name="Text Box 47"/>
              <p:cNvSpPr txBox="1">
                <a:spLocks noChangeArrowheads="1"/>
              </p:cNvSpPr>
              <p:nvPr/>
            </p:nvSpPr>
            <p:spPr bwMode="auto">
              <a:xfrm>
                <a:off x="4989" y="372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松戸</a:t>
                </a:r>
              </a:p>
            </p:txBody>
          </p:sp>
        </p:grpSp>
        <p:sp>
          <p:nvSpPr>
            <p:cNvPr id="38960" name="Oval 48"/>
            <p:cNvSpPr>
              <a:spLocks noChangeArrowheads="1"/>
            </p:cNvSpPr>
            <p:nvPr/>
          </p:nvSpPr>
          <p:spPr bwMode="auto">
            <a:xfrm>
              <a:off x="2754" y="115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8961" name="Oval 49"/>
            <p:cNvSpPr>
              <a:spLocks noChangeArrowheads="1"/>
            </p:cNvSpPr>
            <p:nvPr/>
          </p:nvSpPr>
          <p:spPr bwMode="auto">
            <a:xfrm>
              <a:off x="4318" y="62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192088" y="2435225"/>
            <a:ext cx="5897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第１区　３．８ｋｍ　　野田市総合公園 → キッコーマン本社前</a:t>
            </a:r>
          </a:p>
        </p:txBody>
      </p:sp>
      <p:sp>
        <p:nvSpPr>
          <p:cNvPr id="38936" name="Oval 24"/>
          <p:cNvSpPr>
            <a:spLocks noChangeArrowheads="1"/>
          </p:cNvSpPr>
          <p:nvPr/>
        </p:nvSpPr>
        <p:spPr bwMode="auto">
          <a:xfrm>
            <a:off x="209550" y="1619250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38963" name="Group 51"/>
          <p:cNvGrpSpPr>
            <a:grpSpLocks/>
          </p:cNvGrpSpPr>
          <p:nvPr/>
        </p:nvGrpSpPr>
        <p:grpSpPr bwMode="auto">
          <a:xfrm>
            <a:off x="977900" y="0"/>
            <a:ext cx="7618413" cy="1655763"/>
            <a:chOff x="616" y="0"/>
            <a:chExt cx="4799" cy="1043"/>
          </a:xfrm>
        </p:grpSpPr>
        <p:sp>
          <p:nvSpPr>
            <p:cNvPr id="38937" name="Text Box 25"/>
            <p:cNvSpPr txBox="1">
              <a:spLocks noChangeArrowheads="1"/>
            </p:cNvSpPr>
            <p:nvPr/>
          </p:nvSpPr>
          <p:spPr bwMode="auto">
            <a:xfrm>
              <a:off x="616" y="870"/>
              <a:ext cx="90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 b="1">
                  <a:solidFill>
                    <a:schemeClr val="tx2"/>
                  </a:solidFill>
                </a:rPr>
                <a:t>キッコーマン本社前</a:t>
              </a:r>
            </a:p>
          </p:txBody>
        </p:sp>
        <p:sp>
          <p:nvSpPr>
            <p:cNvPr id="38962" name="Text Box 50"/>
            <p:cNvSpPr txBox="1">
              <a:spLocks noChangeArrowheads="1"/>
            </p:cNvSpPr>
            <p:nvPr/>
          </p:nvSpPr>
          <p:spPr bwMode="auto">
            <a:xfrm>
              <a:off x="4268" y="0"/>
              <a:ext cx="114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4800" b="1" i="1" u="sng"/>
                <a:t>第１区</a:t>
              </a:r>
            </a:p>
          </p:txBody>
        </p:sp>
      </p:grpSp>
      <p:sp>
        <p:nvSpPr>
          <p:cNvPr id="38965" name="Freeform 53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8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69 L 0.00989 -0.0368 L 0.06041 -0.00694 L 0.13854 -0.03125 L 0.13073 -0.09444 L 0.20885 -0.06597 " pathEditMode="relative" ptsTypes="AAAAAA">
                                      <p:cBhvr>
                                        <p:cTn id="25" dur="2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6" grpId="0"/>
      <p:bldP spid="38936" grpId="0" animBg="1"/>
      <p:bldP spid="38936" grpId="1" animBg="1"/>
      <p:bldP spid="3896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71" name="Group 3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9972" name="Group 36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39973" name="Picture 37" descr="名称未設定-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9974" name="Text Box 38"/>
              <p:cNvSpPr txBox="1">
                <a:spLocks noChangeArrowheads="1"/>
              </p:cNvSpPr>
              <p:nvPr/>
            </p:nvSpPr>
            <p:spPr bwMode="auto">
              <a:xfrm>
                <a:off x="714" y="391"/>
                <a:ext cx="50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清水公園</a:t>
                </a:r>
              </a:p>
            </p:txBody>
          </p:sp>
          <p:sp>
            <p:nvSpPr>
              <p:cNvPr id="39975" name="Text Box 39"/>
              <p:cNvSpPr txBox="1">
                <a:spLocks noChangeArrowheads="1"/>
              </p:cNvSpPr>
              <p:nvPr/>
            </p:nvSpPr>
            <p:spPr bwMode="auto">
              <a:xfrm>
                <a:off x="2364" y="411"/>
                <a:ext cx="56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江戸川台　</a:t>
                </a:r>
              </a:p>
            </p:txBody>
          </p:sp>
          <p:sp>
            <p:nvSpPr>
              <p:cNvPr id="39976" name="Text Box 40"/>
              <p:cNvSpPr txBox="1">
                <a:spLocks noChangeArrowheads="1"/>
              </p:cNvSpPr>
              <p:nvPr/>
            </p:nvSpPr>
            <p:spPr bwMode="auto">
              <a:xfrm>
                <a:off x="3788" y="369"/>
                <a:ext cx="46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豊四季　</a:t>
                </a:r>
              </a:p>
            </p:txBody>
          </p:sp>
          <p:sp>
            <p:nvSpPr>
              <p:cNvPr id="39977" name="Text Box 41"/>
              <p:cNvSpPr txBox="1">
                <a:spLocks noChangeArrowheads="1"/>
              </p:cNvSpPr>
              <p:nvPr/>
            </p:nvSpPr>
            <p:spPr bwMode="auto">
              <a:xfrm>
                <a:off x="5439" y="60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南柏</a:t>
                </a:r>
              </a:p>
            </p:txBody>
          </p:sp>
          <p:sp>
            <p:nvSpPr>
              <p:cNvPr id="39978" name="Text Box 42"/>
              <p:cNvSpPr txBox="1">
                <a:spLocks noChangeArrowheads="1"/>
              </p:cNvSpPr>
              <p:nvPr/>
            </p:nvSpPr>
            <p:spPr bwMode="auto">
              <a:xfrm>
                <a:off x="5187" y="1661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北小金</a:t>
                </a:r>
              </a:p>
            </p:txBody>
          </p:sp>
          <p:sp>
            <p:nvSpPr>
              <p:cNvPr id="39979" name="Text Box 43"/>
              <p:cNvSpPr txBox="1">
                <a:spLocks noChangeArrowheads="1"/>
              </p:cNvSpPr>
              <p:nvPr/>
            </p:nvSpPr>
            <p:spPr bwMode="auto">
              <a:xfrm>
                <a:off x="5049" y="2316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新松戸</a:t>
                </a:r>
              </a:p>
            </p:txBody>
          </p:sp>
          <p:sp>
            <p:nvSpPr>
              <p:cNvPr id="39980" name="Text Box 44"/>
              <p:cNvSpPr txBox="1">
                <a:spLocks noChangeArrowheads="1"/>
              </p:cNvSpPr>
              <p:nvPr/>
            </p:nvSpPr>
            <p:spPr bwMode="auto">
              <a:xfrm>
                <a:off x="4959" y="261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馬橋</a:t>
                </a:r>
              </a:p>
            </p:txBody>
          </p:sp>
          <p:sp>
            <p:nvSpPr>
              <p:cNvPr id="39981" name="Text Box 45"/>
              <p:cNvSpPr txBox="1">
                <a:spLocks noChangeArrowheads="1"/>
              </p:cNvSpPr>
              <p:nvPr/>
            </p:nvSpPr>
            <p:spPr bwMode="auto">
              <a:xfrm>
                <a:off x="4977" y="2983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北松戸</a:t>
                </a:r>
              </a:p>
            </p:txBody>
          </p:sp>
          <p:sp>
            <p:nvSpPr>
              <p:cNvPr id="39982" name="Text Box 46"/>
              <p:cNvSpPr txBox="1">
                <a:spLocks noChangeArrowheads="1"/>
              </p:cNvSpPr>
              <p:nvPr/>
            </p:nvSpPr>
            <p:spPr bwMode="auto">
              <a:xfrm>
                <a:off x="4989" y="372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松戸</a:t>
                </a:r>
              </a:p>
            </p:txBody>
          </p:sp>
        </p:grpSp>
        <p:sp>
          <p:nvSpPr>
            <p:cNvPr id="39983" name="Oval 47"/>
            <p:cNvSpPr>
              <a:spLocks noChangeArrowheads="1"/>
            </p:cNvSpPr>
            <p:nvPr/>
          </p:nvSpPr>
          <p:spPr bwMode="auto">
            <a:xfrm>
              <a:off x="2754" y="115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9984" name="Oval 48"/>
            <p:cNvSpPr>
              <a:spLocks noChangeArrowheads="1"/>
            </p:cNvSpPr>
            <p:nvPr/>
          </p:nvSpPr>
          <p:spPr bwMode="auto">
            <a:xfrm>
              <a:off x="4318" y="62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192088" y="2435225"/>
            <a:ext cx="5897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第１区　３．８ｋｍ　　野田市総合公園 → キッコーマン本社前</a:t>
            </a:r>
          </a:p>
        </p:txBody>
      </p:sp>
      <p:sp>
        <p:nvSpPr>
          <p:cNvPr id="39952" name="Text Box 16"/>
          <p:cNvSpPr txBox="1">
            <a:spLocks noChangeArrowheads="1"/>
          </p:cNvSpPr>
          <p:nvPr/>
        </p:nvSpPr>
        <p:spPr bwMode="auto">
          <a:xfrm>
            <a:off x="192088" y="2857500"/>
            <a:ext cx="5462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</a:t>
            </a:r>
            <a:r>
              <a:rPr lang="ja-JP" altLang="en-US" b="1" dirty="0" smtClean="0"/>
              <a:t>３．１ｋｍ</a:t>
            </a:r>
            <a:r>
              <a:rPr lang="ja-JP" altLang="en-US" b="1" dirty="0"/>
              <a:t>　　キッコーマン本社前 → </a:t>
            </a:r>
            <a:r>
              <a:rPr lang="ja-JP" altLang="en-US" b="1" dirty="0" smtClean="0"/>
              <a:t>梅郷駅西口</a:t>
            </a:r>
            <a:endParaRPr lang="ja-JP" altLang="en-US" b="1" dirty="0"/>
          </a:p>
        </p:txBody>
      </p:sp>
      <p:sp>
        <p:nvSpPr>
          <p:cNvPr id="39961" name="Oval 25"/>
          <p:cNvSpPr>
            <a:spLocks noChangeArrowheads="1"/>
          </p:cNvSpPr>
          <p:nvPr/>
        </p:nvSpPr>
        <p:spPr bwMode="auto">
          <a:xfrm>
            <a:off x="2120900" y="1166813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977900" y="1381125"/>
            <a:ext cx="1441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キッコーマン本社前</a:t>
            </a:r>
          </a:p>
        </p:txBody>
      </p:sp>
      <p:grpSp>
        <p:nvGrpSpPr>
          <p:cNvPr id="39988" name="Group 52"/>
          <p:cNvGrpSpPr>
            <a:grpSpLocks/>
          </p:cNvGrpSpPr>
          <p:nvPr/>
        </p:nvGrpSpPr>
        <p:grpSpPr bwMode="auto">
          <a:xfrm>
            <a:off x="2636838" y="0"/>
            <a:ext cx="5959475" cy="1336675"/>
            <a:chOff x="1661" y="0"/>
            <a:chExt cx="3754" cy="842"/>
          </a:xfrm>
        </p:grpSpPr>
        <p:sp>
          <p:nvSpPr>
            <p:cNvPr id="39963" name="Text Box 27"/>
            <p:cNvSpPr txBox="1">
              <a:spLocks noChangeArrowheads="1"/>
            </p:cNvSpPr>
            <p:nvPr/>
          </p:nvSpPr>
          <p:spPr bwMode="auto">
            <a:xfrm>
              <a:off x="1661" y="669"/>
              <a:ext cx="59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 b="1" dirty="0" smtClean="0">
                  <a:solidFill>
                    <a:schemeClr val="tx2"/>
                  </a:solidFill>
                </a:rPr>
                <a:t>梅郷駅西口</a:t>
              </a:r>
              <a:endParaRPr lang="ja-JP" altLang="en-US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39987" name="Text Box 51"/>
            <p:cNvSpPr txBox="1">
              <a:spLocks noChangeArrowheads="1"/>
            </p:cNvSpPr>
            <p:nvPr/>
          </p:nvSpPr>
          <p:spPr bwMode="auto">
            <a:xfrm>
              <a:off x="4268" y="0"/>
              <a:ext cx="114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4800" b="1" i="1" u="sng"/>
                <a:t>第２区</a:t>
              </a:r>
            </a:p>
          </p:txBody>
        </p:sp>
      </p:grpSp>
      <p:sp>
        <p:nvSpPr>
          <p:cNvPr id="39990" name="Freeform 54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991" name="Freeform 55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1.11111E-6 L 0.05608 0.02222 L 0.09671 0.01667 " pathEditMode="relative" ptsTypes="AAA">
                                      <p:cBhvr>
                                        <p:cTn id="11" dur="10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2" grpId="0"/>
      <p:bldP spid="39961" grpId="0" animBg="1"/>
      <p:bldP spid="3999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95" name="Group 3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0996" name="Group 36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40997" name="Picture 37" descr="名称未設定-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998" name="Text Box 38"/>
              <p:cNvSpPr txBox="1">
                <a:spLocks noChangeArrowheads="1"/>
              </p:cNvSpPr>
              <p:nvPr/>
            </p:nvSpPr>
            <p:spPr bwMode="auto">
              <a:xfrm>
                <a:off x="714" y="391"/>
                <a:ext cx="50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清水公園</a:t>
                </a:r>
              </a:p>
            </p:txBody>
          </p:sp>
          <p:sp>
            <p:nvSpPr>
              <p:cNvPr id="40999" name="Text Box 39"/>
              <p:cNvSpPr txBox="1">
                <a:spLocks noChangeArrowheads="1"/>
              </p:cNvSpPr>
              <p:nvPr/>
            </p:nvSpPr>
            <p:spPr bwMode="auto">
              <a:xfrm>
                <a:off x="2364" y="411"/>
                <a:ext cx="56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江戸川台　</a:t>
                </a:r>
              </a:p>
            </p:txBody>
          </p:sp>
          <p:sp>
            <p:nvSpPr>
              <p:cNvPr id="41000" name="Text Box 40"/>
              <p:cNvSpPr txBox="1">
                <a:spLocks noChangeArrowheads="1"/>
              </p:cNvSpPr>
              <p:nvPr/>
            </p:nvSpPr>
            <p:spPr bwMode="auto">
              <a:xfrm>
                <a:off x="3788" y="369"/>
                <a:ext cx="46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豊四季　</a:t>
                </a:r>
              </a:p>
            </p:txBody>
          </p:sp>
          <p:sp>
            <p:nvSpPr>
              <p:cNvPr id="41001" name="Text Box 41"/>
              <p:cNvSpPr txBox="1">
                <a:spLocks noChangeArrowheads="1"/>
              </p:cNvSpPr>
              <p:nvPr/>
            </p:nvSpPr>
            <p:spPr bwMode="auto">
              <a:xfrm>
                <a:off x="5439" y="60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南柏</a:t>
                </a:r>
              </a:p>
            </p:txBody>
          </p:sp>
          <p:sp>
            <p:nvSpPr>
              <p:cNvPr id="41002" name="Text Box 42"/>
              <p:cNvSpPr txBox="1">
                <a:spLocks noChangeArrowheads="1"/>
              </p:cNvSpPr>
              <p:nvPr/>
            </p:nvSpPr>
            <p:spPr bwMode="auto">
              <a:xfrm>
                <a:off x="5187" y="1661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北小金</a:t>
                </a:r>
              </a:p>
            </p:txBody>
          </p:sp>
          <p:sp>
            <p:nvSpPr>
              <p:cNvPr id="41003" name="Text Box 43"/>
              <p:cNvSpPr txBox="1">
                <a:spLocks noChangeArrowheads="1"/>
              </p:cNvSpPr>
              <p:nvPr/>
            </p:nvSpPr>
            <p:spPr bwMode="auto">
              <a:xfrm>
                <a:off x="5049" y="2316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新松戸</a:t>
                </a:r>
              </a:p>
            </p:txBody>
          </p:sp>
          <p:sp>
            <p:nvSpPr>
              <p:cNvPr id="41004" name="Text Box 44"/>
              <p:cNvSpPr txBox="1">
                <a:spLocks noChangeArrowheads="1"/>
              </p:cNvSpPr>
              <p:nvPr/>
            </p:nvSpPr>
            <p:spPr bwMode="auto">
              <a:xfrm>
                <a:off x="4959" y="261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馬橋</a:t>
                </a:r>
              </a:p>
            </p:txBody>
          </p:sp>
          <p:sp>
            <p:nvSpPr>
              <p:cNvPr id="41005" name="Text Box 45"/>
              <p:cNvSpPr txBox="1">
                <a:spLocks noChangeArrowheads="1"/>
              </p:cNvSpPr>
              <p:nvPr/>
            </p:nvSpPr>
            <p:spPr bwMode="auto">
              <a:xfrm>
                <a:off x="4977" y="2983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北松戸</a:t>
                </a:r>
              </a:p>
            </p:txBody>
          </p:sp>
          <p:sp>
            <p:nvSpPr>
              <p:cNvPr id="41006" name="Text Box 46"/>
              <p:cNvSpPr txBox="1">
                <a:spLocks noChangeArrowheads="1"/>
              </p:cNvSpPr>
              <p:nvPr/>
            </p:nvSpPr>
            <p:spPr bwMode="auto">
              <a:xfrm>
                <a:off x="4989" y="372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松戸</a:t>
                </a:r>
              </a:p>
            </p:txBody>
          </p:sp>
        </p:grpSp>
        <p:sp>
          <p:nvSpPr>
            <p:cNvPr id="41007" name="Oval 47"/>
            <p:cNvSpPr>
              <a:spLocks noChangeArrowheads="1"/>
            </p:cNvSpPr>
            <p:nvPr/>
          </p:nvSpPr>
          <p:spPr bwMode="auto">
            <a:xfrm>
              <a:off x="2754" y="115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008" name="Oval 48"/>
            <p:cNvSpPr>
              <a:spLocks noChangeArrowheads="1"/>
            </p:cNvSpPr>
            <p:nvPr/>
          </p:nvSpPr>
          <p:spPr bwMode="auto">
            <a:xfrm>
              <a:off x="4318" y="62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192088" y="2435225"/>
            <a:ext cx="5897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第１区　３．８ｋｍ　　野田市総合公園 → キッコーマン本社前</a:t>
            </a:r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192088" y="2857500"/>
            <a:ext cx="5462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</a:t>
            </a:r>
            <a:r>
              <a:rPr lang="ja-JP" altLang="en-US" b="1" dirty="0" smtClean="0"/>
              <a:t>３．１ｋｍ</a:t>
            </a:r>
            <a:r>
              <a:rPr lang="ja-JP" altLang="en-US" b="1" dirty="0"/>
              <a:t>　　キッコーマン本社前 → </a:t>
            </a:r>
            <a:r>
              <a:rPr lang="ja-JP" altLang="en-US" b="1" dirty="0" smtClean="0"/>
              <a:t>梅郷駅西口</a:t>
            </a:r>
            <a:endParaRPr lang="ja-JP" altLang="en-US" b="1" dirty="0"/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192088" y="3290888"/>
            <a:ext cx="50561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第３区　３．３ｋｍ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梅郷駅西口 </a:t>
            </a:r>
            <a:r>
              <a:rPr lang="ja-JP" altLang="en-US" b="1" dirty="0"/>
              <a:t>→ </a:t>
            </a:r>
            <a:r>
              <a:rPr lang="ja-JP" altLang="en-US" b="1" dirty="0" smtClean="0"/>
              <a:t>もつ焼きえつこ</a:t>
            </a:r>
            <a:endParaRPr lang="ja-JP" altLang="en-US" b="1" dirty="0"/>
          </a:p>
        </p:txBody>
      </p:sp>
      <p:sp>
        <p:nvSpPr>
          <p:cNvPr id="40985" name="Oval 25"/>
          <p:cNvSpPr>
            <a:spLocks noChangeArrowheads="1"/>
          </p:cNvSpPr>
          <p:nvPr/>
        </p:nvSpPr>
        <p:spPr bwMode="auto">
          <a:xfrm>
            <a:off x="3000375" y="1276350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977900" y="1381125"/>
            <a:ext cx="1441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キッコーマン本社前</a:t>
            </a:r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auto">
          <a:xfrm>
            <a:off x="2636838" y="1062038"/>
            <a:ext cx="946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梅郷駅西口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grpSp>
        <p:nvGrpSpPr>
          <p:cNvPr id="41012" name="Group 52"/>
          <p:cNvGrpSpPr>
            <a:grpSpLocks/>
          </p:cNvGrpSpPr>
          <p:nvPr/>
        </p:nvGrpSpPr>
        <p:grpSpPr bwMode="auto">
          <a:xfrm>
            <a:off x="3346451" y="0"/>
            <a:ext cx="5249863" cy="1878013"/>
            <a:chOff x="2108" y="0"/>
            <a:chExt cx="3307" cy="1183"/>
          </a:xfrm>
        </p:grpSpPr>
        <p:sp>
          <p:nvSpPr>
            <p:cNvPr id="40988" name="Text Box 28"/>
            <p:cNvSpPr txBox="1">
              <a:spLocks noChangeArrowheads="1"/>
            </p:cNvSpPr>
            <p:nvPr/>
          </p:nvSpPr>
          <p:spPr bwMode="auto">
            <a:xfrm>
              <a:off x="2108" y="1009"/>
              <a:ext cx="725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 b="1" dirty="0" smtClean="0">
                  <a:solidFill>
                    <a:schemeClr val="tx2"/>
                  </a:solidFill>
                </a:rPr>
                <a:t>もつ焼きえつこ</a:t>
              </a:r>
              <a:endParaRPr lang="ja-JP" altLang="en-US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41011" name="Text Box 51"/>
            <p:cNvSpPr txBox="1">
              <a:spLocks noChangeArrowheads="1"/>
            </p:cNvSpPr>
            <p:nvPr/>
          </p:nvSpPr>
          <p:spPr bwMode="auto">
            <a:xfrm>
              <a:off x="4268" y="0"/>
              <a:ext cx="114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4800" b="1" i="1" u="sng"/>
                <a:t>第３区</a:t>
              </a:r>
            </a:p>
          </p:txBody>
        </p:sp>
      </p:grpSp>
      <p:sp>
        <p:nvSpPr>
          <p:cNvPr id="41013" name="Freeform 53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014" name="Freeform 54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015" name="Freeform 55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0.06928 -0.00764 L 0.08646 0.01945 " pathEditMode="relative" ptsTypes="AAA">
                                      <p:cBhvr>
                                        <p:cTn id="11" dur="10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7" grpId="0"/>
      <p:bldP spid="40985" grpId="0" animBg="1"/>
      <p:bldP spid="410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019" name="Group 3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2020" name="Group 36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42021" name="Picture 37" descr="名称未設定-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022" name="Text Box 38"/>
              <p:cNvSpPr txBox="1">
                <a:spLocks noChangeArrowheads="1"/>
              </p:cNvSpPr>
              <p:nvPr/>
            </p:nvSpPr>
            <p:spPr bwMode="auto">
              <a:xfrm>
                <a:off x="714" y="391"/>
                <a:ext cx="50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清水公園</a:t>
                </a:r>
              </a:p>
            </p:txBody>
          </p:sp>
          <p:sp>
            <p:nvSpPr>
              <p:cNvPr id="42023" name="Text Box 39"/>
              <p:cNvSpPr txBox="1">
                <a:spLocks noChangeArrowheads="1"/>
              </p:cNvSpPr>
              <p:nvPr/>
            </p:nvSpPr>
            <p:spPr bwMode="auto">
              <a:xfrm>
                <a:off x="2364" y="411"/>
                <a:ext cx="56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江戸川台　</a:t>
                </a:r>
              </a:p>
            </p:txBody>
          </p:sp>
          <p:sp>
            <p:nvSpPr>
              <p:cNvPr id="42024" name="Text Box 40"/>
              <p:cNvSpPr txBox="1">
                <a:spLocks noChangeArrowheads="1"/>
              </p:cNvSpPr>
              <p:nvPr/>
            </p:nvSpPr>
            <p:spPr bwMode="auto">
              <a:xfrm>
                <a:off x="3788" y="369"/>
                <a:ext cx="46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豊四季　</a:t>
                </a:r>
              </a:p>
            </p:txBody>
          </p:sp>
          <p:sp>
            <p:nvSpPr>
              <p:cNvPr id="42025" name="Text Box 41"/>
              <p:cNvSpPr txBox="1">
                <a:spLocks noChangeArrowheads="1"/>
              </p:cNvSpPr>
              <p:nvPr/>
            </p:nvSpPr>
            <p:spPr bwMode="auto">
              <a:xfrm>
                <a:off x="5439" y="60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南柏</a:t>
                </a:r>
              </a:p>
            </p:txBody>
          </p:sp>
          <p:sp>
            <p:nvSpPr>
              <p:cNvPr id="42026" name="Text Box 42"/>
              <p:cNvSpPr txBox="1">
                <a:spLocks noChangeArrowheads="1"/>
              </p:cNvSpPr>
              <p:nvPr/>
            </p:nvSpPr>
            <p:spPr bwMode="auto">
              <a:xfrm>
                <a:off x="5187" y="1661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北小金</a:t>
                </a:r>
              </a:p>
            </p:txBody>
          </p:sp>
          <p:sp>
            <p:nvSpPr>
              <p:cNvPr id="42027" name="Text Box 43"/>
              <p:cNvSpPr txBox="1">
                <a:spLocks noChangeArrowheads="1"/>
              </p:cNvSpPr>
              <p:nvPr/>
            </p:nvSpPr>
            <p:spPr bwMode="auto">
              <a:xfrm>
                <a:off x="5049" y="2316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新松戸</a:t>
                </a:r>
              </a:p>
            </p:txBody>
          </p:sp>
          <p:sp>
            <p:nvSpPr>
              <p:cNvPr id="42028" name="Text Box 44"/>
              <p:cNvSpPr txBox="1">
                <a:spLocks noChangeArrowheads="1"/>
              </p:cNvSpPr>
              <p:nvPr/>
            </p:nvSpPr>
            <p:spPr bwMode="auto">
              <a:xfrm>
                <a:off x="4959" y="261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馬橋</a:t>
                </a:r>
              </a:p>
            </p:txBody>
          </p:sp>
          <p:sp>
            <p:nvSpPr>
              <p:cNvPr id="42029" name="Text Box 45"/>
              <p:cNvSpPr txBox="1">
                <a:spLocks noChangeArrowheads="1"/>
              </p:cNvSpPr>
              <p:nvPr/>
            </p:nvSpPr>
            <p:spPr bwMode="auto">
              <a:xfrm>
                <a:off x="4977" y="2983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北松戸</a:t>
                </a:r>
              </a:p>
            </p:txBody>
          </p:sp>
          <p:sp>
            <p:nvSpPr>
              <p:cNvPr id="42030" name="Text Box 46"/>
              <p:cNvSpPr txBox="1">
                <a:spLocks noChangeArrowheads="1"/>
              </p:cNvSpPr>
              <p:nvPr/>
            </p:nvSpPr>
            <p:spPr bwMode="auto">
              <a:xfrm>
                <a:off x="4989" y="372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松戸</a:t>
                </a:r>
              </a:p>
            </p:txBody>
          </p:sp>
        </p:grpSp>
        <p:sp>
          <p:nvSpPr>
            <p:cNvPr id="42031" name="Oval 47"/>
            <p:cNvSpPr>
              <a:spLocks noChangeArrowheads="1"/>
            </p:cNvSpPr>
            <p:nvPr/>
          </p:nvSpPr>
          <p:spPr bwMode="auto">
            <a:xfrm>
              <a:off x="2754" y="115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2032" name="Oval 48"/>
            <p:cNvSpPr>
              <a:spLocks noChangeArrowheads="1"/>
            </p:cNvSpPr>
            <p:nvPr/>
          </p:nvSpPr>
          <p:spPr bwMode="auto">
            <a:xfrm>
              <a:off x="4318" y="62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192088" y="2435225"/>
            <a:ext cx="5897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第１区　３．８ｋｍ　　野田市総合公園 → キッコーマン本社前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192088" y="2857500"/>
            <a:ext cx="5462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</a:t>
            </a:r>
            <a:r>
              <a:rPr lang="ja-JP" altLang="en-US" b="1" dirty="0" smtClean="0"/>
              <a:t>３．１ｋｍ</a:t>
            </a:r>
            <a:r>
              <a:rPr lang="ja-JP" altLang="en-US" b="1" dirty="0"/>
              <a:t>　　キッコーマン本社前 → </a:t>
            </a:r>
            <a:r>
              <a:rPr lang="ja-JP" altLang="en-US" b="1" dirty="0" smtClean="0"/>
              <a:t>梅郷駅西口</a:t>
            </a:r>
            <a:endParaRPr lang="ja-JP" altLang="en-US" b="1" dirty="0"/>
          </a:p>
        </p:txBody>
      </p: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192088" y="3290888"/>
            <a:ext cx="50561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第３区　３．３ｋｍ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梅郷駅西口 </a:t>
            </a:r>
            <a:r>
              <a:rPr lang="ja-JP" altLang="en-US" b="1" dirty="0"/>
              <a:t>→ </a:t>
            </a:r>
            <a:r>
              <a:rPr lang="ja-JP" altLang="en-US" b="1" dirty="0" smtClean="0"/>
              <a:t>もつ焼きえつこ</a:t>
            </a:r>
            <a:endParaRPr lang="ja-JP" altLang="en-US" b="1" dirty="0"/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192088" y="3722688"/>
            <a:ext cx="45913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第４区　３．４ｋｍ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もつ焼きえつこ </a:t>
            </a:r>
            <a:r>
              <a:rPr lang="ja-JP" altLang="en-US" b="1" dirty="0"/>
              <a:t>→ 西栄寺</a:t>
            </a:r>
          </a:p>
        </p:txBody>
      </p:sp>
      <p:sp>
        <p:nvSpPr>
          <p:cNvPr id="42009" name="Oval 25"/>
          <p:cNvSpPr>
            <a:spLocks noChangeArrowheads="1"/>
          </p:cNvSpPr>
          <p:nvPr/>
        </p:nvSpPr>
        <p:spPr bwMode="auto">
          <a:xfrm>
            <a:off x="3794125" y="1416050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77900" y="1381125"/>
            <a:ext cx="1441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キッコーマン本社前</a:t>
            </a:r>
          </a:p>
        </p:txBody>
      </p:sp>
      <p:sp>
        <p:nvSpPr>
          <p:cNvPr id="42011" name="Text Box 27"/>
          <p:cNvSpPr txBox="1">
            <a:spLocks noChangeArrowheads="1"/>
          </p:cNvSpPr>
          <p:nvPr/>
        </p:nvSpPr>
        <p:spPr bwMode="auto">
          <a:xfrm>
            <a:off x="2636838" y="1062038"/>
            <a:ext cx="946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梅郷駅西口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2012" name="Text Box 28"/>
          <p:cNvSpPr txBox="1">
            <a:spLocks noChangeArrowheads="1"/>
          </p:cNvSpPr>
          <p:nvPr/>
        </p:nvSpPr>
        <p:spPr bwMode="auto">
          <a:xfrm>
            <a:off x="3343106" y="1601788"/>
            <a:ext cx="115127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もつ焼きえつこ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grpSp>
        <p:nvGrpSpPr>
          <p:cNvPr id="42036" name="Group 52"/>
          <p:cNvGrpSpPr>
            <a:grpSpLocks/>
          </p:cNvGrpSpPr>
          <p:nvPr/>
        </p:nvGrpSpPr>
        <p:grpSpPr bwMode="auto">
          <a:xfrm>
            <a:off x="4222750" y="0"/>
            <a:ext cx="4373563" cy="2371725"/>
            <a:chOff x="2660" y="0"/>
            <a:chExt cx="2755" cy="1494"/>
          </a:xfrm>
        </p:grpSpPr>
        <p:sp>
          <p:nvSpPr>
            <p:cNvPr id="42013" name="Text Box 29"/>
            <p:cNvSpPr txBox="1">
              <a:spLocks noChangeArrowheads="1"/>
            </p:cNvSpPr>
            <p:nvPr/>
          </p:nvSpPr>
          <p:spPr bwMode="auto">
            <a:xfrm>
              <a:off x="2660" y="1321"/>
              <a:ext cx="40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 b="1">
                  <a:solidFill>
                    <a:schemeClr val="tx2"/>
                  </a:solidFill>
                </a:rPr>
                <a:t>西栄寺</a:t>
              </a:r>
            </a:p>
          </p:txBody>
        </p:sp>
        <p:sp>
          <p:nvSpPr>
            <p:cNvPr id="42035" name="Text Box 51"/>
            <p:cNvSpPr txBox="1">
              <a:spLocks noChangeArrowheads="1"/>
            </p:cNvSpPr>
            <p:nvPr/>
          </p:nvSpPr>
          <p:spPr bwMode="auto">
            <a:xfrm>
              <a:off x="4268" y="0"/>
              <a:ext cx="114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4800" b="1" i="1" u="sng"/>
                <a:t>第４区</a:t>
              </a:r>
            </a:p>
          </p:txBody>
        </p:sp>
      </p:grpSp>
      <p:sp>
        <p:nvSpPr>
          <p:cNvPr id="42037" name="Freeform 53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2038" name="Freeform 54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2039" name="Freeform 55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2040" name="Freeform 56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023 L 0.03872 0.06922 L 0.06372 0.06227 " pathEditMode="relative" ptsTypes="AAA">
                                      <p:cBhvr>
                                        <p:cTn id="11" dur="10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2" grpId="0"/>
      <p:bldP spid="42009" grpId="0" animBg="1"/>
      <p:bldP spid="420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43" name="Group 3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3044" name="Group 36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43045" name="Picture 37" descr="名称未設定-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3046" name="Text Box 38"/>
              <p:cNvSpPr txBox="1">
                <a:spLocks noChangeArrowheads="1"/>
              </p:cNvSpPr>
              <p:nvPr/>
            </p:nvSpPr>
            <p:spPr bwMode="auto">
              <a:xfrm>
                <a:off x="714" y="391"/>
                <a:ext cx="50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清水公園</a:t>
                </a:r>
              </a:p>
            </p:txBody>
          </p:sp>
          <p:sp>
            <p:nvSpPr>
              <p:cNvPr id="43047" name="Text Box 39"/>
              <p:cNvSpPr txBox="1">
                <a:spLocks noChangeArrowheads="1"/>
              </p:cNvSpPr>
              <p:nvPr/>
            </p:nvSpPr>
            <p:spPr bwMode="auto">
              <a:xfrm>
                <a:off x="2364" y="411"/>
                <a:ext cx="56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江戸川台　</a:t>
                </a:r>
              </a:p>
            </p:txBody>
          </p:sp>
          <p:sp>
            <p:nvSpPr>
              <p:cNvPr id="43048" name="Text Box 40"/>
              <p:cNvSpPr txBox="1">
                <a:spLocks noChangeArrowheads="1"/>
              </p:cNvSpPr>
              <p:nvPr/>
            </p:nvSpPr>
            <p:spPr bwMode="auto">
              <a:xfrm>
                <a:off x="3788" y="369"/>
                <a:ext cx="46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豊四季　</a:t>
                </a:r>
              </a:p>
            </p:txBody>
          </p:sp>
          <p:sp>
            <p:nvSpPr>
              <p:cNvPr id="43049" name="Text Box 41"/>
              <p:cNvSpPr txBox="1">
                <a:spLocks noChangeArrowheads="1"/>
              </p:cNvSpPr>
              <p:nvPr/>
            </p:nvSpPr>
            <p:spPr bwMode="auto">
              <a:xfrm>
                <a:off x="5439" y="60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南柏</a:t>
                </a:r>
              </a:p>
            </p:txBody>
          </p:sp>
          <p:sp>
            <p:nvSpPr>
              <p:cNvPr id="43050" name="Text Box 42"/>
              <p:cNvSpPr txBox="1">
                <a:spLocks noChangeArrowheads="1"/>
              </p:cNvSpPr>
              <p:nvPr/>
            </p:nvSpPr>
            <p:spPr bwMode="auto">
              <a:xfrm>
                <a:off x="5187" y="1661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北小金</a:t>
                </a:r>
              </a:p>
            </p:txBody>
          </p:sp>
          <p:sp>
            <p:nvSpPr>
              <p:cNvPr id="43051" name="Text Box 43"/>
              <p:cNvSpPr txBox="1">
                <a:spLocks noChangeArrowheads="1"/>
              </p:cNvSpPr>
              <p:nvPr/>
            </p:nvSpPr>
            <p:spPr bwMode="auto">
              <a:xfrm>
                <a:off x="5049" y="2316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新松戸</a:t>
                </a:r>
              </a:p>
            </p:txBody>
          </p:sp>
          <p:sp>
            <p:nvSpPr>
              <p:cNvPr id="43052" name="Text Box 44"/>
              <p:cNvSpPr txBox="1">
                <a:spLocks noChangeArrowheads="1"/>
              </p:cNvSpPr>
              <p:nvPr/>
            </p:nvSpPr>
            <p:spPr bwMode="auto">
              <a:xfrm>
                <a:off x="4959" y="261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馬橋</a:t>
                </a:r>
              </a:p>
            </p:txBody>
          </p:sp>
          <p:sp>
            <p:nvSpPr>
              <p:cNvPr id="43053" name="Text Box 45"/>
              <p:cNvSpPr txBox="1">
                <a:spLocks noChangeArrowheads="1"/>
              </p:cNvSpPr>
              <p:nvPr/>
            </p:nvSpPr>
            <p:spPr bwMode="auto">
              <a:xfrm>
                <a:off x="4977" y="2983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北松戸</a:t>
                </a:r>
              </a:p>
            </p:txBody>
          </p:sp>
          <p:sp>
            <p:nvSpPr>
              <p:cNvPr id="43054" name="Text Box 46"/>
              <p:cNvSpPr txBox="1">
                <a:spLocks noChangeArrowheads="1"/>
              </p:cNvSpPr>
              <p:nvPr/>
            </p:nvSpPr>
            <p:spPr bwMode="auto">
              <a:xfrm>
                <a:off x="4989" y="372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松戸</a:t>
                </a:r>
              </a:p>
            </p:txBody>
          </p:sp>
        </p:grpSp>
        <p:sp>
          <p:nvSpPr>
            <p:cNvPr id="43055" name="Oval 47"/>
            <p:cNvSpPr>
              <a:spLocks noChangeArrowheads="1"/>
            </p:cNvSpPr>
            <p:nvPr/>
          </p:nvSpPr>
          <p:spPr bwMode="auto">
            <a:xfrm>
              <a:off x="2754" y="115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3056" name="Oval 48"/>
            <p:cNvSpPr>
              <a:spLocks noChangeArrowheads="1"/>
            </p:cNvSpPr>
            <p:nvPr/>
          </p:nvSpPr>
          <p:spPr bwMode="auto">
            <a:xfrm>
              <a:off x="4318" y="62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192088" y="2435225"/>
            <a:ext cx="5897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第１区　３．８ｋｍ　　野田市総合公園 → キッコーマン本社前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192088" y="2857500"/>
            <a:ext cx="5462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</a:t>
            </a:r>
            <a:r>
              <a:rPr lang="ja-JP" altLang="en-US" b="1" dirty="0" smtClean="0"/>
              <a:t>３．１ｋｍ</a:t>
            </a:r>
            <a:r>
              <a:rPr lang="ja-JP" altLang="en-US" b="1" dirty="0"/>
              <a:t>　　キッコーマン本社前 → </a:t>
            </a:r>
            <a:r>
              <a:rPr lang="ja-JP" altLang="en-US" b="1" dirty="0" smtClean="0"/>
              <a:t>梅郷駅西口</a:t>
            </a:r>
            <a:endParaRPr lang="ja-JP" altLang="en-US" b="1" dirty="0"/>
          </a:p>
        </p:txBody>
      </p:sp>
      <p:sp>
        <p:nvSpPr>
          <p:cNvPr id="43025" name="Text Box 17"/>
          <p:cNvSpPr txBox="1">
            <a:spLocks noChangeArrowheads="1"/>
          </p:cNvSpPr>
          <p:nvPr/>
        </p:nvSpPr>
        <p:spPr bwMode="auto">
          <a:xfrm>
            <a:off x="192088" y="3290888"/>
            <a:ext cx="50561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第３区　３．３ｋｍ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梅郷駅西口 </a:t>
            </a:r>
            <a:r>
              <a:rPr lang="ja-JP" altLang="en-US" b="1" dirty="0"/>
              <a:t>→ </a:t>
            </a:r>
            <a:r>
              <a:rPr lang="ja-JP" altLang="en-US" b="1" dirty="0" smtClean="0"/>
              <a:t>もつ焼きえつこ</a:t>
            </a:r>
            <a:endParaRPr lang="ja-JP" altLang="en-US" b="1" dirty="0"/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192088" y="3722688"/>
            <a:ext cx="45913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第４区　３．４ｋｍ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もつ焼きえつこ </a:t>
            </a:r>
            <a:r>
              <a:rPr lang="ja-JP" altLang="en-US" b="1" dirty="0"/>
              <a:t>→ 西栄寺</a:t>
            </a: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192088" y="4154488"/>
            <a:ext cx="42659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第５区　３．２ｋｍ</a:t>
            </a:r>
            <a:r>
              <a:rPr lang="ja-JP" altLang="en-US" b="1" dirty="0">
                <a:latin typeface="ＭＳ Ｐゴシック" charset="-128"/>
              </a:rPr>
              <a:t>　　</a:t>
            </a:r>
            <a:r>
              <a:rPr lang="ja-JP" altLang="en-US" b="1" dirty="0"/>
              <a:t>西栄寺 → 割烹せきや</a:t>
            </a:r>
          </a:p>
        </p:txBody>
      </p:sp>
      <p:sp>
        <p:nvSpPr>
          <p:cNvPr id="43033" name="Oval 25"/>
          <p:cNvSpPr>
            <a:spLocks noChangeArrowheads="1"/>
          </p:cNvSpPr>
          <p:nvPr/>
        </p:nvSpPr>
        <p:spPr bwMode="auto">
          <a:xfrm>
            <a:off x="4371975" y="1828800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977900" y="1381125"/>
            <a:ext cx="1441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キッコーマン本社前</a:t>
            </a:r>
          </a:p>
        </p:txBody>
      </p:sp>
      <p:sp>
        <p:nvSpPr>
          <p:cNvPr id="43035" name="Text Box 27"/>
          <p:cNvSpPr txBox="1">
            <a:spLocks noChangeArrowheads="1"/>
          </p:cNvSpPr>
          <p:nvPr/>
        </p:nvSpPr>
        <p:spPr bwMode="auto">
          <a:xfrm>
            <a:off x="2636838" y="1062038"/>
            <a:ext cx="946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梅郷駅西口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3341518" y="1601788"/>
            <a:ext cx="115127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もつ焼きえつこ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3037" name="Text Box 29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grpSp>
        <p:nvGrpSpPr>
          <p:cNvPr id="43060" name="Group 52"/>
          <p:cNvGrpSpPr>
            <a:grpSpLocks/>
          </p:cNvGrpSpPr>
          <p:nvPr/>
        </p:nvGrpSpPr>
        <p:grpSpPr bwMode="auto">
          <a:xfrm>
            <a:off x="5568950" y="0"/>
            <a:ext cx="3027363" cy="1703388"/>
            <a:chOff x="3508" y="0"/>
            <a:chExt cx="1907" cy="1073"/>
          </a:xfrm>
        </p:grpSpPr>
        <p:sp>
          <p:nvSpPr>
            <p:cNvPr id="43039" name="Text Box 31"/>
            <p:cNvSpPr txBox="1">
              <a:spLocks noChangeArrowheads="1"/>
            </p:cNvSpPr>
            <p:nvPr/>
          </p:nvSpPr>
          <p:spPr bwMode="auto">
            <a:xfrm>
              <a:off x="3508" y="900"/>
              <a:ext cx="58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 b="1">
                  <a:solidFill>
                    <a:schemeClr val="tx2"/>
                  </a:solidFill>
                </a:rPr>
                <a:t>割烹せきや</a:t>
              </a:r>
            </a:p>
          </p:txBody>
        </p:sp>
        <p:sp>
          <p:nvSpPr>
            <p:cNvPr id="43059" name="Text Box 51"/>
            <p:cNvSpPr txBox="1">
              <a:spLocks noChangeArrowheads="1"/>
            </p:cNvSpPr>
            <p:nvPr/>
          </p:nvSpPr>
          <p:spPr bwMode="auto">
            <a:xfrm>
              <a:off x="4268" y="0"/>
              <a:ext cx="114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4800" b="1" i="1" u="sng"/>
                <a:t>第５区</a:t>
              </a:r>
            </a:p>
          </p:txBody>
        </p:sp>
      </p:grpSp>
      <p:sp>
        <p:nvSpPr>
          <p:cNvPr id="43061" name="Freeform 53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062" name="Freeform 54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063" name="Freeform 55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064" name="Freeform 56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065" name="Freeform 57"/>
          <p:cNvSpPr>
            <a:spLocks/>
          </p:cNvSpPr>
          <p:nvPr/>
        </p:nvSpPr>
        <p:spPr bwMode="auto">
          <a:xfrm>
            <a:off x="4483100" y="1555750"/>
            <a:ext cx="1022350" cy="400050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3 0.00069 L 0.09532 -0.01597 L 0.11407 -0.05486 " pathEditMode="relative" ptsTypes="AAA">
                                      <p:cBhvr>
                                        <p:cTn id="11" dur="10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7" grpId="0"/>
      <p:bldP spid="43033" grpId="0" animBg="1"/>
      <p:bldP spid="430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5059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45060" name="Picture 4" descr="名称未設定-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45061" name="Text Box 5"/>
              <p:cNvSpPr txBox="1">
                <a:spLocks noChangeArrowheads="1"/>
              </p:cNvSpPr>
              <p:nvPr/>
            </p:nvSpPr>
            <p:spPr bwMode="auto">
              <a:xfrm>
                <a:off x="714" y="391"/>
                <a:ext cx="50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清水公園</a:t>
                </a:r>
              </a:p>
            </p:txBody>
          </p:sp>
          <p:sp>
            <p:nvSpPr>
              <p:cNvPr id="45062" name="Text Box 6"/>
              <p:cNvSpPr txBox="1">
                <a:spLocks noChangeArrowheads="1"/>
              </p:cNvSpPr>
              <p:nvPr/>
            </p:nvSpPr>
            <p:spPr bwMode="auto">
              <a:xfrm>
                <a:off x="2364" y="411"/>
                <a:ext cx="56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江戸川台　</a:t>
                </a:r>
              </a:p>
            </p:txBody>
          </p:sp>
          <p:sp>
            <p:nvSpPr>
              <p:cNvPr id="45063" name="Text Box 7"/>
              <p:cNvSpPr txBox="1">
                <a:spLocks noChangeArrowheads="1"/>
              </p:cNvSpPr>
              <p:nvPr/>
            </p:nvSpPr>
            <p:spPr bwMode="auto">
              <a:xfrm>
                <a:off x="3788" y="369"/>
                <a:ext cx="46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豊四季　</a:t>
                </a:r>
              </a:p>
            </p:txBody>
          </p:sp>
          <p:sp>
            <p:nvSpPr>
              <p:cNvPr id="45064" name="Text Box 8"/>
              <p:cNvSpPr txBox="1">
                <a:spLocks noChangeArrowheads="1"/>
              </p:cNvSpPr>
              <p:nvPr/>
            </p:nvSpPr>
            <p:spPr bwMode="auto">
              <a:xfrm>
                <a:off x="5439" y="60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南柏</a:t>
                </a:r>
              </a:p>
            </p:txBody>
          </p:sp>
          <p:sp>
            <p:nvSpPr>
              <p:cNvPr id="45065" name="Text Box 9"/>
              <p:cNvSpPr txBox="1">
                <a:spLocks noChangeArrowheads="1"/>
              </p:cNvSpPr>
              <p:nvPr/>
            </p:nvSpPr>
            <p:spPr bwMode="auto">
              <a:xfrm>
                <a:off x="5187" y="1661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北小金</a:t>
                </a:r>
              </a:p>
            </p:txBody>
          </p:sp>
          <p:sp>
            <p:nvSpPr>
              <p:cNvPr id="45066" name="Text Box 10"/>
              <p:cNvSpPr txBox="1">
                <a:spLocks noChangeArrowheads="1"/>
              </p:cNvSpPr>
              <p:nvPr/>
            </p:nvSpPr>
            <p:spPr bwMode="auto">
              <a:xfrm>
                <a:off x="5049" y="2316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新松戸</a:t>
                </a:r>
              </a:p>
            </p:txBody>
          </p:sp>
          <p:sp>
            <p:nvSpPr>
              <p:cNvPr id="45067" name="Text Box 11"/>
              <p:cNvSpPr txBox="1">
                <a:spLocks noChangeArrowheads="1"/>
              </p:cNvSpPr>
              <p:nvPr/>
            </p:nvSpPr>
            <p:spPr bwMode="auto">
              <a:xfrm>
                <a:off x="4959" y="261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馬橋</a:t>
                </a:r>
              </a:p>
            </p:txBody>
          </p:sp>
          <p:sp>
            <p:nvSpPr>
              <p:cNvPr id="45068" name="Text Box 12"/>
              <p:cNvSpPr txBox="1">
                <a:spLocks noChangeArrowheads="1"/>
              </p:cNvSpPr>
              <p:nvPr/>
            </p:nvSpPr>
            <p:spPr bwMode="auto">
              <a:xfrm>
                <a:off x="4977" y="2983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北松戸</a:t>
                </a:r>
              </a:p>
            </p:txBody>
          </p:sp>
          <p:sp>
            <p:nvSpPr>
              <p:cNvPr id="45069" name="Text Box 13"/>
              <p:cNvSpPr txBox="1">
                <a:spLocks noChangeArrowheads="1"/>
              </p:cNvSpPr>
              <p:nvPr/>
            </p:nvSpPr>
            <p:spPr bwMode="auto">
              <a:xfrm>
                <a:off x="4989" y="372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松戸</a:t>
                </a:r>
              </a:p>
            </p:txBody>
          </p:sp>
        </p:grpSp>
        <p:sp>
          <p:nvSpPr>
            <p:cNvPr id="45070" name="Oval 14"/>
            <p:cNvSpPr>
              <a:spLocks noChangeArrowheads="1"/>
            </p:cNvSpPr>
            <p:nvPr/>
          </p:nvSpPr>
          <p:spPr bwMode="auto">
            <a:xfrm>
              <a:off x="2754" y="115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5071" name="Oval 15"/>
            <p:cNvSpPr>
              <a:spLocks noChangeArrowheads="1"/>
            </p:cNvSpPr>
            <p:nvPr/>
          </p:nvSpPr>
          <p:spPr bwMode="auto">
            <a:xfrm>
              <a:off x="4318" y="62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192088" y="2435225"/>
            <a:ext cx="5897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第１区　３．８ｋｍ　　野田市総合公園 → キッコーマン本社前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192088" y="2857500"/>
            <a:ext cx="5462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</a:t>
            </a:r>
            <a:r>
              <a:rPr lang="ja-JP" altLang="en-US" b="1" dirty="0" smtClean="0"/>
              <a:t>３．１ｋｍ</a:t>
            </a:r>
            <a:r>
              <a:rPr lang="ja-JP" altLang="en-US" b="1" dirty="0"/>
              <a:t>　　キッコーマン本社前 → </a:t>
            </a:r>
            <a:r>
              <a:rPr lang="ja-JP" altLang="en-US" b="1" dirty="0" smtClean="0"/>
              <a:t>梅郷駅西口</a:t>
            </a:r>
            <a:endParaRPr lang="ja-JP" altLang="en-US" b="1" dirty="0"/>
          </a:p>
        </p:txBody>
      </p: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192088" y="3290888"/>
            <a:ext cx="50561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第３区　３．３ｋｍ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梅郷駅西口 </a:t>
            </a:r>
            <a:r>
              <a:rPr lang="ja-JP" altLang="en-US" b="1" dirty="0"/>
              <a:t>→ </a:t>
            </a:r>
            <a:r>
              <a:rPr lang="ja-JP" altLang="en-US" b="1" dirty="0" smtClean="0"/>
              <a:t>もつ焼きえつこ</a:t>
            </a:r>
            <a:endParaRPr lang="ja-JP" altLang="en-US" b="1" dirty="0"/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192088" y="3722688"/>
            <a:ext cx="45913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第４区　３．４ｋｍ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もつ焼きえつこ </a:t>
            </a:r>
            <a:r>
              <a:rPr lang="ja-JP" altLang="en-US" b="1" dirty="0"/>
              <a:t>→ 西栄寺</a:t>
            </a:r>
          </a:p>
        </p:txBody>
      </p:sp>
      <p:sp>
        <p:nvSpPr>
          <p:cNvPr id="45076" name="Text Box 20"/>
          <p:cNvSpPr txBox="1">
            <a:spLocks noChangeArrowheads="1"/>
          </p:cNvSpPr>
          <p:nvPr/>
        </p:nvSpPr>
        <p:spPr bwMode="auto">
          <a:xfrm>
            <a:off x="192088" y="4154488"/>
            <a:ext cx="42659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第５区　３．２ｋｍ</a:t>
            </a:r>
            <a:r>
              <a:rPr lang="ja-JP" altLang="en-US" b="1" dirty="0">
                <a:latin typeface="ＭＳ Ｐゴシック" charset="-128"/>
              </a:rPr>
              <a:t>　　</a:t>
            </a:r>
            <a:r>
              <a:rPr lang="ja-JP" altLang="en-US" b="1" dirty="0"/>
              <a:t>西栄寺 → 割烹せきや</a:t>
            </a:r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192088" y="4586288"/>
            <a:ext cx="56245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２．５ｋｍ　　割烹せきや → グリーンハウスゆりや</a:t>
            </a:r>
          </a:p>
        </p:txBody>
      </p:sp>
      <p:sp>
        <p:nvSpPr>
          <p:cNvPr id="45082" name="Oval 26"/>
          <p:cNvSpPr>
            <a:spLocks noChangeArrowheads="1"/>
          </p:cNvSpPr>
          <p:nvPr/>
        </p:nvSpPr>
        <p:spPr bwMode="auto">
          <a:xfrm>
            <a:off x="5402263" y="1452563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83" name="Text Box 27"/>
          <p:cNvSpPr txBox="1">
            <a:spLocks noChangeArrowheads="1"/>
          </p:cNvSpPr>
          <p:nvPr/>
        </p:nvSpPr>
        <p:spPr bwMode="auto">
          <a:xfrm>
            <a:off x="977900" y="1381125"/>
            <a:ext cx="1441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キッコーマン本社前</a:t>
            </a: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2636838" y="1062038"/>
            <a:ext cx="946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梅郷駅西口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5085" name="Text Box 29"/>
          <p:cNvSpPr txBox="1">
            <a:spLocks noChangeArrowheads="1"/>
          </p:cNvSpPr>
          <p:nvPr/>
        </p:nvSpPr>
        <p:spPr bwMode="auto">
          <a:xfrm>
            <a:off x="3339931" y="1601788"/>
            <a:ext cx="115127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もつ焼きえつこ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5086" name="Text Box 3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45088" name="Text Box 32"/>
          <p:cNvSpPr txBox="1">
            <a:spLocks noChangeArrowheads="1"/>
          </p:cNvSpPr>
          <p:nvPr/>
        </p:nvSpPr>
        <p:spPr bwMode="auto">
          <a:xfrm>
            <a:off x="5568950" y="1428750"/>
            <a:ext cx="9223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割烹せきや</a:t>
            </a:r>
          </a:p>
        </p:txBody>
      </p:sp>
      <p:grpSp>
        <p:nvGrpSpPr>
          <p:cNvPr id="45096" name="Group 40"/>
          <p:cNvGrpSpPr>
            <a:grpSpLocks/>
          </p:cNvGrpSpPr>
          <p:nvPr/>
        </p:nvGrpSpPr>
        <p:grpSpPr bwMode="auto">
          <a:xfrm>
            <a:off x="6118225" y="0"/>
            <a:ext cx="2478088" cy="1457325"/>
            <a:chOff x="3854" y="0"/>
            <a:chExt cx="1561" cy="918"/>
          </a:xfrm>
        </p:grpSpPr>
        <p:sp>
          <p:nvSpPr>
            <p:cNvPr id="45092" name="Text Box 36"/>
            <p:cNvSpPr txBox="1">
              <a:spLocks noChangeArrowheads="1"/>
            </p:cNvSpPr>
            <p:nvPr/>
          </p:nvSpPr>
          <p:spPr bwMode="auto">
            <a:xfrm>
              <a:off x="3854" y="745"/>
              <a:ext cx="99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 b="1">
                  <a:solidFill>
                    <a:schemeClr val="tx2"/>
                  </a:solidFill>
                </a:rPr>
                <a:t>グリーンハウスゆりや</a:t>
              </a:r>
            </a:p>
          </p:txBody>
        </p:sp>
        <p:sp>
          <p:nvSpPr>
            <p:cNvPr id="45095" name="Text Box 39"/>
            <p:cNvSpPr txBox="1">
              <a:spLocks noChangeArrowheads="1"/>
            </p:cNvSpPr>
            <p:nvPr/>
          </p:nvSpPr>
          <p:spPr bwMode="auto">
            <a:xfrm>
              <a:off x="4268" y="0"/>
              <a:ext cx="114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4800" b="1" i="1" u="sng"/>
                <a:t>第６区</a:t>
              </a:r>
            </a:p>
          </p:txBody>
        </p:sp>
      </p:grpSp>
      <p:sp>
        <p:nvSpPr>
          <p:cNvPr id="45097" name="Freeform 41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098" name="Freeform 42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099" name="Freeform 43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100" name="Freeform 44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101" name="Freeform 45"/>
          <p:cNvSpPr>
            <a:spLocks/>
          </p:cNvSpPr>
          <p:nvPr/>
        </p:nvSpPr>
        <p:spPr bwMode="auto">
          <a:xfrm>
            <a:off x="4483100" y="1555750"/>
            <a:ext cx="1022350" cy="400050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102" name="Freeform 46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2.22222E-6 L 0.02743 -0.07639 L 0.15868 -0.06528 " pathEditMode="relative" ptsTypes="AAA">
                                      <p:cBhvr>
                                        <p:cTn id="11" dur="20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5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7" grpId="0"/>
      <p:bldP spid="45082" grpId="0" animBg="1"/>
      <p:bldP spid="4510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89" name="Group 7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4837" name="Group 21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34820" name="Picture 4" descr="名称未設定-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34828" name="Text Box 12"/>
              <p:cNvSpPr txBox="1">
                <a:spLocks noChangeArrowheads="1"/>
              </p:cNvSpPr>
              <p:nvPr/>
            </p:nvSpPr>
            <p:spPr bwMode="auto">
              <a:xfrm>
                <a:off x="714" y="391"/>
                <a:ext cx="50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清水公園</a:t>
                </a:r>
              </a:p>
            </p:txBody>
          </p:sp>
          <p:sp>
            <p:nvSpPr>
              <p:cNvPr id="34829" name="Text Box 13"/>
              <p:cNvSpPr txBox="1">
                <a:spLocks noChangeArrowheads="1"/>
              </p:cNvSpPr>
              <p:nvPr/>
            </p:nvSpPr>
            <p:spPr bwMode="auto">
              <a:xfrm>
                <a:off x="2364" y="411"/>
                <a:ext cx="56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江戸川台　</a:t>
                </a:r>
              </a:p>
            </p:txBody>
          </p:sp>
          <p:sp>
            <p:nvSpPr>
              <p:cNvPr id="34830" name="Text Box 14"/>
              <p:cNvSpPr txBox="1">
                <a:spLocks noChangeArrowheads="1"/>
              </p:cNvSpPr>
              <p:nvPr/>
            </p:nvSpPr>
            <p:spPr bwMode="auto">
              <a:xfrm>
                <a:off x="3788" y="369"/>
                <a:ext cx="46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豊四季　</a:t>
                </a:r>
              </a:p>
            </p:txBody>
          </p:sp>
          <p:sp>
            <p:nvSpPr>
              <p:cNvPr id="34831" name="Text Box 15"/>
              <p:cNvSpPr txBox="1">
                <a:spLocks noChangeArrowheads="1"/>
              </p:cNvSpPr>
              <p:nvPr/>
            </p:nvSpPr>
            <p:spPr bwMode="auto">
              <a:xfrm>
                <a:off x="5439" y="60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南柏</a:t>
                </a:r>
              </a:p>
            </p:txBody>
          </p:sp>
          <p:sp>
            <p:nvSpPr>
              <p:cNvPr id="34832" name="Text Box 16"/>
              <p:cNvSpPr txBox="1">
                <a:spLocks noChangeArrowheads="1"/>
              </p:cNvSpPr>
              <p:nvPr/>
            </p:nvSpPr>
            <p:spPr bwMode="auto">
              <a:xfrm>
                <a:off x="5187" y="1661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北小金</a:t>
                </a:r>
              </a:p>
            </p:txBody>
          </p:sp>
          <p:sp>
            <p:nvSpPr>
              <p:cNvPr id="34833" name="Text Box 17"/>
              <p:cNvSpPr txBox="1">
                <a:spLocks noChangeArrowheads="1"/>
              </p:cNvSpPr>
              <p:nvPr/>
            </p:nvSpPr>
            <p:spPr bwMode="auto">
              <a:xfrm>
                <a:off x="5049" y="2316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新松戸</a:t>
                </a:r>
              </a:p>
            </p:txBody>
          </p:sp>
          <p:sp>
            <p:nvSpPr>
              <p:cNvPr id="34834" name="Text Box 18"/>
              <p:cNvSpPr txBox="1">
                <a:spLocks noChangeArrowheads="1"/>
              </p:cNvSpPr>
              <p:nvPr/>
            </p:nvSpPr>
            <p:spPr bwMode="auto">
              <a:xfrm>
                <a:off x="4959" y="261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馬橋</a:t>
                </a:r>
              </a:p>
            </p:txBody>
          </p:sp>
          <p:sp>
            <p:nvSpPr>
              <p:cNvPr id="34835" name="Text Box 19"/>
              <p:cNvSpPr txBox="1">
                <a:spLocks noChangeArrowheads="1"/>
              </p:cNvSpPr>
              <p:nvPr/>
            </p:nvSpPr>
            <p:spPr bwMode="auto">
              <a:xfrm>
                <a:off x="4977" y="2983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北松戸</a:t>
                </a:r>
              </a:p>
            </p:txBody>
          </p:sp>
          <p:sp>
            <p:nvSpPr>
              <p:cNvPr id="34836" name="Text Box 20"/>
              <p:cNvSpPr txBox="1">
                <a:spLocks noChangeArrowheads="1"/>
              </p:cNvSpPr>
              <p:nvPr/>
            </p:nvSpPr>
            <p:spPr bwMode="auto">
              <a:xfrm>
                <a:off x="4989" y="372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松戸</a:t>
                </a:r>
              </a:p>
            </p:txBody>
          </p:sp>
        </p:grpSp>
        <p:sp>
          <p:nvSpPr>
            <p:cNvPr id="34868" name="Oval 52"/>
            <p:cNvSpPr>
              <a:spLocks noChangeArrowheads="1"/>
            </p:cNvSpPr>
            <p:nvPr/>
          </p:nvSpPr>
          <p:spPr bwMode="auto">
            <a:xfrm>
              <a:off x="2754" y="115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4888" name="Oval 72"/>
            <p:cNvSpPr>
              <a:spLocks noChangeArrowheads="1"/>
            </p:cNvSpPr>
            <p:nvPr/>
          </p:nvSpPr>
          <p:spPr bwMode="auto">
            <a:xfrm>
              <a:off x="4318" y="62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192088" y="2435225"/>
            <a:ext cx="5897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第１区　３．８ｋｍ　　野田市総合公園 → キッコーマン本社前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192088" y="2857500"/>
            <a:ext cx="5462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</a:t>
            </a:r>
            <a:r>
              <a:rPr lang="ja-JP" altLang="en-US" b="1" dirty="0" smtClean="0"/>
              <a:t>３．１ｋｍ</a:t>
            </a:r>
            <a:r>
              <a:rPr lang="ja-JP" altLang="en-US" b="1" dirty="0"/>
              <a:t>　　キッコーマン本社前 → </a:t>
            </a:r>
            <a:r>
              <a:rPr lang="ja-JP" altLang="en-US" b="1" dirty="0" smtClean="0"/>
              <a:t>梅郷駅西口</a:t>
            </a:r>
            <a:endParaRPr lang="ja-JP" altLang="en-US" b="1" dirty="0"/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192088" y="3290888"/>
            <a:ext cx="50561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第３区　３．３ｋｍ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梅郷駅西口 </a:t>
            </a:r>
            <a:r>
              <a:rPr lang="ja-JP" altLang="en-US" b="1" dirty="0"/>
              <a:t>→ </a:t>
            </a:r>
            <a:r>
              <a:rPr lang="ja-JP" altLang="en-US" b="1" dirty="0" smtClean="0"/>
              <a:t>もつ焼きえつこ</a:t>
            </a:r>
            <a:endParaRPr lang="ja-JP" altLang="en-US" b="1" dirty="0"/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192088" y="3722688"/>
            <a:ext cx="45913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第４区　３．４ｋｍ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もつ焼きえつこ </a:t>
            </a:r>
            <a:r>
              <a:rPr lang="ja-JP" altLang="en-US" b="1" dirty="0"/>
              <a:t>→ 西栄寺</a:t>
            </a: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192088" y="4154488"/>
            <a:ext cx="42659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第５区　３．２ｋｍ</a:t>
            </a:r>
            <a:r>
              <a:rPr lang="ja-JP" altLang="en-US" b="1" dirty="0">
                <a:latin typeface="ＭＳ Ｐゴシック" charset="-128"/>
              </a:rPr>
              <a:t>　　</a:t>
            </a:r>
            <a:r>
              <a:rPr lang="ja-JP" altLang="en-US" b="1" dirty="0"/>
              <a:t>西栄寺 → 割烹せきや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192088" y="4586288"/>
            <a:ext cx="56245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２．５ｋｍ　　割烹せきや → グリーンハウスゆりや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192088" y="5018088"/>
            <a:ext cx="59458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第７区　３．４ｋｍ</a:t>
            </a:r>
            <a:r>
              <a:rPr lang="ja-JP" altLang="en-US" b="1" dirty="0"/>
              <a:t>　　グリーンハウスゆりや → 小金北中正門</a:t>
            </a:r>
          </a:p>
        </p:txBody>
      </p:sp>
      <p:sp>
        <p:nvSpPr>
          <p:cNvPr id="34861" name="Oval 45"/>
          <p:cNvSpPr>
            <a:spLocks noChangeArrowheads="1"/>
          </p:cNvSpPr>
          <p:nvPr/>
        </p:nvSpPr>
        <p:spPr bwMode="auto">
          <a:xfrm>
            <a:off x="6858000" y="995363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863" name="Text Box 47"/>
          <p:cNvSpPr txBox="1">
            <a:spLocks noChangeArrowheads="1"/>
          </p:cNvSpPr>
          <p:nvPr/>
        </p:nvSpPr>
        <p:spPr bwMode="auto">
          <a:xfrm>
            <a:off x="977900" y="1381125"/>
            <a:ext cx="1441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キッコーマン本社前</a:t>
            </a:r>
          </a:p>
        </p:txBody>
      </p:sp>
      <p:sp>
        <p:nvSpPr>
          <p:cNvPr id="34864" name="Text Box 48"/>
          <p:cNvSpPr txBox="1">
            <a:spLocks noChangeArrowheads="1"/>
          </p:cNvSpPr>
          <p:nvPr/>
        </p:nvSpPr>
        <p:spPr bwMode="auto">
          <a:xfrm>
            <a:off x="2636838" y="1062038"/>
            <a:ext cx="946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梅郷駅西口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34865" name="Text Box 49"/>
          <p:cNvSpPr txBox="1">
            <a:spLocks noChangeArrowheads="1"/>
          </p:cNvSpPr>
          <p:nvPr/>
        </p:nvSpPr>
        <p:spPr bwMode="auto">
          <a:xfrm>
            <a:off x="3341518" y="1601788"/>
            <a:ext cx="115127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もつ焼きえつこ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34866" name="Text Box 5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34869" name="Text Box 53"/>
          <p:cNvSpPr txBox="1">
            <a:spLocks noChangeArrowheads="1"/>
          </p:cNvSpPr>
          <p:nvPr/>
        </p:nvSpPr>
        <p:spPr bwMode="auto">
          <a:xfrm>
            <a:off x="5568950" y="1428750"/>
            <a:ext cx="9223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割烹せきや</a:t>
            </a:r>
          </a:p>
        </p:txBody>
      </p:sp>
      <p:sp>
        <p:nvSpPr>
          <p:cNvPr id="34890" name="Text Box 74"/>
          <p:cNvSpPr txBox="1">
            <a:spLocks noChangeArrowheads="1"/>
          </p:cNvSpPr>
          <p:nvPr/>
        </p:nvSpPr>
        <p:spPr bwMode="auto">
          <a:xfrm>
            <a:off x="6118225" y="1182688"/>
            <a:ext cx="157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グリーンハウスゆりや</a:t>
            </a:r>
          </a:p>
        </p:txBody>
      </p:sp>
      <p:grpSp>
        <p:nvGrpSpPr>
          <p:cNvPr id="34894" name="Group 78"/>
          <p:cNvGrpSpPr>
            <a:grpSpLocks/>
          </p:cNvGrpSpPr>
          <p:nvPr/>
        </p:nvGrpSpPr>
        <p:grpSpPr bwMode="auto">
          <a:xfrm>
            <a:off x="6775450" y="0"/>
            <a:ext cx="1820863" cy="1819275"/>
            <a:chOff x="4268" y="0"/>
            <a:chExt cx="1147" cy="1146"/>
          </a:xfrm>
        </p:grpSpPr>
        <p:sp>
          <p:nvSpPr>
            <p:cNvPr id="34867" name="Text Box 51"/>
            <p:cNvSpPr txBox="1">
              <a:spLocks noChangeArrowheads="1"/>
            </p:cNvSpPr>
            <p:nvPr/>
          </p:nvSpPr>
          <p:spPr bwMode="auto">
            <a:xfrm>
              <a:off x="4478" y="973"/>
              <a:ext cx="50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 b="1">
                  <a:solidFill>
                    <a:schemeClr val="tx2"/>
                  </a:solidFill>
                </a:rPr>
                <a:t>小金北中</a:t>
              </a:r>
            </a:p>
          </p:txBody>
        </p:sp>
        <p:sp>
          <p:nvSpPr>
            <p:cNvPr id="34893" name="Text Box 77"/>
            <p:cNvSpPr txBox="1">
              <a:spLocks noChangeArrowheads="1"/>
            </p:cNvSpPr>
            <p:nvPr/>
          </p:nvSpPr>
          <p:spPr bwMode="auto">
            <a:xfrm>
              <a:off x="4268" y="0"/>
              <a:ext cx="114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4800" b="1" i="1" u="sng"/>
                <a:t>第７区</a:t>
              </a:r>
            </a:p>
          </p:txBody>
        </p:sp>
      </p:grpSp>
      <p:sp>
        <p:nvSpPr>
          <p:cNvPr id="34895" name="Freeform 79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4896" name="Freeform 80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4897" name="Freeform 81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4898" name="Freeform 82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4899" name="Freeform 83"/>
          <p:cNvSpPr>
            <a:spLocks/>
          </p:cNvSpPr>
          <p:nvPr/>
        </p:nvSpPr>
        <p:spPr bwMode="auto">
          <a:xfrm>
            <a:off x="4483100" y="1555750"/>
            <a:ext cx="1022350" cy="400050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4900" name="Freeform 84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4901" name="Freeform 85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1.11111E-6 L 0.11927 0.00556 L 0.0849 0.03611 L 0.11094 0.08056 " pathEditMode="relative" ptsTypes="AAAA">
                                      <p:cBhvr>
                                        <p:cTn id="11" dur="2000" fill="hold"/>
                                        <p:tgtEl>
                                          <p:spTgt spid="348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43" grpId="0"/>
      <p:bldP spid="34861" grpId="0" animBg="1"/>
      <p:bldP spid="349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7107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47108" name="Picture 4" descr="名称未設定-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47109" name="Text Box 5"/>
              <p:cNvSpPr txBox="1">
                <a:spLocks noChangeArrowheads="1"/>
              </p:cNvSpPr>
              <p:nvPr/>
            </p:nvSpPr>
            <p:spPr bwMode="auto">
              <a:xfrm>
                <a:off x="714" y="391"/>
                <a:ext cx="50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清水公園</a:t>
                </a:r>
              </a:p>
            </p:txBody>
          </p:sp>
          <p:sp>
            <p:nvSpPr>
              <p:cNvPr id="47110" name="Text Box 6"/>
              <p:cNvSpPr txBox="1">
                <a:spLocks noChangeArrowheads="1"/>
              </p:cNvSpPr>
              <p:nvPr/>
            </p:nvSpPr>
            <p:spPr bwMode="auto">
              <a:xfrm>
                <a:off x="2364" y="411"/>
                <a:ext cx="56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江戸川台　</a:t>
                </a:r>
              </a:p>
            </p:txBody>
          </p:sp>
          <p:sp>
            <p:nvSpPr>
              <p:cNvPr id="47111" name="Text Box 7"/>
              <p:cNvSpPr txBox="1">
                <a:spLocks noChangeArrowheads="1"/>
              </p:cNvSpPr>
              <p:nvPr/>
            </p:nvSpPr>
            <p:spPr bwMode="auto">
              <a:xfrm>
                <a:off x="3788" y="369"/>
                <a:ext cx="46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豊四季　</a:t>
                </a:r>
              </a:p>
            </p:txBody>
          </p:sp>
          <p:sp>
            <p:nvSpPr>
              <p:cNvPr id="47112" name="Text Box 8"/>
              <p:cNvSpPr txBox="1">
                <a:spLocks noChangeArrowheads="1"/>
              </p:cNvSpPr>
              <p:nvPr/>
            </p:nvSpPr>
            <p:spPr bwMode="auto">
              <a:xfrm>
                <a:off x="5439" y="60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南柏</a:t>
                </a:r>
              </a:p>
            </p:txBody>
          </p:sp>
          <p:sp>
            <p:nvSpPr>
              <p:cNvPr id="47113" name="Text Box 9"/>
              <p:cNvSpPr txBox="1">
                <a:spLocks noChangeArrowheads="1"/>
              </p:cNvSpPr>
              <p:nvPr/>
            </p:nvSpPr>
            <p:spPr bwMode="auto">
              <a:xfrm>
                <a:off x="5187" y="1661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北小金</a:t>
                </a:r>
              </a:p>
            </p:txBody>
          </p:sp>
          <p:sp>
            <p:nvSpPr>
              <p:cNvPr id="47114" name="Text Box 10"/>
              <p:cNvSpPr txBox="1">
                <a:spLocks noChangeArrowheads="1"/>
              </p:cNvSpPr>
              <p:nvPr/>
            </p:nvSpPr>
            <p:spPr bwMode="auto">
              <a:xfrm>
                <a:off x="5049" y="2316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新松戸</a:t>
                </a:r>
              </a:p>
            </p:txBody>
          </p:sp>
          <p:sp>
            <p:nvSpPr>
              <p:cNvPr id="47115" name="Text Box 11"/>
              <p:cNvSpPr txBox="1">
                <a:spLocks noChangeArrowheads="1"/>
              </p:cNvSpPr>
              <p:nvPr/>
            </p:nvSpPr>
            <p:spPr bwMode="auto">
              <a:xfrm>
                <a:off x="4959" y="261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馬橋</a:t>
                </a:r>
              </a:p>
            </p:txBody>
          </p:sp>
          <p:sp>
            <p:nvSpPr>
              <p:cNvPr id="47116" name="Text Box 12"/>
              <p:cNvSpPr txBox="1">
                <a:spLocks noChangeArrowheads="1"/>
              </p:cNvSpPr>
              <p:nvPr/>
            </p:nvSpPr>
            <p:spPr bwMode="auto">
              <a:xfrm>
                <a:off x="4977" y="2983"/>
                <a:ext cx="231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北松戸</a:t>
                </a:r>
              </a:p>
            </p:txBody>
          </p:sp>
          <p:sp>
            <p:nvSpPr>
              <p:cNvPr id="47117" name="Text Box 13"/>
              <p:cNvSpPr txBox="1">
                <a:spLocks noChangeArrowheads="1"/>
              </p:cNvSpPr>
              <p:nvPr/>
            </p:nvSpPr>
            <p:spPr bwMode="auto">
              <a:xfrm>
                <a:off x="4989" y="372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r>
                  <a:rPr lang="ja-JP" altLang="en-US" sz="1200">
                    <a:solidFill>
                      <a:schemeClr val="tx2"/>
                    </a:solidFill>
                  </a:rPr>
                  <a:t>松戸</a:t>
                </a:r>
              </a:p>
            </p:txBody>
          </p:sp>
        </p:grpSp>
        <p:sp>
          <p:nvSpPr>
            <p:cNvPr id="47118" name="Oval 14"/>
            <p:cNvSpPr>
              <a:spLocks noChangeArrowheads="1"/>
            </p:cNvSpPr>
            <p:nvPr/>
          </p:nvSpPr>
          <p:spPr bwMode="auto">
            <a:xfrm>
              <a:off x="2754" y="115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7119" name="Oval 15"/>
            <p:cNvSpPr>
              <a:spLocks noChangeArrowheads="1"/>
            </p:cNvSpPr>
            <p:nvPr/>
          </p:nvSpPr>
          <p:spPr bwMode="auto">
            <a:xfrm>
              <a:off x="4318" y="628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192088" y="2435225"/>
            <a:ext cx="5897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第１区　３．８ｋｍ　　野田市総合公園 → キッコーマン本社前</a:t>
            </a:r>
          </a:p>
        </p:txBody>
      </p:sp>
      <p:sp>
        <p:nvSpPr>
          <p:cNvPr id="47121" name="Text Box 17"/>
          <p:cNvSpPr txBox="1">
            <a:spLocks noChangeArrowheads="1"/>
          </p:cNvSpPr>
          <p:nvPr/>
        </p:nvSpPr>
        <p:spPr bwMode="auto">
          <a:xfrm>
            <a:off x="192088" y="2857500"/>
            <a:ext cx="5462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</a:t>
            </a:r>
            <a:r>
              <a:rPr lang="ja-JP" altLang="en-US" b="1" dirty="0" smtClean="0"/>
              <a:t>３．１ｋｍ</a:t>
            </a:r>
            <a:r>
              <a:rPr lang="ja-JP" altLang="en-US" b="1" dirty="0"/>
              <a:t>　　キッコーマン本社前 → </a:t>
            </a:r>
            <a:r>
              <a:rPr lang="ja-JP" altLang="en-US" b="1" dirty="0" smtClean="0"/>
              <a:t>梅郷駅西口</a:t>
            </a:r>
            <a:endParaRPr lang="ja-JP" altLang="en-US" b="1" dirty="0"/>
          </a:p>
        </p:txBody>
      </p: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192088" y="3290888"/>
            <a:ext cx="50561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第３区　３．３ｋｍ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梅郷駅西口 </a:t>
            </a:r>
            <a:r>
              <a:rPr lang="ja-JP" altLang="en-US" b="1" dirty="0"/>
              <a:t>→ </a:t>
            </a:r>
            <a:r>
              <a:rPr lang="ja-JP" altLang="en-US" b="1" dirty="0" smtClean="0"/>
              <a:t>もつ焼きえつこ</a:t>
            </a:r>
            <a:endParaRPr lang="ja-JP" altLang="en-US" b="1" dirty="0"/>
          </a:p>
        </p:txBody>
      </p:sp>
      <p:sp>
        <p:nvSpPr>
          <p:cNvPr id="47123" name="Text Box 19"/>
          <p:cNvSpPr txBox="1">
            <a:spLocks noChangeArrowheads="1"/>
          </p:cNvSpPr>
          <p:nvPr/>
        </p:nvSpPr>
        <p:spPr bwMode="auto">
          <a:xfrm>
            <a:off x="192088" y="3722688"/>
            <a:ext cx="45913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第４区　３．４ｋｍ</a:t>
            </a:r>
            <a:r>
              <a:rPr lang="ja-JP" altLang="en-US" b="1" dirty="0"/>
              <a:t>　　</a:t>
            </a:r>
            <a:r>
              <a:rPr lang="ja-JP" altLang="en-US" b="1" dirty="0" smtClean="0"/>
              <a:t>もつ焼きえつこ </a:t>
            </a:r>
            <a:r>
              <a:rPr lang="ja-JP" altLang="en-US" b="1" dirty="0"/>
              <a:t>→ 西栄寺</a:t>
            </a:r>
          </a:p>
        </p:txBody>
      </p:sp>
      <p:sp>
        <p:nvSpPr>
          <p:cNvPr id="47124" name="Text Box 20"/>
          <p:cNvSpPr txBox="1">
            <a:spLocks noChangeArrowheads="1"/>
          </p:cNvSpPr>
          <p:nvPr/>
        </p:nvSpPr>
        <p:spPr bwMode="auto">
          <a:xfrm>
            <a:off x="192088" y="4154488"/>
            <a:ext cx="42659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第５区　３．２ｋｍ</a:t>
            </a:r>
            <a:r>
              <a:rPr lang="ja-JP" altLang="en-US" b="1" dirty="0">
                <a:latin typeface="ＭＳ Ｐゴシック" charset="-128"/>
              </a:rPr>
              <a:t>　　</a:t>
            </a:r>
            <a:r>
              <a:rPr lang="ja-JP" altLang="en-US" b="1" dirty="0"/>
              <a:t>西栄寺 → 割烹せきや</a:t>
            </a:r>
          </a:p>
        </p:txBody>
      </p:sp>
      <p:sp>
        <p:nvSpPr>
          <p:cNvPr id="47125" name="Text Box 21"/>
          <p:cNvSpPr txBox="1">
            <a:spLocks noChangeArrowheads="1"/>
          </p:cNvSpPr>
          <p:nvPr/>
        </p:nvSpPr>
        <p:spPr bwMode="auto">
          <a:xfrm>
            <a:off x="192088" y="4586288"/>
            <a:ext cx="56245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２．５ｋｍ　　割烹せきや → グリーンハウスゆりや</a:t>
            </a:r>
          </a:p>
        </p:txBody>
      </p:sp>
      <p:sp>
        <p:nvSpPr>
          <p:cNvPr id="47126" name="Text Box 22"/>
          <p:cNvSpPr txBox="1">
            <a:spLocks noChangeArrowheads="1"/>
          </p:cNvSpPr>
          <p:nvPr/>
        </p:nvSpPr>
        <p:spPr bwMode="auto">
          <a:xfrm>
            <a:off x="192088" y="5018088"/>
            <a:ext cx="59458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第７区　３．４ｋｍ</a:t>
            </a:r>
            <a:r>
              <a:rPr lang="ja-JP" altLang="en-US" b="1" dirty="0"/>
              <a:t>　　グリーンハウスゆりや → 小金北中正門</a:t>
            </a:r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>
            <a:off x="192088" y="5449888"/>
            <a:ext cx="495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第８区　２．９ｋｍ　　小金北中正門 → 小金中入口</a:t>
            </a:r>
          </a:p>
        </p:txBody>
      </p:sp>
      <p:sp>
        <p:nvSpPr>
          <p:cNvPr id="47130" name="Oval 26"/>
          <p:cNvSpPr>
            <a:spLocks noChangeArrowheads="1"/>
          </p:cNvSpPr>
          <p:nvPr/>
        </p:nvSpPr>
        <p:spPr bwMode="auto">
          <a:xfrm>
            <a:off x="7875588" y="1544638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31" name="Text Box 27"/>
          <p:cNvSpPr txBox="1">
            <a:spLocks noChangeArrowheads="1"/>
          </p:cNvSpPr>
          <p:nvPr/>
        </p:nvSpPr>
        <p:spPr bwMode="auto">
          <a:xfrm>
            <a:off x="977900" y="1381125"/>
            <a:ext cx="1441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キッコーマン本社前</a:t>
            </a:r>
          </a:p>
        </p:txBody>
      </p:sp>
      <p:sp>
        <p:nvSpPr>
          <p:cNvPr id="47132" name="Text Box 28"/>
          <p:cNvSpPr txBox="1">
            <a:spLocks noChangeArrowheads="1"/>
          </p:cNvSpPr>
          <p:nvPr/>
        </p:nvSpPr>
        <p:spPr bwMode="auto">
          <a:xfrm>
            <a:off x="2636838" y="1062038"/>
            <a:ext cx="946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梅郷駅西口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7133" name="Text Box 29"/>
          <p:cNvSpPr txBox="1">
            <a:spLocks noChangeArrowheads="1"/>
          </p:cNvSpPr>
          <p:nvPr/>
        </p:nvSpPr>
        <p:spPr bwMode="auto">
          <a:xfrm>
            <a:off x="3339931" y="1601788"/>
            <a:ext cx="115127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もつ焼きえつこ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47134" name="Text Box 3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47135" name="Text Box 3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47136" name="Text Box 32"/>
          <p:cNvSpPr txBox="1">
            <a:spLocks noChangeArrowheads="1"/>
          </p:cNvSpPr>
          <p:nvPr/>
        </p:nvSpPr>
        <p:spPr bwMode="auto">
          <a:xfrm>
            <a:off x="5568950" y="1428750"/>
            <a:ext cx="9223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割烹せきや</a:t>
            </a:r>
          </a:p>
        </p:txBody>
      </p:sp>
      <p:sp>
        <p:nvSpPr>
          <p:cNvPr id="47140" name="Text Box 36"/>
          <p:cNvSpPr txBox="1">
            <a:spLocks noChangeArrowheads="1"/>
          </p:cNvSpPr>
          <p:nvPr/>
        </p:nvSpPr>
        <p:spPr bwMode="auto">
          <a:xfrm>
            <a:off x="6118225" y="1182688"/>
            <a:ext cx="157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グリーンハウスゆりや</a:t>
            </a:r>
          </a:p>
        </p:txBody>
      </p:sp>
      <p:grpSp>
        <p:nvGrpSpPr>
          <p:cNvPr id="47144" name="Group 40"/>
          <p:cNvGrpSpPr>
            <a:grpSpLocks/>
          </p:cNvGrpSpPr>
          <p:nvPr/>
        </p:nvGrpSpPr>
        <p:grpSpPr bwMode="auto">
          <a:xfrm>
            <a:off x="6775450" y="0"/>
            <a:ext cx="1820863" cy="3414713"/>
            <a:chOff x="4268" y="0"/>
            <a:chExt cx="1147" cy="2151"/>
          </a:xfrm>
        </p:grpSpPr>
        <p:sp>
          <p:nvSpPr>
            <p:cNvPr id="47137" name="Text Box 33"/>
            <p:cNvSpPr txBox="1">
              <a:spLocks noChangeArrowheads="1"/>
            </p:cNvSpPr>
            <p:nvPr/>
          </p:nvSpPr>
          <p:spPr bwMode="auto">
            <a:xfrm>
              <a:off x="4278" y="1978"/>
              <a:ext cx="40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 b="1">
                  <a:solidFill>
                    <a:schemeClr val="tx2"/>
                  </a:solidFill>
                </a:rPr>
                <a:t>小金中</a:t>
              </a:r>
            </a:p>
          </p:txBody>
        </p:sp>
        <p:sp>
          <p:nvSpPr>
            <p:cNvPr id="47143" name="Text Box 39"/>
            <p:cNvSpPr txBox="1">
              <a:spLocks noChangeArrowheads="1"/>
            </p:cNvSpPr>
            <p:nvPr/>
          </p:nvSpPr>
          <p:spPr bwMode="auto">
            <a:xfrm>
              <a:off x="4268" y="0"/>
              <a:ext cx="114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4800" b="1" i="1" u="sng"/>
                <a:t>第８区</a:t>
              </a:r>
            </a:p>
          </p:txBody>
        </p:sp>
      </p:grpSp>
      <p:sp>
        <p:nvSpPr>
          <p:cNvPr id="47145" name="Freeform 41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7146" name="Freeform 42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7147" name="Freeform 43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7148" name="Freeform 44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7149" name="Freeform 45"/>
          <p:cNvSpPr>
            <a:spLocks/>
          </p:cNvSpPr>
          <p:nvPr/>
        </p:nvSpPr>
        <p:spPr bwMode="auto">
          <a:xfrm>
            <a:off x="4483100" y="1555750"/>
            <a:ext cx="1022350" cy="400050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7150" name="Freeform 46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7151" name="Freeform 47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7152" name="Freeform 48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047 L 0.01493 0.02084 L -0.00312 0.05139 L -0.02187 0.06806 L 0.00313 0.21713 L -0.04618 0.2051 L -0.04618 0.23565 " pathEditMode="relative" ptsTypes="AAAAAAA">
                                      <p:cBhvr>
                                        <p:cTn id="11" dur="20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7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7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7" grpId="0"/>
      <p:bldP spid="47130" grpId="0" animBg="1"/>
      <p:bldP spid="4715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視差">
  <a:themeElements>
    <a:clrScheme name="黄緑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視差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視差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TM03457496[[fn=視差]]</Template>
  <TotalTime>510</TotalTime>
  <Words>364</Words>
  <Application>Microsoft Office PowerPoint</Application>
  <PresentationFormat>画面に合わせる (4:3)</PresentationFormat>
  <Paragraphs>255</Paragraphs>
  <Slides>12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HGｺﾞｼｯｸM</vt:lpstr>
      <vt:lpstr>ＭＳ Ｐゴシック</vt:lpstr>
      <vt:lpstr>ＭＳ Ｐ明朝</vt:lpstr>
      <vt:lpstr>华文楷体</vt:lpstr>
      <vt:lpstr>Arial</vt:lpstr>
      <vt:lpstr>Corbel</vt:lpstr>
      <vt:lpstr>視差</vt:lpstr>
      <vt:lpstr>東葛飾地方中学校駅伝競走大会</vt:lpstr>
      <vt:lpstr>大会コース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Takuya Tsuga</dc:creator>
  <cp:lastModifiedBy>柏市立教育研究所</cp:lastModifiedBy>
  <cp:revision>18</cp:revision>
  <dcterms:created xsi:type="dcterms:W3CDTF">2003-10-01T02:20:23Z</dcterms:created>
  <dcterms:modified xsi:type="dcterms:W3CDTF">2019-08-23T08:11:16Z</dcterms:modified>
</cp:coreProperties>
</file>