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4"/>
  </p:notesMasterIdLst>
  <p:sldIdLst>
    <p:sldId id="256" r:id="rId2"/>
    <p:sldId id="270" r:id="rId3"/>
    <p:sldId id="275" r:id="rId4"/>
    <p:sldId id="276" r:id="rId5"/>
    <p:sldId id="277" r:id="rId6"/>
    <p:sldId id="278" r:id="rId7"/>
    <p:sldId id="279" r:id="rId8"/>
    <p:sldId id="281" r:id="rId9"/>
    <p:sldId id="283" r:id="rId10"/>
    <p:sldId id="280" r:id="rId11"/>
    <p:sldId id="284" r:id="rId12"/>
    <p:sldId id="28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170"/>
    <a:srgbClr val="E9BB83"/>
    <a:srgbClr val="E1A153"/>
    <a:srgbClr val="EDB973"/>
    <a:srgbClr val="FF936D"/>
    <a:srgbClr val="FFA383"/>
    <a:srgbClr val="E99D7B"/>
    <a:srgbClr val="FC2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2" autoAdjust="0"/>
    <p:restoredTop sz="93367" autoAdjust="0"/>
  </p:normalViewPr>
  <p:slideViewPr>
    <p:cSldViewPr snapToGrid="0">
      <p:cViewPr varScale="1">
        <p:scale>
          <a:sx n="100" d="100"/>
          <a:sy n="100" d="100"/>
        </p:scale>
        <p:origin x="3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86171A1-18E6-4E8B-AAD3-BE63E440DF8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459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8A8913-9139-4863-ADD3-503D4EE9B5F6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D54ED8-7AFB-4E61-83AB-343F9D7B6646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8053F8-7D6C-4E89-AA9A-A62CD70F85AC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BFC257-725A-4EBE-B01B-F267218B8A71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7A5F70-ADB3-4B44-A19F-29930A863BB7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0AFC83-D086-45B1-94B8-1C0B2C1DB889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BBDF2E-90C5-443B-B935-80E1B3D0E51C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DCDF6-861D-4C08-AE22-8906FDA5822B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F0AA3D-B69F-4AE4-9F87-8B9D10BA2432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B21C4C-FDD6-44DD-8B93-4284C0F10273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E236A1-6D76-4616-92D9-C18CA140E6AD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347E55-D55C-4B58-B48A-7636A2CA600E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6D6A6741-E0BE-4185-BFAC-5D3CCDD35225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753469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3030-8394-4EC8-B714-20D9A7805CA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040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3030-8394-4EC8-B714-20D9A7805CA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1904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3030-8394-4EC8-B714-20D9A7805CA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3020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3030-8394-4EC8-B714-20D9A7805CA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7177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3030-8394-4EC8-B714-20D9A7805CA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9416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3030-8394-4EC8-B714-20D9A7805CA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418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0DD4F-0734-430A-9B91-51E7DDBC29B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6055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F2E8B-D6FE-488D-AB09-7B1110BC1E9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1402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9400"/>
            <a:ext cx="8229600" cy="58166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A9B30CF-FA88-463A-9218-78E2179D033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47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0DFC5164-F609-486B-8B27-AFD50991B2B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369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C1CB251-2B24-4F95-9752-B98F4651BC2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9604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3DA2-4FF5-445F-9EFD-BE5E4E185AF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967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9146-376E-4DA5-A1D8-A03DA83AA6C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248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22258-F02D-4D2E-88DB-1DA777BB0FC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950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B4E2-28C7-484F-B398-754C2B6E06E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497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50BA2-254E-45CC-A5BC-0D661C2A4D0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010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56A0-3802-423F-B8E6-14B89F29793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6515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713030-8394-4EC8-B714-20D9A7805CA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078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90651" y="914401"/>
            <a:ext cx="7296150" cy="2676524"/>
          </a:xfrm>
        </p:spPr>
        <p:txBody>
          <a:bodyPr/>
          <a:lstStyle/>
          <a:p>
            <a:r>
              <a:rPr lang="ja-JP" altLang="en-US" sz="4000" dirty="0"/>
              <a:t>東葛飾地方中学校駅伝競走大会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33375" y="6553200"/>
            <a:ext cx="153617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Arial"/>
              </a:rPr>
              <a:t>©</a:t>
            </a:r>
            <a:r>
              <a:rPr lang="en-US" altLang="ja-JP" sz="1400" dirty="0"/>
              <a:t> </a:t>
            </a:r>
            <a:r>
              <a:rPr lang="en-US" altLang="ja-JP" sz="1400" dirty="0" err="1" smtClean="0"/>
              <a:t>ITadviser</a:t>
            </a:r>
            <a:r>
              <a:rPr lang="en-US" altLang="ja-JP" sz="1400" dirty="0" smtClean="0"/>
              <a:t>  2019</a:t>
            </a:r>
            <a:endParaRPr lang="en-US" altLang="ja-JP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64515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4516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4517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177800" y="5891213"/>
            <a:ext cx="41873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第９区　２．６ｋｍ　　福寿院</a:t>
            </a:r>
            <a:r>
              <a:rPr lang="ja-JP" altLang="en-US" b="1" dirty="0" smtClean="0"/>
              <a:t>→上花輪新町</a:t>
            </a:r>
            <a:endParaRPr lang="ja-JP" altLang="en-US" b="1" dirty="0"/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177800" y="5465763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第８区　３．４ｋｍ　　西深井小入口→福寿院</a:t>
            </a: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177800" y="5059363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第７区　３．４ｋｍ　　西栄寺→西深井小入口</a:t>
            </a: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177800" y="4618038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２．８</a:t>
            </a:r>
            <a:r>
              <a:rPr lang="ja-JP" altLang="en-US" b="1">
                <a:latin typeface="ＭＳ Ｐゴシック" charset="-128"/>
              </a:rPr>
              <a:t>ｋｍ　　</a:t>
            </a:r>
            <a:r>
              <a:rPr lang="ja-JP" altLang="en-US" b="1"/>
              <a:t>流山運動公園→西栄寺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177800" y="4224338"/>
            <a:ext cx="65854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第５区　２．９ｋｍ　　</a:t>
            </a:r>
            <a:r>
              <a:rPr lang="ja-JP" altLang="en-US" b="1" dirty="0" smtClean="0"/>
              <a:t>セブンイレブン流山野々下店→ </a:t>
            </a:r>
            <a:r>
              <a:rPr lang="ja-JP" altLang="en-US" b="1" dirty="0"/>
              <a:t>流山運動公園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177800" y="3783013"/>
            <a:ext cx="6527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第４区　３．４ｋｍ　　小金北中正門</a:t>
            </a:r>
            <a:r>
              <a:rPr lang="ja-JP" altLang="en-US" b="1" dirty="0" smtClean="0"/>
              <a:t>→セブンイレブン流山野々下店</a:t>
            </a:r>
            <a:endParaRPr lang="ja-JP" altLang="en-US" b="1" dirty="0"/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177800" y="3375025"/>
            <a:ext cx="481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第３区　２．９ｋｍ　　小金中入口→小金北中正門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64528" name="Oval 16"/>
          <p:cNvSpPr>
            <a:spLocks noChangeArrowheads="1"/>
          </p:cNvSpPr>
          <p:nvPr/>
        </p:nvSpPr>
        <p:spPr bwMode="auto">
          <a:xfrm>
            <a:off x="2997200" y="1292225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1700997" y="1511300"/>
            <a:ext cx="954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上花輪新町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4530" name="Text Box 18"/>
          <p:cNvSpPr txBox="1">
            <a:spLocks noChangeArrowheads="1"/>
          </p:cNvSpPr>
          <p:nvPr/>
        </p:nvSpPr>
        <p:spPr bwMode="auto">
          <a:xfrm>
            <a:off x="2790825" y="106203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福寿院</a:t>
            </a:r>
          </a:p>
        </p:txBody>
      </p:sp>
      <p:sp>
        <p:nvSpPr>
          <p:cNvPr id="64531" name="Text Box 19"/>
          <p:cNvSpPr txBox="1">
            <a:spLocks noChangeArrowheads="1"/>
          </p:cNvSpPr>
          <p:nvPr/>
        </p:nvSpPr>
        <p:spPr bwMode="auto">
          <a:xfrm>
            <a:off x="3362325" y="1601788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西深井小入口</a:t>
            </a:r>
          </a:p>
        </p:txBody>
      </p:sp>
      <p:sp>
        <p:nvSpPr>
          <p:cNvPr id="64532" name="Text Box 2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64533" name="Text Box 2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64534" name="Text Box 22"/>
          <p:cNvSpPr txBox="1">
            <a:spLocks noChangeArrowheads="1"/>
          </p:cNvSpPr>
          <p:nvPr/>
        </p:nvSpPr>
        <p:spPr bwMode="auto">
          <a:xfrm>
            <a:off x="5437188" y="1617663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流山運動公園</a:t>
            </a:r>
          </a:p>
        </p:txBody>
      </p:sp>
      <p:sp>
        <p:nvSpPr>
          <p:cNvPr id="64535" name="Text Box 2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64536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4537" name="Text Box 25"/>
          <p:cNvSpPr txBox="1">
            <a:spLocks noChangeArrowheads="1"/>
          </p:cNvSpPr>
          <p:nvPr/>
        </p:nvSpPr>
        <p:spPr bwMode="auto">
          <a:xfrm>
            <a:off x="5881154" y="1182688"/>
            <a:ext cx="20473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セブンイレブン流山野々下店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4539" name="Freeform 27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40" name="Freeform 28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41" name="Freeform 29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42" name="Freeform 30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43" name="Freeform 31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44" name="Freeform 32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45" name="Freeform 33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46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47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548" name="Text Box 36"/>
          <p:cNvSpPr txBox="1">
            <a:spLocks noChangeArrowheads="1"/>
          </p:cNvSpPr>
          <p:nvPr/>
        </p:nvSpPr>
        <p:spPr bwMode="auto">
          <a:xfrm>
            <a:off x="3362325" y="1601788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西深井小入口</a:t>
            </a:r>
          </a:p>
        </p:txBody>
      </p:sp>
      <p:sp>
        <p:nvSpPr>
          <p:cNvPr id="64549" name="Text Box 37"/>
          <p:cNvSpPr txBox="1">
            <a:spLocks noChangeArrowheads="1"/>
          </p:cNvSpPr>
          <p:nvPr/>
        </p:nvSpPr>
        <p:spPr bwMode="auto">
          <a:xfrm>
            <a:off x="6775450" y="0"/>
            <a:ext cx="18208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第９区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85 0.00509 C -0.03056 -0.00277 -0.04809 -0.00555 -0.06667 -0.00971 C -0.07778 -0.01225 -0.08559 -0.01803 -0.09688 -0.01803 " pathEditMode="relative" ptsTypes="ffA">
                                      <p:cBhvr>
                                        <p:cTn id="18" dur="2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4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/>
      <p:bldP spid="64528" grpId="0" animBg="1"/>
      <p:bldP spid="64529" grpId="0"/>
      <p:bldP spid="64539" grpId="0" animBg="1"/>
      <p:bldP spid="645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68611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8612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8613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177800" y="6251575"/>
            <a:ext cx="503535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</a:t>
            </a:r>
            <a:r>
              <a:rPr lang="en-US" altLang="ja-JP" b="1" dirty="0"/>
              <a:t>10</a:t>
            </a:r>
            <a:r>
              <a:rPr lang="ja-JP" altLang="en-US" b="1" dirty="0"/>
              <a:t>区　３．７ｋｍ　</a:t>
            </a:r>
            <a:r>
              <a:rPr lang="ja-JP" altLang="en-US" b="1" dirty="0" smtClean="0"/>
              <a:t>上花輪新町→</a:t>
            </a:r>
            <a:r>
              <a:rPr lang="ja-JP" altLang="en-US" b="1" dirty="0"/>
              <a:t>野田市総合公園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177800" y="5891213"/>
            <a:ext cx="41873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第９区　２．６ｋｍ　　福寿院</a:t>
            </a:r>
            <a:r>
              <a:rPr lang="ja-JP" altLang="en-US" b="1" dirty="0" smtClean="0"/>
              <a:t>→上花輪新町</a:t>
            </a:r>
            <a:endParaRPr lang="ja-JP" altLang="en-US" b="1" dirty="0"/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177800" y="5465763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第８区　３．４ｋｍ　　西深井小入口→福寿院</a:t>
            </a:r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177800" y="5059363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第７区　３．４ｋｍ　　西栄寺→西深井小入口</a:t>
            </a: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177800" y="4618038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２．８</a:t>
            </a:r>
            <a:r>
              <a:rPr lang="ja-JP" altLang="en-US" b="1">
                <a:latin typeface="ＭＳ Ｐゴシック" charset="-128"/>
              </a:rPr>
              <a:t>ｋｍ　　</a:t>
            </a:r>
            <a:r>
              <a:rPr lang="ja-JP" altLang="en-US" b="1"/>
              <a:t>流山運動公園→西栄寺</a:t>
            </a:r>
          </a:p>
        </p:txBody>
      </p:sp>
      <p:sp>
        <p:nvSpPr>
          <p:cNvPr id="68619" name="Text Box 11"/>
          <p:cNvSpPr txBox="1">
            <a:spLocks noChangeArrowheads="1"/>
          </p:cNvSpPr>
          <p:nvPr/>
        </p:nvSpPr>
        <p:spPr bwMode="auto">
          <a:xfrm>
            <a:off x="177800" y="4224338"/>
            <a:ext cx="65854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第５区　２．９ｋｍ　　</a:t>
            </a:r>
            <a:r>
              <a:rPr lang="ja-JP" altLang="en-US" b="1" dirty="0" smtClean="0"/>
              <a:t>セブンイレブン流山野々下店→ </a:t>
            </a:r>
            <a:r>
              <a:rPr lang="ja-JP" altLang="en-US" b="1" dirty="0"/>
              <a:t>流山運動公園</a:t>
            </a: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177800" y="3783013"/>
            <a:ext cx="6527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第４区　３．４ｋｍ　　小金北中正門</a:t>
            </a:r>
            <a:r>
              <a:rPr lang="ja-JP" altLang="en-US" b="1" dirty="0" smtClean="0"/>
              <a:t>→セブンイレブン流山野々下店</a:t>
            </a:r>
            <a:endParaRPr lang="ja-JP" altLang="en-US" b="1" dirty="0"/>
          </a:p>
        </p:txBody>
      </p: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177800" y="3375025"/>
            <a:ext cx="481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第３区　２．９ｋｍ　　小金中入口→小金北中正門</a:t>
            </a: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68624" name="Oval 16"/>
          <p:cNvSpPr>
            <a:spLocks noChangeArrowheads="1"/>
          </p:cNvSpPr>
          <p:nvPr/>
        </p:nvSpPr>
        <p:spPr bwMode="auto">
          <a:xfrm>
            <a:off x="2111375" y="116205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1700997" y="1511300"/>
            <a:ext cx="954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上花輪新町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2790825" y="106203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福寿院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3362325" y="1601788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西深井小入口</a:t>
            </a: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5437188" y="1617663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流山運動公園</a:t>
            </a:r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8633" name="Text Box 25"/>
          <p:cNvSpPr txBox="1">
            <a:spLocks noChangeArrowheads="1"/>
          </p:cNvSpPr>
          <p:nvPr/>
        </p:nvSpPr>
        <p:spPr bwMode="auto">
          <a:xfrm>
            <a:off x="5881154" y="1182688"/>
            <a:ext cx="20473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セブンイレブン流山野々下店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8634" name="Freeform 26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35" name="Freeform 27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36" name="Freeform 28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37" name="Freeform 29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38" name="Freeform 30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39" name="Freeform 31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40" name="Freeform 32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41" name="Freeform 33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42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43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644" name="Text Box 36"/>
          <p:cNvSpPr txBox="1">
            <a:spLocks noChangeArrowheads="1"/>
          </p:cNvSpPr>
          <p:nvPr/>
        </p:nvSpPr>
        <p:spPr bwMode="auto">
          <a:xfrm>
            <a:off x="3362325" y="1601788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西深井小入口</a:t>
            </a:r>
          </a:p>
        </p:txBody>
      </p:sp>
      <p:sp>
        <p:nvSpPr>
          <p:cNvPr id="68645" name="Text Box 37"/>
          <p:cNvSpPr txBox="1">
            <a:spLocks noChangeArrowheads="1"/>
          </p:cNvSpPr>
          <p:nvPr/>
        </p:nvSpPr>
        <p:spPr bwMode="auto">
          <a:xfrm>
            <a:off x="6678613" y="39688"/>
            <a:ext cx="20129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</a:t>
            </a:r>
            <a:r>
              <a:rPr lang="en-US" altLang="ja-JP" sz="4800" b="1" i="1" u="sng"/>
              <a:t>10</a:t>
            </a:r>
            <a:r>
              <a:rPr lang="ja-JP" altLang="en-US" sz="4800" b="1" i="1" u="sng"/>
              <a:t>区</a:t>
            </a:r>
          </a:p>
        </p:txBody>
      </p:sp>
      <p:sp>
        <p:nvSpPr>
          <p:cNvPr id="68646" name="Text Box 38"/>
          <p:cNvSpPr txBox="1">
            <a:spLocks noChangeArrowheads="1"/>
          </p:cNvSpPr>
          <p:nvPr/>
        </p:nvSpPr>
        <p:spPr bwMode="auto">
          <a:xfrm>
            <a:off x="309563" y="2063750"/>
            <a:ext cx="12509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野田市総合公園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2.31214E-6 C -0.01996 -0.00601 0.00434 0.00255 -0.01198 -0.00624 C -0.01562 -0.00832 -0.01979 -0.00878 -0.02361 -0.0104 C -0.03003 -0.01919 -0.04114 -0.01988 -0.05017 -0.02312 C -0.0533 -0.02428 -0.06007 -0.02728 -0.06007 -0.02705 C -0.06336 -0.02659 -0.06736 -0.02774 -0.07014 -0.0252 C -0.0743 -0.0215 -0.07083 -0.0141 -0.07014 -0.0104 C -0.06875 -0.00347 -0.06788 0.0037 -0.06684 0.01064 C -0.06632 0.01411 -0.06597 0.01781 -0.0651 0.02127 C -0.06441 0.02567 -0.0618 0.03399 -0.0618 0.03422 C -0.06788 0.03468 -0.07413 0.03445 -0.08003 0.03607 C -0.08211 0.03653 -0.08316 0.03908 -0.08507 0.04023 C -0.09166 0.0444 -0.10121 0.04532 -0.10833 0.04671 C -0.11146 0.04809 -0.11493 0.04948 -0.11823 0.05087 C -0.11996 0.05156 -0.12326 0.05295 -0.12326 0.05318 C -0.13021 0.06613 -0.13802 0.05919 -0.14826 0.05503 C -0.14982 0.05364 -0.15139 0.05179 -0.15312 0.05087 C -0.15642 0.04902 -0.16319 0.04671 -0.16319 0.04694 C -0.171 0.04 -0.16649 0.04301 -0.17812 0.03815 C -0.17968 0.03746 -0.18316 0.03607 -0.18316 0.0363 C -0.19218 0.02844 -0.19566 0.03399 -0.20312 0.04023 C -0.20833 0.05064 -0.20798 0.04786 -0.20798 0.06567 C -0.20798 0.06775 -0.20642 0.07191 -0.20642 0.07214 " pathEditMode="relative" rAng="0" ptsTypes="ffffffffffffffffffffffA">
                                      <p:cBhvr>
                                        <p:cTn id="18" dur="20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74" y="2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/>
      <p:bldP spid="68624" grpId="0" animBg="1"/>
      <p:bldP spid="68634" grpId="0" animBg="1"/>
      <p:bldP spid="68645" grpId="0"/>
      <p:bldP spid="686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66563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6564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6565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177800" y="6251575"/>
            <a:ext cx="503535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</a:t>
            </a:r>
            <a:r>
              <a:rPr lang="en-US" altLang="ja-JP" b="1" dirty="0"/>
              <a:t>10</a:t>
            </a:r>
            <a:r>
              <a:rPr lang="ja-JP" altLang="en-US" b="1" dirty="0"/>
              <a:t>区　３．７ｋｍ　</a:t>
            </a:r>
            <a:r>
              <a:rPr lang="ja-JP" altLang="en-US" b="1" dirty="0" smtClean="0"/>
              <a:t>上花輪新町→</a:t>
            </a:r>
            <a:r>
              <a:rPr lang="ja-JP" altLang="en-US" b="1" dirty="0"/>
              <a:t>野田市総合公園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177800" y="5891213"/>
            <a:ext cx="41873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第９区　２．６ｋｍ　　福寿院</a:t>
            </a:r>
            <a:r>
              <a:rPr lang="ja-JP" altLang="en-US" b="1" dirty="0" smtClean="0"/>
              <a:t>→上花輪新町</a:t>
            </a:r>
            <a:endParaRPr lang="ja-JP" altLang="en-US" b="1" dirty="0"/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177800" y="5465763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第８区　３．４ｋｍ　　西深井小入口→福寿院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77800" y="5059363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第７区　３．４ｋｍ　　西栄寺→西深井小入口</a:t>
            </a: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177800" y="4618038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２．８</a:t>
            </a:r>
            <a:r>
              <a:rPr lang="ja-JP" altLang="en-US" b="1">
                <a:latin typeface="ＭＳ Ｐゴシック" charset="-128"/>
              </a:rPr>
              <a:t>ｋｍ　　</a:t>
            </a:r>
            <a:r>
              <a:rPr lang="ja-JP" altLang="en-US" b="1"/>
              <a:t>流山運動公園→西栄寺</a:t>
            </a:r>
          </a:p>
        </p:txBody>
      </p:sp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177800" y="4224338"/>
            <a:ext cx="65854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第５区　２．９ｋｍ　　</a:t>
            </a:r>
            <a:r>
              <a:rPr lang="ja-JP" altLang="en-US" b="1" dirty="0" smtClean="0"/>
              <a:t>セブンイレブン流山野々下店→ </a:t>
            </a:r>
            <a:r>
              <a:rPr lang="ja-JP" altLang="en-US" b="1" dirty="0"/>
              <a:t>流山運動公園</a:t>
            </a:r>
          </a:p>
        </p:txBody>
      </p: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177800" y="3783013"/>
            <a:ext cx="6527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第４区　３．４ｋｍ　　小金北中正門</a:t>
            </a:r>
            <a:r>
              <a:rPr lang="ja-JP" altLang="en-US" b="1" dirty="0" smtClean="0"/>
              <a:t>→セブンイレブン流山野々下店</a:t>
            </a:r>
            <a:endParaRPr lang="ja-JP" altLang="en-US" b="1" dirty="0"/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177800" y="3375025"/>
            <a:ext cx="481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第３区　２．９ｋｍ　　小金中入口→小金北中正門</a:t>
            </a:r>
          </a:p>
        </p:txBody>
      </p: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66576" name="Oval 16"/>
          <p:cNvSpPr>
            <a:spLocks noChangeArrowheads="1"/>
          </p:cNvSpPr>
          <p:nvPr/>
        </p:nvSpPr>
        <p:spPr bwMode="auto">
          <a:xfrm>
            <a:off x="204788" y="1647825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1700997" y="1511300"/>
            <a:ext cx="9541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上花輪新町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6578" name="Text Box 18"/>
          <p:cNvSpPr txBox="1">
            <a:spLocks noChangeArrowheads="1"/>
          </p:cNvSpPr>
          <p:nvPr/>
        </p:nvSpPr>
        <p:spPr bwMode="auto">
          <a:xfrm>
            <a:off x="2790825" y="106203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福寿院</a:t>
            </a:r>
          </a:p>
        </p:txBody>
      </p:sp>
      <p:sp>
        <p:nvSpPr>
          <p:cNvPr id="66579" name="Text Box 19"/>
          <p:cNvSpPr txBox="1">
            <a:spLocks noChangeArrowheads="1"/>
          </p:cNvSpPr>
          <p:nvPr/>
        </p:nvSpPr>
        <p:spPr bwMode="auto">
          <a:xfrm>
            <a:off x="3362325" y="1601788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西深井小入口</a:t>
            </a:r>
          </a:p>
        </p:txBody>
      </p:sp>
      <p:sp>
        <p:nvSpPr>
          <p:cNvPr id="66580" name="Text Box 2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5437188" y="1617663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流山運動公園</a:t>
            </a:r>
          </a:p>
        </p:txBody>
      </p:sp>
      <p:sp>
        <p:nvSpPr>
          <p:cNvPr id="66583" name="Text Box 2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66584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6585" name="Text Box 25"/>
          <p:cNvSpPr txBox="1">
            <a:spLocks noChangeArrowheads="1"/>
          </p:cNvSpPr>
          <p:nvPr/>
        </p:nvSpPr>
        <p:spPr bwMode="auto">
          <a:xfrm>
            <a:off x="5881154" y="1182688"/>
            <a:ext cx="20473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セブンイレブン流山野々下店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6586" name="Freeform 26"/>
          <p:cNvSpPr>
            <a:spLocks/>
          </p:cNvSpPr>
          <p:nvPr/>
        </p:nvSpPr>
        <p:spPr bwMode="auto">
          <a:xfrm>
            <a:off x="317500" y="1073150"/>
            <a:ext cx="1911350" cy="673100"/>
          </a:xfrm>
          <a:custGeom>
            <a:avLst/>
            <a:gdLst>
              <a:gd name="T0" fmla="*/ 0 w 1204"/>
              <a:gd name="T1" fmla="*/ 424 h 424"/>
              <a:gd name="T2" fmla="*/ 60 w 1204"/>
              <a:gd name="T3" fmla="*/ 260 h 424"/>
              <a:gd name="T4" fmla="*/ 348 w 1204"/>
              <a:gd name="T5" fmla="*/ 384 h 424"/>
              <a:gd name="T6" fmla="*/ 808 w 1204"/>
              <a:gd name="T7" fmla="*/ 284 h 424"/>
              <a:gd name="T8" fmla="*/ 752 w 1204"/>
              <a:gd name="T9" fmla="*/ 0 h 424"/>
              <a:gd name="T10" fmla="*/ 1204 w 1204"/>
              <a:gd name="T11" fmla="*/ 128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4" h="424">
                <a:moveTo>
                  <a:pt x="0" y="424"/>
                </a:moveTo>
                <a:lnTo>
                  <a:pt x="60" y="260"/>
                </a:lnTo>
                <a:lnTo>
                  <a:pt x="348" y="384"/>
                </a:lnTo>
                <a:lnTo>
                  <a:pt x="808" y="284"/>
                </a:lnTo>
                <a:lnTo>
                  <a:pt x="752" y="0"/>
                </a:lnTo>
                <a:lnTo>
                  <a:pt x="1204" y="1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87" name="Freeform 27"/>
          <p:cNvSpPr>
            <a:spLocks/>
          </p:cNvSpPr>
          <p:nvPr/>
        </p:nvSpPr>
        <p:spPr bwMode="auto">
          <a:xfrm>
            <a:off x="2219325" y="1276350"/>
            <a:ext cx="895350" cy="152400"/>
          </a:xfrm>
          <a:custGeom>
            <a:avLst/>
            <a:gdLst>
              <a:gd name="T0" fmla="*/ 0 w 564"/>
              <a:gd name="T1" fmla="*/ 0 h 96"/>
              <a:gd name="T2" fmla="*/ 336 w 564"/>
              <a:gd name="T3" fmla="*/ 96 h 96"/>
              <a:gd name="T4" fmla="*/ 564 w 564"/>
              <a:gd name="T5" fmla="*/ 72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64" h="96">
                <a:moveTo>
                  <a:pt x="0" y="0"/>
                </a:moveTo>
                <a:lnTo>
                  <a:pt x="336" y="96"/>
                </a:lnTo>
                <a:lnTo>
                  <a:pt x="564" y="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88" name="Freeform 28"/>
          <p:cNvSpPr>
            <a:spLocks/>
          </p:cNvSpPr>
          <p:nvPr/>
        </p:nvSpPr>
        <p:spPr bwMode="auto">
          <a:xfrm>
            <a:off x="3114675" y="1323975"/>
            <a:ext cx="781050" cy="200025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89" name="Freeform 29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90" name="Freeform 30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91" name="Freeform 31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92" name="Freeform 32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93" name="Freeform 33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94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95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6596" name="Text Box 36"/>
          <p:cNvSpPr txBox="1">
            <a:spLocks noChangeArrowheads="1"/>
          </p:cNvSpPr>
          <p:nvPr/>
        </p:nvSpPr>
        <p:spPr bwMode="auto">
          <a:xfrm>
            <a:off x="3362325" y="1601788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西深井小入口</a:t>
            </a:r>
          </a:p>
        </p:txBody>
      </p:sp>
      <p:sp>
        <p:nvSpPr>
          <p:cNvPr id="66598" name="Text Box 38"/>
          <p:cNvSpPr txBox="1">
            <a:spLocks noChangeArrowheads="1"/>
          </p:cNvSpPr>
          <p:nvPr/>
        </p:nvSpPr>
        <p:spPr bwMode="auto">
          <a:xfrm>
            <a:off x="309563" y="2063750"/>
            <a:ext cx="12509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野田市総合公園</a:t>
            </a:r>
          </a:p>
        </p:txBody>
      </p:sp>
      <p:sp>
        <p:nvSpPr>
          <p:cNvPr id="66600" name="Text Box 40"/>
          <p:cNvSpPr txBox="1">
            <a:spLocks noChangeArrowheads="1"/>
          </p:cNvSpPr>
          <p:nvPr/>
        </p:nvSpPr>
        <p:spPr bwMode="auto">
          <a:xfrm>
            <a:off x="3189198" y="0"/>
            <a:ext cx="540244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5400" b="1" dirty="0">
                <a:solidFill>
                  <a:schemeClr val="tx2"/>
                </a:solidFill>
              </a:rPr>
              <a:t>総距離 </a:t>
            </a:r>
            <a:r>
              <a:rPr lang="ja-JP" altLang="en-US" sz="5400" b="1" dirty="0" smtClean="0">
                <a:solidFill>
                  <a:schemeClr val="tx2"/>
                </a:solidFill>
              </a:rPr>
              <a:t>３１．９ｋｍ</a:t>
            </a:r>
            <a:endParaRPr lang="ja-JP" altLang="en-US" sz="5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6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6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0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17" name="Rectangle 45"/>
          <p:cNvSpPr>
            <a:spLocks noChangeArrowheads="1"/>
          </p:cNvSpPr>
          <p:nvPr/>
        </p:nvSpPr>
        <p:spPr bwMode="auto">
          <a:xfrm>
            <a:off x="457200" y="279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</a:defRPr>
            </a:lvl1pPr>
            <a:lvl2pPr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</a:defRPr>
            </a:lvl2pPr>
            <a:lvl3pPr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</a:defRPr>
            </a:lvl3pPr>
            <a:lvl4pPr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</a:defRPr>
            </a:lvl4pPr>
            <a:lvl5pPr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r>
              <a:rPr lang="ja-JP" altLang="en-US"/>
              <a:t>大会コース</a:t>
            </a:r>
          </a:p>
        </p:txBody>
      </p:sp>
      <p:grpSp>
        <p:nvGrpSpPr>
          <p:cNvPr id="54314" name="Group 4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54311" name="Picture 39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4312" name="Oval 40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4313" name="Oval 41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54285" name="Oval 13"/>
          <p:cNvSpPr>
            <a:spLocks noChangeArrowheads="1"/>
          </p:cNvSpPr>
          <p:nvPr/>
        </p:nvSpPr>
        <p:spPr bwMode="auto">
          <a:xfrm>
            <a:off x="7424738" y="609600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54305" name="Freeform 33"/>
          <p:cNvSpPr>
            <a:spLocks/>
          </p:cNvSpPr>
          <p:nvPr/>
        </p:nvSpPr>
        <p:spPr bwMode="auto">
          <a:xfrm>
            <a:off x="6889750" y="4897438"/>
            <a:ext cx="690563" cy="1300162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6831013" y="39688"/>
            <a:ext cx="17081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</a:t>
            </a:r>
            <a:r>
              <a:rPr lang="en-US" altLang="ja-JP" sz="4800" b="1" i="1" u="sng"/>
              <a:t>1</a:t>
            </a:r>
            <a:r>
              <a:rPr lang="ja-JP" altLang="en-US" sz="4800" b="1" i="1" u="sng"/>
              <a:t>区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265113" y="2513013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-0.01272 C -0.01806 -0.01342 -0.02153 -0.01203 -0.0224 -0.0148 C -0.02465 -0.02058 -0.02309 -0.02752 -0.02413 -0.03399 C -0.02622 -0.04648 -0.0342 -0.06359 -0.04132 -0.07237 C -0.04514 -0.08717 -0.04132 -0.08347 -0.04965 -0.0874 C -0.05018 -0.08948 -0.05018 -0.09203 -0.05156 -0.09388 C -0.05347 -0.09596 -0.05677 -0.0955 -0.05816 -0.09804 C -0.06024 -0.10174 -0.06042 -0.10659 -0.06163 -0.11076 C -0.06215 -0.11284 -0.06337 -0.11746 -0.06337 -0.11723 C -0.04913 -0.12324 -0.03247 -0.12185 -0.01736 -0.1237 C -0.00556 -0.12856 -0.01059 -0.12648 -0.00191 -0.12995 C 0.00139 -0.13133 0.00816 -0.13457 0.00816 -0.13434 C 0.0066 -0.15422 0.00469 -0.1748 0.00469 -0.19422 " pathEditMode="relative" rAng="0" ptsTypes="ffffffffffffA">
                                      <p:cBhvr>
                                        <p:cTn id="31" dur="2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-90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4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4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5" grpId="0" animBg="1"/>
      <p:bldP spid="54285" grpId="1" animBg="1"/>
      <p:bldP spid="54293" grpId="0"/>
      <p:bldP spid="54305" grpId="0" animBg="1"/>
      <p:bldP spid="54308" grpId="0"/>
      <p:bldP spid="543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59395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9396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9397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59408" name="Oval 16"/>
          <p:cNvSpPr>
            <a:spLocks noChangeArrowheads="1"/>
          </p:cNvSpPr>
          <p:nvPr/>
        </p:nvSpPr>
        <p:spPr bwMode="auto">
          <a:xfrm>
            <a:off x="7439025" y="477520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59426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427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9433" name="Text Box 41"/>
          <p:cNvSpPr txBox="1">
            <a:spLocks noChangeArrowheads="1"/>
          </p:cNvSpPr>
          <p:nvPr/>
        </p:nvSpPr>
        <p:spPr bwMode="auto">
          <a:xfrm>
            <a:off x="6775450" y="0"/>
            <a:ext cx="18208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第２区</a:t>
            </a:r>
          </a:p>
        </p:txBody>
      </p:sp>
      <p:sp>
        <p:nvSpPr>
          <p:cNvPr id="59434" name="Text Box 42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01896 C 0.00208 -0.16486 0.00156 -0.09226 0.00156 -0.23677 " pathEditMode="relative" rAng="0" ptsTypes="fA">
                                      <p:cBhvr>
                                        <p:cTn id="18" dur="20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108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9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6" grpId="0"/>
      <p:bldP spid="59408" grpId="0" animBg="1"/>
      <p:bldP spid="59426" grpId="0" animBg="1"/>
      <p:bldP spid="594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60419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0420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0421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177800" y="3375025"/>
            <a:ext cx="481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第３区　２．９ｋｍ　　小金中入口→小金北中正門</a:t>
            </a:r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60432" name="Oval 16"/>
          <p:cNvSpPr>
            <a:spLocks noChangeArrowheads="1"/>
          </p:cNvSpPr>
          <p:nvPr/>
        </p:nvSpPr>
        <p:spPr bwMode="auto">
          <a:xfrm>
            <a:off x="7451725" y="316230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0437" name="Text Box 2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60440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0449" name="Freeform 33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50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51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0454" name="Text Box 38"/>
          <p:cNvSpPr txBox="1">
            <a:spLocks noChangeArrowheads="1"/>
          </p:cNvSpPr>
          <p:nvPr/>
        </p:nvSpPr>
        <p:spPr bwMode="auto">
          <a:xfrm>
            <a:off x="6775450" y="0"/>
            <a:ext cx="18208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第３区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08092E-6 C 0.00052 -0.00624 -0.00156 -0.0141 0.00174 -0.01896 C 0.00417 -0.02219 0.00903 -0.01757 0.0125 -0.01688 C 0.01736 -0.01618 0.02222 -0.01549 0.02691 -0.0148 C 0.04149 -0.01595 0.06719 -0.00832 0.05382 -0.03167 C 0.04896 -0.04971 0.04948 -0.083 0.03767 -0.09734 C 0.0342 -0.1156 0.0309 -0.13387 0.02691 -0.15214 C 0.03004 -0.16347 0.03281 -0.15722 0.03958 -0.16485 C 0.04358 -0.17988 0.03993 -0.17503 0.04826 -0.18173 C 0.05122 -0.19445 0.05295 -0.19075 0.06285 -0.19653 C 0.06406 -0.1993 0.06597 -0.20185 0.06632 -0.20508 C 0.06649 -0.20717 0.06528 -0.20925 0.06476 -0.21133 C 0.06233 -0.22127 0.06215 -0.22289 0.05382 -0.22613 C 0.04948 -0.23167 0.05104 -0.22867 0.04826 -0.23468 " pathEditMode="relative" rAng="0" ptsTypes="fffffffffffffA">
                                      <p:cBhvr>
                                        <p:cTn id="18" dur="20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-117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0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9" grpId="0"/>
      <p:bldP spid="60432" grpId="0" animBg="1"/>
      <p:bldP spid="60437" grpId="0"/>
      <p:bldP spid="60449" grpId="0" animBg="1"/>
      <p:bldP spid="604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61443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1444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1445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177800" y="3783013"/>
            <a:ext cx="6527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第４区　３．４ｋｍ　　小金北中正門</a:t>
            </a:r>
            <a:r>
              <a:rPr lang="ja-JP" altLang="en-US" b="1" dirty="0" smtClean="0"/>
              <a:t>→セブンイレブン流山野々下店</a:t>
            </a:r>
            <a:endParaRPr lang="ja-JP" altLang="en-US" b="1" dirty="0"/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177800" y="3375025"/>
            <a:ext cx="481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第３区　２．９ｋｍ　　小金中入口→小金北中正門</a:t>
            </a:r>
          </a:p>
        </p:txBody>
      </p:sp>
      <p:sp>
        <p:nvSpPr>
          <p:cNvPr id="61454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61456" name="Oval 16"/>
          <p:cNvSpPr>
            <a:spLocks noChangeArrowheads="1"/>
          </p:cNvSpPr>
          <p:nvPr/>
        </p:nvSpPr>
        <p:spPr bwMode="auto">
          <a:xfrm>
            <a:off x="7875588" y="1554163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5881154" y="1182688"/>
            <a:ext cx="20473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セブンイレブン流山野々下店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1472" name="Freeform 32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73" name="Freeform 33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74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75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78" name="Text Box 38"/>
          <p:cNvSpPr txBox="1">
            <a:spLocks noChangeArrowheads="1"/>
          </p:cNvSpPr>
          <p:nvPr/>
        </p:nvSpPr>
        <p:spPr bwMode="auto">
          <a:xfrm>
            <a:off x="6775450" y="0"/>
            <a:ext cx="18208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第４区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2.13873E-6 C -0.00468 -0.01572 0.00035 -0.00069 -0.00816 -0.00971 C -0.00972 -0.01156 -0.01024 -0.01456 -0.01145 -0.01688 C -0.01336 -0.0252 -0.01579 -0.03029 -0.01996 -0.0363 C -0.01111 -0.04046 -0.00225 -0.043 0.00556 -0.0504 C 0.00608 -0.05271 0.00608 -0.05572 0.00747 -0.05757 C 0.00868 -0.05942 0.01129 -0.05826 0.0125 -0.05988 C 0.01389 -0.06266 0.01355 -0.06659 0.01424 -0.06959 C -0.01007 -0.09202 0.0132 -0.07237 -0.0592 -0.07676 C -0.07343 -0.07745 -0.08784 -0.08046 -0.10208 -0.08139 C -0.11788 -0.0837 -0.11232 -0.0837 -0.11892 -0.0837 " pathEditMode="relative" rAng="0" ptsTypes="ffffffffffA">
                                      <p:cBhvr>
                                        <p:cTn id="18" dur="2000" fill="hold"/>
                                        <p:tgtEl>
                                          <p:spTgt spid="614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22" y="-46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1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2" grpId="0"/>
      <p:bldP spid="61456" grpId="0" animBg="1"/>
      <p:bldP spid="61465" grpId="0"/>
      <p:bldP spid="61472" grpId="0" animBg="1"/>
      <p:bldP spid="614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62467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2468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2469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177800" y="4224338"/>
            <a:ext cx="65854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第５区　２．９ｋｍ　　</a:t>
            </a:r>
            <a:r>
              <a:rPr lang="ja-JP" altLang="en-US" b="1" dirty="0" smtClean="0"/>
              <a:t>セブンイレブン流山野々下店→ </a:t>
            </a:r>
            <a:r>
              <a:rPr lang="ja-JP" altLang="en-US" b="1" dirty="0"/>
              <a:t>流山運動公園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177800" y="3783013"/>
            <a:ext cx="6527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第４区　３．４ｋｍ　　小金北中正門</a:t>
            </a:r>
            <a:r>
              <a:rPr lang="ja-JP" altLang="en-US" b="1" dirty="0" smtClean="0"/>
              <a:t>→セブンイレブン流山野々下店</a:t>
            </a:r>
            <a:endParaRPr lang="ja-JP" altLang="en-US" b="1" dirty="0"/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177800" y="3375025"/>
            <a:ext cx="481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第３区　２．９ｋｍ　　小金中入口→小金北中正門</a:t>
            </a:r>
          </a:p>
        </p:txBody>
      </p: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62479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62480" name="Oval 16"/>
          <p:cNvSpPr>
            <a:spLocks noChangeArrowheads="1"/>
          </p:cNvSpPr>
          <p:nvPr/>
        </p:nvSpPr>
        <p:spPr bwMode="auto">
          <a:xfrm>
            <a:off x="6804025" y="981075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5437188" y="1617663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流山運動公園</a:t>
            </a:r>
          </a:p>
        </p:txBody>
      </p:sp>
      <p:sp>
        <p:nvSpPr>
          <p:cNvPr id="62487" name="Text Box 2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62488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2489" name="Text Box 25"/>
          <p:cNvSpPr txBox="1">
            <a:spLocks noChangeArrowheads="1"/>
          </p:cNvSpPr>
          <p:nvPr/>
        </p:nvSpPr>
        <p:spPr bwMode="auto">
          <a:xfrm>
            <a:off x="5881154" y="1182688"/>
            <a:ext cx="20473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セブンイレブン流山野々下店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2495" name="Freeform 31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96" name="Freeform 32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97" name="Freeform 33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98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499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2502" name="Text Box 38"/>
          <p:cNvSpPr txBox="1">
            <a:spLocks noChangeArrowheads="1"/>
          </p:cNvSpPr>
          <p:nvPr/>
        </p:nvSpPr>
        <p:spPr bwMode="auto">
          <a:xfrm>
            <a:off x="6775450" y="0"/>
            <a:ext cx="18208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第５区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2 -0.00023 C -0.029 -0.00092 -0.04497 -0.00069 -0.06077 -0.00231 C -0.07014 -0.00323 -0.08004 -0.00832 -0.08941 -0.01086 C -0.10209 -0.00994 -0.11545 -0.01202 -0.12743 -0.0067 C -0.13299 -0.00416 -0.13577 0.01156 -0.13698 0.01665 C -0.14045 0.03052 -0.14271 0.04555 -0.14653 0.05896 C -0.14809 0.06428 -0.15174 0.06752 -0.15452 0.07168 " pathEditMode="relative" ptsTypes="ffffffA">
                                      <p:cBhvr>
                                        <p:cTn id="18" dur="20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5" grpId="0"/>
      <p:bldP spid="62480" grpId="0" animBg="1"/>
      <p:bldP spid="62486" grpId="0"/>
      <p:bldP spid="62495" grpId="0" animBg="1"/>
      <p:bldP spid="625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63491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3492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3493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177800" y="4618038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２．８</a:t>
            </a:r>
            <a:r>
              <a:rPr lang="ja-JP" altLang="en-US" b="1">
                <a:latin typeface="ＭＳ Ｐゴシック" charset="-128"/>
              </a:rPr>
              <a:t>ｋｍ　　</a:t>
            </a:r>
            <a:r>
              <a:rPr lang="ja-JP" altLang="en-US" b="1"/>
              <a:t>流山運動公園→西栄寺</a:t>
            </a:r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177800" y="4224338"/>
            <a:ext cx="65854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第５区　２．９ｋｍ　　</a:t>
            </a:r>
            <a:r>
              <a:rPr lang="ja-JP" altLang="en-US" b="1" dirty="0" smtClean="0"/>
              <a:t>セブンイレブン流山野々下店→ </a:t>
            </a:r>
            <a:r>
              <a:rPr lang="ja-JP" altLang="en-US" b="1" dirty="0"/>
              <a:t>流山運動公園</a:t>
            </a: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177800" y="3783013"/>
            <a:ext cx="6527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第４区　３．４ｋｍ　　小金北中正門</a:t>
            </a:r>
            <a:r>
              <a:rPr lang="ja-JP" altLang="en-US" b="1" dirty="0" smtClean="0"/>
              <a:t>→セブンイレブン流山野々下店</a:t>
            </a:r>
            <a:endParaRPr lang="ja-JP" altLang="en-US" b="1" dirty="0"/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177800" y="3375025"/>
            <a:ext cx="481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第３区　２．９ｋｍ　　小金中入口→小金北中正門</a:t>
            </a:r>
          </a:p>
        </p:txBody>
      </p:sp>
      <p:sp>
        <p:nvSpPr>
          <p:cNvPr id="63502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63504" name="Oval 16"/>
          <p:cNvSpPr>
            <a:spLocks noChangeArrowheads="1"/>
          </p:cNvSpPr>
          <p:nvPr/>
        </p:nvSpPr>
        <p:spPr bwMode="auto">
          <a:xfrm>
            <a:off x="5392738" y="1479550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508" name="Text Box 2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63509" name="Text Box 2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5437188" y="1617663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流山運動公園</a:t>
            </a:r>
          </a:p>
        </p:txBody>
      </p:sp>
      <p:sp>
        <p:nvSpPr>
          <p:cNvPr id="63511" name="Text Box 2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63512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3513" name="Text Box 25"/>
          <p:cNvSpPr txBox="1">
            <a:spLocks noChangeArrowheads="1"/>
          </p:cNvSpPr>
          <p:nvPr/>
        </p:nvSpPr>
        <p:spPr bwMode="auto">
          <a:xfrm>
            <a:off x="5881154" y="1182688"/>
            <a:ext cx="20473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セブンイレブン流山野々下店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3518" name="Freeform 30"/>
          <p:cNvSpPr>
            <a:spLocks/>
          </p:cNvSpPr>
          <p:nvPr/>
        </p:nvSpPr>
        <p:spPr bwMode="auto">
          <a:xfrm>
            <a:off x="4570413" y="1555750"/>
            <a:ext cx="935037" cy="414338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3519" name="Freeform 31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3520" name="Freeform 32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3521" name="Freeform 33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3522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3523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3525" name="Text Box 37"/>
          <p:cNvSpPr txBox="1">
            <a:spLocks noChangeArrowheads="1"/>
          </p:cNvSpPr>
          <p:nvPr/>
        </p:nvSpPr>
        <p:spPr bwMode="auto">
          <a:xfrm>
            <a:off x="6775450" y="0"/>
            <a:ext cx="18208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第６区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91329E-6 C -0.00313 0.01271 -0.0073 0.01248 -0.01407 0.01757 C -0.03004 0.03005 -0.03855 0.03005 -0.05799 0.03237 C -0.06407 0.03491 -0.06945 0.03815 -0.07518 0.04138 C -0.08282 0.05063 -0.08577 0.05063 -0.09514 0.05063 " pathEditMode="relative" rAng="0" ptsTypes="ffffA">
                                      <p:cBhvr>
                                        <p:cTn id="18" dur="20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57" y="25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3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8" grpId="0"/>
      <p:bldP spid="63504" grpId="0" animBg="1"/>
      <p:bldP spid="63508" grpId="0"/>
      <p:bldP spid="63518" grpId="0" animBg="1"/>
      <p:bldP spid="635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65539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5540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5541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177800" y="5059363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第７区　３．４ｋｍ　　西栄寺→西深井小入口</a:t>
            </a: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177800" y="4618038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２．８</a:t>
            </a:r>
            <a:r>
              <a:rPr lang="ja-JP" altLang="en-US" b="1">
                <a:latin typeface="ＭＳ Ｐゴシック" charset="-128"/>
              </a:rPr>
              <a:t>ｋｍ　　</a:t>
            </a:r>
            <a:r>
              <a:rPr lang="ja-JP" altLang="en-US" b="1"/>
              <a:t>流山運動公園→西栄寺</a:t>
            </a:r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177800" y="4224338"/>
            <a:ext cx="65854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第５区　２．９ｋｍ　　</a:t>
            </a:r>
            <a:r>
              <a:rPr lang="ja-JP" altLang="en-US" b="1" dirty="0" smtClean="0"/>
              <a:t>セブンイレブン流山野々下店→ </a:t>
            </a:r>
            <a:r>
              <a:rPr lang="ja-JP" altLang="en-US" b="1" dirty="0"/>
              <a:t>流山運動公園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177800" y="3783013"/>
            <a:ext cx="6527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第４区　３．４ｋｍ　　小金北中正門</a:t>
            </a:r>
            <a:r>
              <a:rPr lang="ja-JP" altLang="en-US" b="1" dirty="0" smtClean="0"/>
              <a:t>→セブンイレブン流山野々下店</a:t>
            </a:r>
            <a:endParaRPr lang="ja-JP" altLang="en-US" b="1" dirty="0"/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177800" y="3375025"/>
            <a:ext cx="481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第３区　２．９ｋｍ　　小金中入口→小金北中正門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65552" name="Oval 16"/>
          <p:cNvSpPr>
            <a:spLocks noChangeArrowheads="1"/>
          </p:cNvSpPr>
          <p:nvPr/>
        </p:nvSpPr>
        <p:spPr bwMode="auto">
          <a:xfrm>
            <a:off x="4521200" y="1824038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5437188" y="1617663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流山運動公園</a:t>
            </a:r>
          </a:p>
        </p:txBody>
      </p:sp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65560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5881154" y="1182688"/>
            <a:ext cx="20473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セブンイレブン流山野々下店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5565" name="Freeform 29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5566" name="Freeform 30"/>
          <p:cNvSpPr>
            <a:spLocks/>
          </p:cNvSpPr>
          <p:nvPr/>
        </p:nvSpPr>
        <p:spPr bwMode="auto">
          <a:xfrm>
            <a:off x="4672013" y="1555750"/>
            <a:ext cx="833437" cy="369888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5567" name="Freeform 31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5568" name="Freeform 32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5569" name="Freeform 33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5570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5571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5572" name="Text Box 36"/>
          <p:cNvSpPr txBox="1">
            <a:spLocks noChangeArrowheads="1"/>
          </p:cNvSpPr>
          <p:nvPr/>
        </p:nvSpPr>
        <p:spPr bwMode="auto">
          <a:xfrm>
            <a:off x="3087688" y="1703388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西深井小入口</a:t>
            </a:r>
          </a:p>
        </p:txBody>
      </p:sp>
      <p:sp>
        <p:nvSpPr>
          <p:cNvPr id="65573" name="Text Box 37"/>
          <p:cNvSpPr txBox="1">
            <a:spLocks noChangeArrowheads="1"/>
          </p:cNvSpPr>
          <p:nvPr/>
        </p:nvSpPr>
        <p:spPr bwMode="auto">
          <a:xfrm>
            <a:off x="6775450" y="0"/>
            <a:ext cx="18208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第７区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41 -0.00323 C -0.02448 -0.00393 -0.03454 -0.00347 -0.04444 -0.00531 C -0.04809 -0.00601 -0.04826 -0.01318 -0.0493 -0.01595 C -0.05208 -0.02358 -0.05173 -0.02196 -0.05729 -0.02427 C -0.06302 -0.03237 -0.05954 -0.02705 -0.06666 -0.04138 C -0.0684 -0.04508 -0.0677 -0.05063 -0.06996 -0.05387 C -0.07118 -0.05549 -0.07309 -0.05549 -0.07465 -0.05618 C -0.07847 -0.06358 -0.07586 -0.06242 -0.08107 -0.06242 " pathEditMode="relative" ptsTypes="fffffffA">
                                      <p:cBhvr>
                                        <p:cTn id="18" dur="20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5" grpId="0"/>
      <p:bldP spid="65552" grpId="0" animBg="1"/>
      <p:bldP spid="65565" grpId="0" animBg="1"/>
      <p:bldP spid="65572" grpId="0"/>
      <p:bldP spid="655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pic>
          <p:nvPicPr>
            <p:cNvPr id="67587" name="Picture 3" descr="地図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7588" name="Oval 4"/>
            <p:cNvSpPr>
              <a:spLocks noChangeArrowheads="1"/>
            </p:cNvSpPr>
            <p:nvPr/>
          </p:nvSpPr>
          <p:spPr bwMode="auto">
            <a:xfrm>
              <a:off x="2854" y="1147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589" name="Oval 5"/>
            <p:cNvSpPr>
              <a:spLocks noChangeArrowheads="1"/>
            </p:cNvSpPr>
            <p:nvPr/>
          </p:nvSpPr>
          <p:spPr bwMode="auto">
            <a:xfrm>
              <a:off x="4272" y="616"/>
              <a:ext cx="137" cy="137"/>
            </a:xfrm>
            <a:prstGeom prst="ellipse">
              <a:avLst/>
            </a:prstGeom>
            <a:solidFill>
              <a:srgbClr val="E6B17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177800" y="5465763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第８区　３．４ｋｍ　　西深井小入口→福寿院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177800" y="5059363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第７区　３．４ｋｍ　　西栄寺→西深井小入口</a:t>
            </a: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177800" y="4618038"/>
            <a:ext cx="4359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第６区　２．８</a:t>
            </a:r>
            <a:r>
              <a:rPr lang="ja-JP" altLang="en-US" b="1">
                <a:latin typeface="ＭＳ Ｐゴシック" charset="-128"/>
              </a:rPr>
              <a:t>ｋｍ　　</a:t>
            </a:r>
            <a:r>
              <a:rPr lang="ja-JP" altLang="en-US" b="1"/>
              <a:t>流山運動公園→西栄寺</a:t>
            </a:r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177800" y="4224338"/>
            <a:ext cx="65854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第５区　２．９ｋｍ　　</a:t>
            </a:r>
            <a:r>
              <a:rPr lang="ja-JP" altLang="en-US" b="1" dirty="0" smtClean="0"/>
              <a:t>セブンイレブン流山野々下店→ </a:t>
            </a:r>
            <a:r>
              <a:rPr lang="ja-JP" altLang="en-US" b="1" dirty="0"/>
              <a:t>流山運動公園</a:t>
            </a:r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177800" y="3783013"/>
            <a:ext cx="65277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第４区　３．４ｋｍ　　小金北中正門</a:t>
            </a:r>
            <a:r>
              <a:rPr lang="ja-JP" altLang="en-US" b="1" dirty="0" smtClean="0"/>
              <a:t>→セブンイレブン流山野々下店</a:t>
            </a:r>
            <a:endParaRPr lang="ja-JP" altLang="en-US" b="1" dirty="0"/>
          </a:p>
        </p:txBody>
      </p:sp>
      <p:sp>
        <p:nvSpPr>
          <p:cNvPr id="67597" name="Text Box 13"/>
          <p:cNvSpPr txBox="1">
            <a:spLocks noChangeArrowheads="1"/>
          </p:cNvSpPr>
          <p:nvPr/>
        </p:nvSpPr>
        <p:spPr bwMode="auto">
          <a:xfrm>
            <a:off x="177800" y="3375025"/>
            <a:ext cx="481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/>
              <a:t>第３区　２．９ｋｍ　　小金中入口→小金北中正門</a:t>
            </a:r>
          </a:p>
        </p:txBody>
      </p:sp>
      <p:sp>
        <p:nvSpPr>
          <p:cNvPr id="67598" name="Text Box 14"/>
          <p:cNvSpPr txBox="1">
            <a:spLocks noChangeArrowheads="1"/>
          </p:cNvSpPr>
          <p:nvPr/>
        </p:nvSpPr>
        <p:spPr bwMode="auto">
          <a:xfrm>
            <a:off x="177800" y="2921000"/>
            <a:ext cx="4652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ja-JP" altLang="en-US" b="1" dirty="0"/>
              <a:t>第２区　３．０ｋｍ　　</a:t>
            </a:r>
            <a:r>
              <a:rPr lang="ja-JP" altLang="en-US" b="1" dirty="0" smtClean="0"/>
              <a:t>日立製作所→</a:t>
            </a:r>
            <a:r>
              <a:rPr lang="ja-JP" altLang="en-US" b="1" dirty="0"/>
              <a:t>小金中入口</a:t>
            </a:r>
          </a:p>
        </p:txBody>
      </p:sp>
      <p:sp>
        <p:nvSpPr>
          <p:cNvPr id="67599" name="Text Box 15"/>
          <p:cNvSpPr txBox="1">
            <a:spLocks noChangeArrowheads="1"/>
          </p:cNvSpPr>
          <p:nvPr/>
        </p:nvSpPr>
        <p:spPr bwMode="auto">
          <a:xfrm>
            <a:off x="177800" y="2527300"/>
            <a:ext cx="4942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zh-CN" altLang="en-US" b="1" dirty="0" smtClean="0"/>
              <a:t>第１区　３．８ｋｍ</a:t>
            </a:r>
            <a:r>
              <a:rPr lang="ja-JP" altLang="en-US" b="1" dirty="0"/>
              <a:t>　　</a:t>
            </a:r>
            <a:r>
              <a:rPr lang="zh-TW" altLang="en-US" b="1" dirty="0" smtClean="0"/>
              <a:t>松戸市民劇場</a:t>
            </a:r>
            <a:r>
              <a:rPr lang="ja-JP" altLang="en-US" b="1" dirty="0" smtClean="0"/>
              <a:t> →日立製作所</a:t>
            </a:r>
            <a:endParaRPr lang="ja-JP" altLang="en-US" b="1" dirty="0"/>
          </a:p>
        </p:txBody>
      </p:sp>
      <p:sp>
        <p:nvSpPr>
          <p:cNvPr id="67600" name="Oval 16"/>
          <p:cNvSpPr>
            <a:spLocks noChangeArrowheads="1"/>
          </p:cNvSpPr>
          <p:nvPr/>
        </p:nvSpPr>
        <p:spPr bwMode="auto">
          <a:xfrm>
            <a:off x="3797300" y="1436688"/>
            <a:ext cx="219075" cy="219075"/>
          </a:xfrm>
          <a:prstGeom prst="ellipse">
            <a:avLst/>
          </a:prstGeom>
          <a:solidFill>
            <a:srgbClr val="F4040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7602" name="Text Box 18"/>
          <p:cNvSpPr txBox="1">
            <a:spLocks noChangeArrowheads="1"/>
          </p:cNvSpPr>
          <p:nvPr/>
        </p:nvSpPr>
        <p:spPr bwMode="auto">
          <a:xfrm>
            <a:off x="2790825" y="106203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福寿院</a:t>
            </a:r>
          </a:p>
        </p:txBody>
      </p:sp>
      <p:sp>
        <p:nvSpPr>
          <p:cNvPr id="67604" name="Text Box 20"/>
          <p:cNvSpPr txBox="1">
            <a:spLocks noChangeArrowheads="1"/>
          </p:cNvSpPr>
          <p:nvPr/>
        </p:nvSpPr>
        <p:spPr bwMode="auto">
          <a:xfrm>
            <a:off x="4222750" y="2097088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西栄寺</a:t>
            </a:r>
          </a:p>
        </p:txBody>
      </p:sp>
      <p:sp>
        <p:nvSpPr>
          <p:cNvPr id="67605" name="Text Box 21"/>
          <p:cNvSpPr txBox="1">
            <a:spLocks noChangeArrowheads="1"/>
          </p:cNvSpPr>
          <p:nvPr/>
        </p:nvSpPr>
        <p:spPr bwMode="auto">
          <a:xfrm>
            <a:off x="7108825" y="1544638"/>
            <a:ext cx="793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小金北中</a:t>
            </a:r>
          </a:p>
        </p:txBody>
      </p:sp>
      <p:sp>
        <p:nvSpPr>
          <p:cNvPr id="67606" name="Text Box 22"/>
          <p:cNvSpPr txBox="1">
            <a:spLocks noChangeArrowheads="1"/>
          </p:cNvSpPr>
          <p:nvPr/>
        </p:nvSpPr>
        <p:spPr bwMode="auto">
          <a:xfrm>
            <a:off x="5437188" y="1617663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流山運動公園</a:t>
            </a:r>
          </a:p>
        </p:txBody>
      </p:sp>
      <p:sp>
        <p:nvSpPr>
          <p:cNvPr id="67607" name="Text Box 23"/>
          <p:cNvSpPr txBox="1">
            <a:spLocks noChangeArrowheads="1"/>
          </p:cNvSpPr>
          <p:nvPr/>
        </p:nvSpPr>
        <p:spPr bwMode="auto">
          <a:xfrm>
            <a:off x="6791325" y="3140075"/>
            <a:ext cx="641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小金中</a:t>
            </a:r>
          </a:p>
        </p:txBody>
      </p:sp>
      <p:sp>
        <p:nvSpPr>
          <p:cNvPr id="67608" name="Text Box 24"/>
          <p:cNvSpPr txBox="1">
            <a:spLocks noChangeArrowheads="1"/>
          </p:cNvSpPr>
          <p:nvPr/>
        </p:nvSpPr>
        <p:spPr bwMode="auto">
          <a:xfrm>
            <a:off x="6565097" y="4751388"/>
            <a:ext cx="9541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日立製作所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7609" name="Text Box 25"/>
          <p:cNvSpPr txBox="1">
            <a:spLocks noChangeArrowheads="1"/>
          </p:cNvSpPr>
          <p:nvPr/>
        </p:nvSpPr>
        <p:spPr bwMode="auto">
          <a:xfrm>
            <a:off x="5881154" y="1182688"/>
            <a:ext cx="20473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/>
                </a:solidFill>
              </a:rPr>
              <a:t>セブンイレブン流山野々下店</a:t>
            </a:r>
            <a:endParaRPr lang="ja-JP" altLang="en-US" sz="1200" b="1" dirty="0">
              <a:solidFill>
                <a:schemeClr val="tx2"/>
              </a:solidFill>
            </a:endParaRPr>
          </a:p>
        </p:txBody>
      </p:sp>
      <p:sp>
        <p:nvSpPr>
          <p:cNvPr id="67612" name="Freeform 28"/>
          <p:cNvSpPr>
            <a:spLocks/>
          </p:cNvSpPr>
          <p:nvPr/>
        </p:nvSpPr>
        <p:spPr bwMode="auto">
          <a:xfrm>
            <a:off x="3059113" y="1341438"/>
            <a:ext cx="836612" cy="182562"/>
          </a:xfrm>
          <a:custGeom>
            <a:avLst/>
            <a:gdLst>
              <a:gd name="T0" fmla="*/ 0 w 492"/>
              <a:gd name="T1" fmla="*/ 42 h 126"/>
              <a:gd name="T2" fmla="*/ 402 w 492"/>
              <a:gd name="T3" fmla="*/ 0 h 126"/>
              <a:gd name="T4" fmla="*/ 492 w 49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2" h="126">
                <a:moveTo>
                  <a:pt x="0" y="42"/>
                </a:moveTo>
                <a:lnTo>
                  <a:pt x="402" y="0"/>
                </a:lnTo>
                <a:lnTo>
                  <a:pt x="492" y="126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7613" name="Freeform 29"/>
          <p:cNvSpPr>
            <a:spLocks/>
          </p:cNvSpPr>
          <p:nvPr/>
        </p:nvSpPr>
        <p:spPr bwMode="auto">
          <a:xfrm>
            <a:off x="3898900" y="1524000"/>
            <a:ext cx="584200" cy="476250"/>
          </a:xfrm>
          <a:custGeom>
            <a:avLst/>
            <a:gdLst>
              <a:gd name="T0" fmla="*/ 0 w 368"/>
              <a:gd name="T1" fmla="*/ 0 h 300"/>
              <a:gd name="T2" fmla="*/ 228 w 368"/>
              <a:gd name="T3" fmla="*/ 300 h 300"/>
              <a:gd name="T4" fmla="*/ 368 w 368"/>
              <a:gd name="T5" fmla="*/ 272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8" h="300">
                <a:moveTo>
                  <a:pt x="0" y="0"/>
                </a:moveTo>
                <a:lnTo>
                  <a:pt x="228" y="300"/>
                </a:lnTo>
                <a:lnTo>
                  <a:pt x="368" y="27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7614" name="Freeform 30"/>
          <p:cNvSpPr>
            <a:spLocks/>
          </p:cNvSpPr>
          <p:nvPr/>
        </p:nvSpPr>
        <p:spPr bwMode="auto">
          <a:xfrm>
            <a:off x="4483100" y="1555750"/>
            <a:ext cx="1022350" cy="400050"/>
          </a:xfrm>
          <a:custGeom>
            <a:avLst/>
            <a:gdLst>
              <a:gd name="T0" fmla="*/ 0 w 644"/>
              <a:gd name="T1" fmla="*/ 252 h 252"/>
              <a:gd name="T2" fmla="*/ 552 w 644"/>
              <a:gd name="T3" fmla="*/ 172 h 252"/>
              <a:gd name="T4" fmla="*/ 644 w 644"/>
              <a:gd name="T5" fmla="*/ 0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4" h="252">
                <a:moveTo>
                  <a:pt x="0" y="252"/>
                </a:moveTo>
                <a:lnTo>
                  <a:pt x="552" y="172"/>
                </a:lnTo>
                <a:lnTo>
                  <a:pt x="644" y="0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7615" name="Freeform 31"/>
          <p:cNvSpPr>
            <a:spLocks/>
          </p:cNvSpPr>
          <p:nvPr/>
        </p:nvSpPr>
        <p:spPr bwMode="auto">
          <a:xfrm>
            <a:off x="5511800" y="1028700"/>
            <a:ext cx="1447800" cy="520700"/>
          </a:xfrm>
          <a:custGeom>
            <a:avLst/>
            <a:gdLst>
              <a:gd name="T0" fmla="*/ 0 w 912"/>
              <a:gd name="T1" fmla="*/ 328 h 328"/>
              <a:gd name="T2" fmla="*/ 160 w 912"/>
              <a:gd name="T3" fmla="*/ 0 h 328"/>
              <a:gd name="T4" fmla="*/ 912 w 912"/>
              <a:gd name="T5" fmla="*/ 44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328">
                <a:moveTo>
                  <a:pt x="0" y="328"/>
                </a:moveTo>
                <a:lnTo>
                  <a:pt x="160" y="0"/>
                </a:lnTo>
                <a:lnTo>
                  <a:pt x="912" y="44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7616" name="Freeform 32"/>
          <p:cNvSpPr>
            <a:spLocks/>
          </p:cNvSpPr>
          <p:nvPr/>
        </p:nvSpPr>
        <p:spPr bwMode="auto">
          <a:xfrm>
            <a:off x="6959600" y="1098550"/>
            <a:ext cx="1085850" cy="558800"/>
          </a:xfrm>
          <a:custGeom>
            <a:avLst/>
            <a:gdLst>
              <a:gd name="T0" fmla="*/ 0 w 684"/>
              <a:gd name="T1" fmla="*/ 0 h 352"/>
              <a:gd name="T2" fmla="*/ 684 w 684"/>
              <a:gd name="T3" fmla="*/ 32 h 352"/>
              <a:gd name="T4" fmla="*/ 480 w 684"/>
              <a:gd name="T5" fmla="*/ 168 h 352"/>
              <a:gd name="T6" fmla="*/ 640 w 684"/>
              <a:gd name="T7" fmla="*/ 352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" h="352">
                <a:moveTo>
                  <a:pt x="0" y="0"/>
                </a:moveTo>
                <a:lnTo>
                  <a:pt x="684" y="32"/>
                </a:lnTo>
                <a:lnTo>
                  <a:pt x="480" y="168"/>
                </a:lnTo>
                <a:lnTo>
                  <a:pt x="640" y="35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7617" name="Freeform 33"/>
          <p:cNvSpPr>
            <a:spLocks/>
          </p:cNvSpPr>
          <p:nvPr/>
        </p:nvSpPr>
        <p:spPr bwMode="auto">
          <a:xfrm>
            <a:off x="7556500" y="1657350"/>
            <a:ext cx="552450" cy="1606550"/>
          </a:xfrm>
          <a:custGeom>
            <a:avLst/>
            <a:gdLst>
              <a:gd name="T0" fmla="*/ 264 w 348"/>
              <a:gd name="T1" fmla="*/ 0 h 1012"/>
              <a:gd name="T2" fmla="*/ 348 w 348"/>
              <a:gd name="T3" fmla="*/ 88 h 1012"/>
              <a:gd name="T4" fmla="*/ 244 w 348"/>
              <a:gd name="T5" fmla="*/ 228 h 1012"/>
              <a:gd name="T6" fmla="*/ 128 w 348"/>
              <a:gd name="T7" fmla="*/ 296 h 1012"/>
              <a:gd name="T8" fmla="*/ 292 w 348"/>
              <a:gd name="T9" fmla="*/ 952 h 1012"/>
              <a:gd name="T10" fmla="*/ 0 w 348"/>
              <a:gd name="T11" fmla="*/ 880 h 1012"/>
              <a:gd name="T12" fmla="*/ 4 w 348"/>
              <a:gd name="T13" fmla="*/ 1012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8" h="1012">
                <a:moveTo>
                  <a:pt x="264" y="0"/>
                </a:moveTo>
                <a:lnTo>
                  <a:pt x="348" y="88"/>
                </a:lnTo>
                <a:lnTo>
                  <a:pt x="244" y="228"/>
                </a:lnTo>
                <a:lnTo>
                  <a:pt x="128" y="296"/>
                </a:lnTo>
                <a:lnTo>
                  <a:pt x="292" y="952"/>
                </a:lnTo>
                <a:lnTo>
                  <a:pt x="0" y="880"/>
                </a:lnTo>
                <a:lnTo>
                  <a:pt x="4" y="1012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7618" name="Line 34"/>
          <p:cNvSpPr>
            <a:spLocks noChangeShapeType="1"/>
          </p:cNvSpPr>
          <p:nvPr/>
        </p:nvSpPr>
        <p:spPr bwMode="auto">
          <a:xfrm flipH="1">
            <a:off x="7550150" y="3251200"/>
            <a:ext cx="12700" cy="1631950"/>
          </a:xfrm>
          <a:prstGeom prst="line">
            <a:avLst/>
          </a:prstGeom>
          <a:noFill/>
          <a:ln w="57150" cap="rnd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7619" name="Freeform 35"/>
          <p:cNvSpPr>
            <a:spLocks/>
          </p:cNvSpPr>
          <p:nvPr/>
        </p:nvSpPr>
        <p:spPr bwMode="auto">
          <a:xfrm>
            <a:off x="6889750" y="4883150"/>
            <a:ext cx="660400" cy="1314450"/>
          </a:xfrm>
          <a:custGeom>
            <a:avLst/>
            <a:gdLst>
              <a:gd name="T0" fmla="*/ 416 w 416"/>
              <a:gd name="T1" fmla="*/ 0 h 828"/>
              <a:gd name="T2" fmla="*/ 412 w 416"/>
              <a:gd name="T3" fmla="*/ 284 h 828"/>
              <a:gd name="T4" fmla="*/ 0 w 416"/>
              <a:gd name="T5" fmla="*/ 304 h 828"/>
              <a:gd name="T6" fmla="*/ 228 w 416"/>
              <a:gd name="T7" fmla="*/ 664 h 828"/>
              <a:gd name="T8" fmla="*/ 232 w 416"/>
              <a:gd name="T9" fmla="*/ 800 h 828"/>
              <a:gd name="T10" fmla="*/ 396 w 416"/>
              <a:gd name="T11" fmla="*/ 828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6" h="828">
                <a:moveTo>
                  <a:pt x="416" y="0"/>
                </a:moveTo>
                <a:lnTo>
                  <a:pt x="412" y="284"/>
                </a:lnTo>
                <a:lnTo>
                  <a:pt x="0" y="304"/>
                </a:lnTo>
                <a:lnTo>
                  <a:pt x="228" y="664"/>
                </a:lnTo>
                <a:lnTo>
                  <a:pt x="232" y="800"/>
                </a:lnTo>
                <a:lnTo>
                  <a:pt x="396" y="828"/>
                </a:lnTo>
              </a:path>
            </a:pathLst>
          </a:custGeom>
          <a:noFill/>
          <a:ln w="57150" cap="rnd" cmpd="sng">
            <a:solidFill>
              <a:srgbClr val="FC242E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7621" name="Text Box 37"/>
          <p:cNvSpPr txBox="1">
            <a:spLocks noChangeArrowheads="1"/>
          </p:cNvSpPr>
          <p:nvPr/>
        </p:nvSpPr>
        <p:spPr bwMode="auto">
          <a:xfrm>
            <a:off x="6775450" y="0"/>
            <a:ext cx="18208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4800" b="1" i="1" u="sng"/>
              <a:t>第８区</a:t>
            </a:r>
          </a:p>
        </p:txBody>
      </p:sp>
      <p:sp>
        <p:nvSpPr>
          <p:cNvPr id="67624" name="Text Box 40"/>
          <p:cNvSpPr txBox="1">
            <a:spLocks noChangeArrowheads="1"/>
          </p:cNvSpPr>
          <p:nvPr/>
        </p:nvSpPr>
        <p:spPr bwMode="auto">
          <a:xfrm>
            <a:off x="3087688" y="1703388"/>
            <a:ext cx="1098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 sz="1200" b="1">
                <a:solidFill>
                  <a:schemeClr val="tx2"/>
                </a:solidFill>
              </a:rPr>
              <a:t>西深井小入口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-2.08092E-6 C -0.00035 -0.00185 -0.00244 -0.0141 -0.00313 -0.01479 C -0.00591 -0.01734 -0.01268 -0.01896 -0.01268 -0.01896 C -0.01372 -0.02034 -0.01441 -0.02265 -0.0158 -0.02335 C -0.02101 -0.02566 -0.03178 -0.02751 -0.03178 -0.02751 C -0.04115 -0.02566 -0.05105 -0.02265 -0.06025 -0.02127 C -0.06806 -0.02011 -0.08403 -0.01896 -0.08403 -0.01896 " pathEditMode="relative" ptsTypes="ffffffA">
                                      <p:cBhvr>
                                        <p:cTn id="18" dur="20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2" grpId="0"/>
      <p:bldP spid="67600" grpId="0" animBg="1"/>
      <p:bldP spid="67602" grpId="0"/>
      <p:bldP spid="67612" grpId="0" animBg="1"/>
      <p:bldP spid="6762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視差">
  <a:themeElements>
    <a:clrScheme name="緑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視差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視差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視差</Template>
  <TotalTime>656</TotalTime>
  <Words>237</Words>
  <Application>Microsoft Office PowerPoint</Application>
  <PresentationFormat>画面に合わせる (4:3)</PresentationFormat>
  <Paragraphs>159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1" baseType="lpstr">
      <vt:lpstr>HGｺﾞｼｯｸM</vt:lpstr>
      <vt:lpstr>ＭＳ Ｐゴシック</vt:lpstr>
      <vt:lpstr>ＭＳ Ｐ明朝</vt:lpstr>
      <vt:lpstr>新細明體</vt:lpstr>
      <vt:lpstr>华文楷体</vt:lpstr>
      <vt:lpstr>Arial</vt:lpstr>
      <vt:lpstr>Corbel</vt:lpstr>
      <vt:lpstr>Times New Roman</vt:lpstr>
      <vt:lpstr>視差</vt:lpstr>
      <vt:lpstr>東葛飾地方中学校駅伝競走大会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Takuya Tsuga</dc:creator>
  <cp:lastModifiedBy>柏市立教育研究所</cp:lastModifiedBy>
  <cp:revision>24</cp:revision>
  <dcterms:created xsi:type="dcterms:W3CDTF">2003-10-01T02:20:23Z</dcterms:created>
  <dcterms:modified xsi:type="dcterms:W3CDTF">2019-08-23T08:11:49Z</dcterms:modified>
</cp:coreProperties>
</file>