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96" r:id="rId3"/>
    <p:sldId id="257" r:id="rId4"/>
    <p:sldId id="298" r:id="rId5"/>
    <p:sldId id="293" r:id="rId6"/>
    <p:sldId id="258" r:id="rId7"/>
    <p:sldId id="259" r:id="rId8"/>
    <p:sldId id="280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1" r:id="rId18"/>
    <p:sldId id="281" r:id="rId19"/>
    <p:sldId id="264" r:id="rId20"/>
    <p:sldId id="288" r:id="rId21"/>
    <p:sldId id="291" r:id="rId22"/>
    <p:sldId id="290" r:id="rId23"/>
    <p:sldId id="289" r:id="rId24"/>
    <p:sldId id="263" r:id="rId25"/>
    <p:sldId id="292" r:id="rId26"/>
    <p:sldId id="283" r:id="rId27"/>
    <p:sldId id="284" r:id="rId28"/>
    <p:sldId id="273" r:id="rId29"/>
    <p:sldId id="285" r:id="rId30"/>
    <p:sldId id="275" r:id="rId31"/>
    <p:sldId id="286" r:id="rId32"/>
    <p:sldId id="287" r:id="rId33"/>
    <p:sldId id="279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64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7248dd7f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7248dd7f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7248dd7f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7248dd7f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7248dd7f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7248dd7f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7248dd7f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7248dd7f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7248dd7f6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7248dd7f6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7248dd7f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7248dd7f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7248dd7f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87248dd7f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7248dd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7248dd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822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7248dd7f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7248dd7f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8188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7924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507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6443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767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7248dd7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7248dd7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7248dd7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7248dd7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958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835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018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7248dd7f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87248dd7f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16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7248dd7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7248dd7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7248dd7f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87248dd7f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7248dd7f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7248dd7f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459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7248dd7f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7248dd7f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811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7248dd7f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7248dd7f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7248dd7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7248dd7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7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7248dd7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7248dd7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260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7248dd7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7248dd7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7248dd7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87248dd7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5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hien.ysn21.jp/joho/cgi-bin/wp2/wp/wp-content/uploads/mBot_chromebook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mblock.cc/pages/downloads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60.jpeg"/><Relationship Id="rId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2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ide.mblock.cc/#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90906" y="382536"/>
            <a:ext cx="7539604" cy="12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 b="1" dirty="0">
                <a:solidFill>
                  <a:schemeClr val="accent1">
                    <a:lumMod val="75000"/>
                  </a:schemeClr>
                </a:solidFill>
              </a:rPr>
              <a:t>ｍBot</a:t>
            </a:r>
            <a:r>
              <a:rPr lang="ja-JP" altLang="en-US" sz="6000" dirty="0"/>
              <a:t>を使ってみよう</a:t>
            </a:r>
            <a:r>
              <a:rPr lang="ja" sz="6000" dirty="0"/>
              <a:t> </a:t>
            </a:r>
            <a:endParaRPr sz="60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628963" y="3785418"/>
            <a:ext cx="3180727" cy="524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dirty="0"/>
              <a:t>柏市</a:t>
            </a:r>
            <a:r>
              <a:rPr lang="ja-JP" altLang="en-US" sz="2400" dirty="0"/>
              <a:t>立小中学校版</a:t>
            </a:r>
            <a:endParaRPr sz="24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4060371" y="4578975"/>
            <a:ext cx="508362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u="sng" dirty="0">
                <a:solidFill>
                  <a:schemeClr val="hlink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やまぐち総合教育支援センター　の資料を参考にしています</a:t>
            </a:r>
            <a:endParaRPr sz="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Google Shape;188;p26">
            <a:extLst>
              <a:ext uri="{FF2B5EF4-FFF2-40B4-BE49-F238E27FC236}">
                <a16:creationId xmlns:a16="http://schemas.microsoft.com/office/drawing/2014/main" id="{3CD74FCD-55BE-4B48-86FF-2B39039629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5939" t="29770" r="3525" b="11256"/>
          <a:stretch/>
        </p:blipFill>
        <p:spPr>
          <a:xfrm>
            <a:off x="6029636" y="1631436"/>
            <a:ext cx="2623458" cy="21539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129DF2E6-4037-4E29-9175-BFDCE2F6F0CC}"/>
              </a:ext>
            </a:extLst>
          </p:cNvPr>
          <p:cNvSpPr txBox="1">
            <a:spLocks/>
          </p:cNvSpPr>
          <p:nvPr/>
        </p:nvSpPr>
        <p:spPr>
          <a:xfrm>
            <a:off x="1373698" y="1769233"/>
            <a:ext cx="5715000" cy="7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Chromebook 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編</a:t>
            </a:r>
            <a:r>
              <a:rPr lang="en-US" altLang="ja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4001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　　</a:t>
            </a:r>
            <a:r>
              <a:rPr lang="ja" dirty="0"/>
              <a:t>どんなことができるの</a:t>
            </a:r>
            <a:endParaRPr dirty="0"/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t="1322" b="2252"/>
          <a:stretch/>
        </p:blipFill>
        <p:spPr>
          <a:xfrm>
            <a:off x="641724" y="631371"/>
            <a:ext cx="7860550" cy="4386943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（動かす）</a:t>
            </a:r>
            <a:endParaRPr dirty="0"/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l="807" t="744" b="1760"/>
          <a:stretch/>
        </p:blipFill>
        <p:spPr>
          <a:xfrm>
            <a:off x="708770" y="707572"/>
            <a:ext cx="7726459" cy="4321629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（ライトを光らせる）</a:t>
            </a:r>
            <a:endParaRPr dirty="0"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t="1329"/>
          <a:stretch/>
        </p:blipFill>
        <p:spPr>
          <a:xfrm>
            <a:off x="821790" y="751114"/>
            <a:ext cx="7500419" cy="4276634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（音をならす）</a:t>
            </a:r>
            <a:endParaRPr dirty="0"/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 l="870" t="2080" r="1012" b="360"/>
          <a:stretch/>
        </p:blipFill>
        <p:spPr>
          <a:xfrm>
            <a:off x="832757" y="740228"/>
            <a:ext cx="7478486" cy="4321629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94268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（センサー）</a:t>
            </a:r>
            <a:endParaRPr dirty="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73" y="512098"/>
            <a:ext cx="7594735" cy="4351155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（制御）</a:t>
            </a:r>
            <a:endParaRPr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3">
            <a:alphaModFix/>
          </a:blip>
          <a:srcRect l="694" t="3373" r="948" b="447"/>
          <a:stretch/>
        </p:blipFill>
        <p:spPr>
          <a:xfrm>
            <a:off x="718457" y="664030"/>
            <a:ext cx="7587343" cy="4310742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（演算）</a:t>
            </a:r>
            <a:endParaRPr dirty="0"/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 l="20" t="1660"/>
          <a:stretch/>
        </p:blipFill>
        <p:spPr>
          <a:xfrm>
            <a:off x="609600" y="674914"/>
            <a:ext cx="7744140" cy="4338936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6078" y="11028"/>
            <a:ext cx="9137921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/>
              <a:t>　</a:t>
            </a:r>
            <a:r>
              <a:rPr lang="ja" altLang="en-US" dirty="0"/>
              <a:t>初期</a:t>
            </a:r>
            <a:r>
              <a:rPr lang="ja-JP" altLang="en-US" dirty="0"/>
              <a:t>設定を</a:t>
            </a:r>
            <a:r>
              <a:rPr lang="ja-JP" altLang="en-US"/>
              <a:t>する（</a:t>
            </a:r>
            <a:r>
              <a:rPr lang="en-US" altLang="ja-JP" dirty="0" err="1"/>
              <a:t>mBot</a:t>
            </a:r>
            <a:r>
              <a:rPr lang="ja-JP" altLang="en-US" dirty="0"/>
              <a:t>を追加する）</a:t>
            </a:r>
            <a:endParaRPr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515561" y="714367"/>
            <a:ext cx="6644271" cy="757012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sz="2000" b="1" dirty="0">
                <a:solidFill>
                  <a:srgbClr val="0070C0"/>
                </a:solidFill>
              </a:rPr>
              <a:t>デバイス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" sz="2000" b="1" dirty="0">
                <a:solidFill>
                  <a:srgbClr val="0070C0"/>
                </a:solidFill>
              </a:rPr>
              <a:t>　</a:t>
            </a:r>
            <a:r>
              <a:rPr lang="ja" sz="2000" dirty="0"/>
              <a:t>の　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altLang="en-US" sz="2000" b="1" dirty="0">
                <a:solidFill>
                  <a:srgbClr val="0070C0"/>
                </a:solidFill>
              </a:rPr>
              <a:t>追加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-JP" altLang="en-US" sz="2000" dirty="0"/>
              <a:t>ボタンをタップする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</a:t>
            </a:r>
            <a:r>
              <a:rPr lang="ja" sz="2000" dirty="0"/>
              <a:t>ライブラリの</a:t>
            </a:r>
            <a:r>
              <a:rPr lang="ja-JP" altLang="en-US" sz="2000" dirty="0"/>
              <a:t>一覧から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altLang="en-US" sz="2000" b="1" dirty="0">
                <a:solidFill>
                  <a:srgbClr val="0070C0"/>
                </a:solidFill>
              </a:rPr>
              <a:t>ｍ</a:t>
            </a:r>
            <a:r>
              <a:rPr lang="en-US" altLang="ja" sz="2000" b="1" dirty="0">
                <a:solidFill>
                  <a:srgbClr val="0070C0"/>
                </a:solidFill>
              </a:rPr>
              <a:t>Bot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" altLang="en-US" sz="2000" b="1" dirty="0">
                <a:solidFill>
                  <a:srgbClr val="0070C0"/>
                </a:solidFill>
              </a:rPr>
              <a:t>　</a:t>
            </a:r>
            <a:r>
              <a:rPr lang="ja" sz="2000" dirty="0"/>
              <a:t>を</a:t>
            </a:r>
            <a:r>
              <a:rPr lang="ja-JP" altLang="en-US" sz="2000" dirty="0"/>
              <a:t>選択し、「</a:t>
            </a:r>
            <a:r>
              <a:rPr lang="ja" sz="2000" dirty="0"/>
              <a:t>OK</a:t>
            </a:r>
            <a:r>
              <a:rPr lang="ja-JP" altLang="en-US" sz="2000" dirty="0"/>
              <a:t>」する</a:t>
            </a:r>
            <a:endParaRPr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5A9F0F9-F161-42CD-A179-4EFED6D9CA66}"/>
              </a:ext>
            </a:extLst>
          </p:cNvPr>
          <p:cNvGrpSpPr/>
          <p:nvPr/>
        </p:nvGrpSpPr>
        <p:grpSpPr>
          <a:xfrm>
            <a:off x="105688" y="1743688"/>
            <a:ext cx="9000815" cy="3245792"/>
            <a:chOff x="105688" y="1743688"/>
            <a:chExt cx="9000815" cy="324579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50654C33-88FF-4C0F-A7DE-A390837C56E8}"/>
                </a:ext>
              </a:extLst>
            </p:cNvPr>
            <p:cNvGrpSpPr/>
            <p:nvPr/>
          </p:nvGrpSpPr>
          <p:grpSpPr>
            <a:xfrm>
              <a:off x="105688" y="1743688"/>
              <a:ext cx="8932624" cy="3245792"/>
              <a:chOff x="76252" y="1542214"/>
              <a:chExt cx="8932624" cy="3245792"/>
            </a:xfrm>
          </p:grpSpPr>
          <p:pic>
            <p:nvPicPr>
              <p:cNvPr id="111" name="Google Shape;111;p18"/>
              <p:cNvPicPr preferRelativeResize="0"/>
              <p:nvPr/>
            </p:nvPicPr>
            <p:blipFill rotWithShape="1">
              <a:blip r:embed="rId3">
                <a:alphaModFix/>
              </a:blip>
              <a:srcRect l="1074" r="54840"/>
              <a:stretch/>
            </p:blipFill>
            <p:spPr>
              <a:xfrm>
                <a:off x="146010" y="1542214"/>
                <a:ext cx="2804019" cy="3245792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12" name="Google Shape;112;p18"/>
              <p:cNvPicPr preferRelativeResize="0"/>
              <p:nvPr/>
            </p:nvPicPr>
            <p:blipFill rotWithShape="1">
              <a:blip r:embed="rId4">
                <a:alphaModFix/>
              </a:blip>
              <a:srcRect r="295"/>
              <a:stretch/>
            </p:blipFill>
            <p:spPr>
              <a:xfrm>
                <a:off x="3474649" y="1542214"/>
                <a:ext cx="5534227" cy="2905411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0" name="Google Shape;68;p14">
                <a:extLst>
                  <a:ext uri="{FF2B5EF4-FFF2-40B4-BE49-F238E27FC236}">
                    <a16:creationId xmlns:a16="http://schemas.microsoft.com/office/drawing/2014/main" id="{F52EED09-D537-492B-B0CB-121CCB618473}"/>
                  </a:ext>
                </a:extLst>
              </p:cNvPr>
              <p:cNvSpPr/>
              <p:nvPr/>
            </p:nvSpPr>
            <p:spPr>
              <a:xfrm>
                <a:off x="76252" y="3828215"/>
                <a:ext cx="545676" cy="4789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" name="Google Shape;68;p14">
                <a:extLst>
                  <a:ext uri="{FF2B5EF4-FFF2-40B4-BE49-F238E27FC236}">
                    <a16:creationId xmlns:a16="http://schemas.microsoft.com/office/drawing/2014/main" id="{992AC905-1258-4877-AB0C-5941E8B467B2}"/>
                  </a:ext>
                </a:extLst>
              </p:cNvPr>
              <p:cNvSpPr/>
              <p:nvPr/>
            </p:nvSpPr>
            <p:spPr>
              <a:xfrm>
                <a:off x="76252" y="3165110"/>
                <a:ext cx="545676" cy="288946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12" name="Google Shape;114;p18">
                <a:extLst>
                  <a:ext uri="{FF2B5EF4-FFF2-40B4-BE49-F238E27FC236}">
                    <a16:creationId xmlns:a16="http://schemas.microsoft.com/office/drawing/2014/main" id="{51C16EF0-5B63-4AE7-9685-2AC9EB25C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56" y="3495977"/>
                <a:ext cx="0" cy="28522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" name="Google Shape;68;p14">
                <a:extLst>
                  <a:ext uri="{FF2B5EF4-FFF2-40B4-BE49-F238E27FC236}">
                    <a16:creationId xmlns:a16="http://schemas.microsoft.com/office/drawing/2014/main" id="{BE274557-EEAE-4FB3-8F0E-F787DDC3D201}"/>
                  </a:ext>
                </a:extLst>
              </p:cNvPr>
              <p:cNvSpPr/>
              <p:nvPr/>
            </p:nvSpPr>
            <p:spPr>
              <a:xfrm>
                <a:off x="5218621" y="2845326"/>
                <a:ext cx="1111732" cy="1301302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矢印: 右 14">
                <a:extLst>
                  <a:ext uri="{FF2B5EF4-FFF2-40B4-BE49-F238E27FC236}">
                    <a16:creationId xmlns:a16="http://schemas.microsoft.com/office/drawing/2014/main" id="{2E618CE0-BC1A-4373-8590-6F5633E05845}"/>
                  </a:ext>
                </a:extLst>
              </p:cNvPr>
              <p:cNvSpPr/>
              <p:nvPr/>
            </p:nvSpPr>
            <p:spPr>
              <a:xfrm>
                <a:off x="3051633" y="3131669"/>
                <a:ext cx="354825" cy="355827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" name="Google Shape;68;p14">
              <a:extLst>
                <a:ext uri="{FF2B5EF4-FFF2-40B4-BE49-F238E27FC236}">
                  <a16:creationId xmlns:a16="http://schemas.microsoft.com/office/drawing/2014/main" id="{7BFF38E9-1F38-465B-934F-CD21D41FF6BC}"/>
                </a:ext>
              </a:extLst>
            </p:cNvPr>
            <p:cNvSpPr/>
            <p:nvPr/>
          </p:nvSpPr>
          <p:spPr>
            <a:xfrm>
              <a:off x="8512629" y="4234542"/>
              <a:ext cx="593874" cy="446171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" altLang="en-US" dirty="0"/>
              <a:t>初期設定</a:t>
            </a:r>
            <a:r>
              <a:rPr lang="ja-JP" altLang="en-US" dirty="0"/>
              <a:t>（ファームのアップデート）</a:t>
            </a:r>
            <a:endParaRPr dirty="0"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114360" y="550265"/>
            <a:ext cx="8793882" cy="185279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①画面左下の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接続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②</a:t>
            </a:r>
            <a:r>
              <a:rPr lang="ja" sz="1500" dirty="0"/>
              <a:t>USB接続で表示された</a:t>
            </a:r>
            <a:r>
              <a:rPr lang="ja-JP" altLang="en-US" sz="1500" dirty="0"/>
              <a:t>画面で☑を入れて「</a:t>
            </a:r>
            <a:r>
              <a:rPr lang="ja" sz="1500" dirty="0"/>
              <a:t>接続</a:t>
            </a:r>
            <a:r>
              <a:rPr lang="ja-JP" altLang="en-US" sz="1500" dirty="0"/>
              <a:t>」をタップ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" sz="1500" dirty="0"/>
              <a:t>　</a:t>
            </a:r>
            <a:r>
              <a:rPr lang="ja" sz="1500" dirty="0">
                <a:solidFill>
                  <a:srgbClr val="FF0000"/>
                </a:solidFill>
              </a:rPr>
              <a:t>※</a:t>
            </a:r>
            <a:r>
              <a:rPr lang="ja-JP" altLang="en-US" sz="1500" dirty="0">
                <a:solidFill>
                  <a:srgbClr val="FF0000"/>
                </a:solidFill>
              </a:rPr>
              <a:t>「接続」ボタンが押せない</a:t>
            </a:r>
            <a:r>
              <a:rPr lang="ja" sz="1500" dirty="0">
                <a:solidFill>
                  <a:srgbClr val="FF0000"/>
                </a:solidFill>
              </a:rPr>
              <a:t>ときは　USBケーブルを一度抜いてさす</a:t>
            </a:r>
            <a:endParaRPr sz="15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>
                <a:solidFill>
                  <a:schemeClr val="tx1"/>
                </a:solidFill>
              </a:rPr>
              <a:t>③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設定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④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ファームウェアを更新する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をタップし、「</a:t>
            </a:r>
            <a:r>
              <a:rPr lang="ja" sz="1500" dirty="0"/>
              <a:t>オンラインのファームウェア</a:t>
            </a:r>
            <a:r>
              <a:rPr lang="ja-JP" altLang="en-US" sz="1500" dirty="0"/>
              <a:t>を更新する」メッセージ画面で</a:t>
            </a:r>
            <a:br>
              <a:rPr lang="en-US" altLang="ja-JP" sz="1500" dirty="0"/>
            </a:br>
            <a:r>
              <a:rPr lang="ja-JP" altLang="en-US" sz="1500" dirty="0"/>
              <a:t>　　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アップデート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ボタンをタップする</a:t>
            </a:r>
            <a:r>
              <a:rPr lang="en-US" altLang="ja-JP" sz="1500" dirty="0"/>
              <a:t> </a:t>
            </a:r>
            <a:r>
              <a:rPr lang="ja-JP" altLang="en-US" sz="1500" dirty="0"/>
              <a:t>（</a:t>
            </a:r>
            <a:r>
              <a:rPr lang="en-US" altLang="ja-JP" sz="1500" dirty="0"/>
              <a:t>※</a:t>
            </a:r>
            <a:r>
              <a:rPr lang="ja" sz="1500" dirty="0"/>
              <a:t>アップデート</a:t>
            </a:r>
            <a:r>
              <a:rPr lang="ja-JP" altLang="en-US" sz="1500" dirty="0"/>
              <a:t>画面が消える</a:t>
            </a:r>
            <a:r>
              <a:rPr lang="ja" sz="1500" dirty="0"/>
              <a:t>まで　</a:t>
            </a:r>
            <a:r>
              <a:rPr lang="ja-JP" altLang="en-US" sz="1500" dirty="0"/>
              <a:t>そ</a:t>
            </a:r>
            <a:r>
              <a:rPr lang="ja" sz="1500" dirty="0"/>
              <a:t>のまま待つ</a:t>
            </a:r>
            <a:r>
              <a:rPr lang="ja-JP" altLang="en-US" sz="1500" dirty="0"/>
              <a:t>）</a:t>
            </a:r>
            <a:endParaRPr sz="15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86C10E2-CF06-4DBC-9F32-133C81A51A4F}"/>
              </a:ext>
            </a:extLst>
          </p:cNvPr>
          <p:cNvGrpSpPr/>
          <p:nvPr/>
        </p:nvGrpSpPr>
        <p:grpSpPr>
          <a:xfrm>
            <a:off x="96840" y="1974486"/>
            <a:ext cx="8781810" cy="2700685"/>
            <a:chOff x="31525" y="2409919"/>
            <a:chExt cx="8781810" cy="270068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4E181A5-580D-4875-A470-D99FA38B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25" y="2771910"/>
              <a:ext cx="1976286" cy="172515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3" name="Google Shape;123;p19"/>
            <p:cNvPicPr preferRelativeResize="0"/>
            <p:nvPr/>
          </p:nvPicPr>
          <p:blipFill rotWithShape="1">
            <a:blip r:embed="rId4">
              <a:alphaModFix/>
            </a:blip>
            <a:srcRect b="31044"/>
            <a:stretch/>
          </p:blipFill>
          <p:spPr>
            <a:xfrm>
              <a:off x="2367624" y="2740439"/>
              <a:ext cx="1790668" cy="206677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4" name="Google Shape;124;p19"/>
            <p:cNvPicPr preferRelativeResize="0"/>
            <p:nvPr/>
          </p:nvPicPr>
          <p:blipFill rotWithShape="1">
            <a:blip r:embed="rId5">
              <a:alphaModFix/>
            </a:blip>
            <a:srcRect t="13719" r="-2162" b="-5013"/>
            <a:stretch/>
          </p:blipFill>
          <p:spPr>
            <a:xfrm>
              <a:off x="4572000" y="2750313"/>
              <a:ext cx="1782812" cy="206677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5" name="Google Shape;125;p19"/>
            <p:cNvPicPr preferRelativeResize="0"/>
            <p:nvPr/>
          </p:nvPicPr>
          <p:blipFill rotWithShape="1">
            <a:blip r:embed="rId6">
              <a:alphaModFix/>
            </a:blip>
            <a:srcRect b="43886"/>
            <a:stretch/>
          </p:blipFill>
          <p:spPr>
            <a:xfrm>
              <a:off x="6861523" y="2409919"/>
              <a:ext cx="1951811" cy="1274846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6" name="Google Shape;126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61523" y="3835759"/>
              <a:ext cx="1951812" cy="1274845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EC857EE7-C0B1-4B31-8088-AB7A17074468}"/>
                </a:ext>
              </a:extLst>
            </p:cNvPr>
            <p:cNvSpPr/>
            <p:nvPr/>
          </p:nvSpPr>
          <p:spPr>
            <a:xfrm>
              <a:off x="679392" y="3634487"/>
              <a:ext cx="1300012" cy="394899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D5C43B5D-0ADE-4972-BBDF-936AC98BC3A0}"/>
                </a:ext>
              </a:extLst>
            </p:cNvPr>
            <p:cNvSpPr/>
            <p:nvPr/>
          </p:nvSpPr>
          <p:spPr>
            <a:xfrm>
              <a:off x="2493189" y="4052725"/>
              <a:ext cx="273578" cy="340966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Google Shape;68;p14">
              <a:extLst>
                <a:ext uri="{FF2B5EF4-FFF2-40B4-BE49-F238E27FC236}">
                  <a16:creationId xmlns:a16="http://schemas.microsoft.com/office/drawing/2014/main" id="{194C1B14-DF2A-4799-8580-33081A4A8972}"/>
                </a:ext>
              </a:extLst>
            </p:cNvPr>
            <p:cNvSpPr/>
            <p:nvPr/>
          </p:nvSpPr>
          <p:spPr>
            <a:xfrm>
              <a:off x="5083629" y="4324777"/>
              <a:ext cx="1216352" cy="39909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Google Shape;68;p14">
              <a:extLst>
                <a:ext uri="{FF2B5EF4-FFF2-40B4-BE49-F238E27FC236}">
                  <a16:creationId xmlns:a16="http://schemas.microsoft.com/office/drawing/2014/main" id="{56839FD1-E5B4-41C2-81FF-DCC36A6BCDCC}"/>
                </a:ext>
              </a:extLst>
            </p:cNvPr>
            <p:cNvSpPr/>
            <p:nvPr/>
          </p:nvSpPr>
          <p:spPr>
            <a:xfrm>
              <a:off x="7479419" y="3147297"/>
              <a:ext cx="1333915" cy="460344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5AD167ED-EF4E-48BF-83CE-1DD5A62B4F93}"/>
                </a:ext>
              </a:extLst>
            </p:cNvPr>
            <p:cNvSpPr/>
            <p:nvPr/>
          </p:nvSpPr>
          <p:spPr>
            <a:xfrm>
              <a:off x="2052114" y="3789281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1364972B-81B6-49A4-8BFF-5C93C4CA0BAB}"/>
                </a:ext>
              </a:extLst>
            </p:cNvPr>
            <p:cNvSpPr/>
            <p:nvPr/>
          </p:nvSpPr>
          <p:spPr>
            <a:xfrm>
              <a:off x="4209988" y="389423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矢印: 右 20">
              <a:extLst>
                <a:ext uri="{FF2B5EF4-FFF2-40B4-BE49-F238E27FC236}">
                  <a16:creationId xmlns:a16="http://schemas.microsoft.com/office/drawing/2014/main" id="{3B736B3E-F9B0-4F03-B404-A36DA7AC7482}"/>
                </a:ext>
              </a:extLst>
            </p:cNvPr>
            <p:cNvSpPr/>
            <p:nvPr/>
          </p:nvSpPr>
          <p:spPr>
            <a:xfrm>
              <a:off x="6499511" y="342586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Google Shape;68;p14">
              <a:extLst>
                <a:ext uri="{FF2B5EF4-FFF2-40B4-BE49-F238E27FC236}">
                  <a16:creationId xmlns:a16="http://schemas.microsoft.com/office/drawing/2014/main" id="{D519AA63-FD65-4D17-BFD9-A7014C38DCA8}"/>
                </a:ext>
              </a:extLst>
            </p:cNvPr>
            <p:cNvSpPr/>
            <p:nvPr/>
          </p:nvSpPr>
          <p:spPr>
            <a:xfrm>
              <a:off x="2415583" y="4469442"/>
              <a:ext cx="1697307" cy="31750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DACF059D-97D6-425C-9588-3910EB434B12}"/>
                </a:ext>
              </a:extLst>
            </p:cNvPr>
            <p:cNvSpPr/>
            <p:nvPr/>
          </p:nvSpPr>
          <p:spPr>
            <a:xfrm>
              <a:off x="2715269" y="2732056"/>
              <a:ext cx="522513" cy="31750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Google Shape;68;p14">
              <a:extLst>
                <a:ext uri="{FF2B5EF4-FFF2-40B4-BE49-F238E27FC236}">
                  <a16:creationId xmlns:a16="http://schemas.microsoft.com/office/drawing/2014/main" id="{FFA90060-F71D-40F8-9B88-6591E00002BB}"/>
                </a:ext>
              </a:extLst>
            </p:cNvPr>
            <p:cNvSpPr/>
            <p:nvPr/>
          </p:nvSpPr>
          <p:spPr>
            <a:xfrm>
              <a:off x="8001000" y="4865914"/>
              <a:ext cx="812334" cy="24469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矢印: 右 24">
              <a:extLst>
                <a:ext uri="{FF2B5EF4-FFF2-40B4-BE49-F238E27FC236}">
                  <a16:creationId xmlns:a16="http://schemas.microsoft.com/office/drawing/2014/main" id="{E31352B9-4258-4E58-BBFC-5E1A63E27545}"/>
                </a:ext>
              </a:extLst>
            </p:cNvPr>
            <p:cNvSpPr/>
            <p:nvPr/>
          </p:nvSpPr>
          <p:spPr>
            <a:xfrm rot="5400000">
              <a:off x="8037719" y="358225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75859A5F-F8F2-4CD2-81B1-607944B1B8DF}"/>
              </a:ext>
            </a:extLst>
          </p:cNvPr>
          <p:cNvSpPr/>
          <p:nvPr/>
        </p:nvSpPr>
        <p:spPr>
          <a:xfrm>
            <a:off x="5727788" y="32896"/>
            <a:ext cx="3085546" cy="42888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mBot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に残ったプログラムをリセットします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Google Shape;122;p19">
            <a:extLst>
              <a:ext uri="{FF2B5EF4-FFF2-40B4-BE49-F238E27FC236}">
                <a16:creationId xmlns:a16="http://schemas.microsoft.com/office/drawing/2014/main" id="{27FD28EC-3C2B-4360-99E0-C02937D462B1}"/>
              </a:ext>
            </a:extLst>
          </p:cNvPr>
          <p:cNvSpPr txBox="1">
            <a:spLocks/>
          </p:cNvSpPr>
          <p:nvPr/>
        </p:nvSpPr>
        <p:spPr>
          <a:xfrm>
            <a:off x="114360" y="4544739"/>
            <a:ext cx="3826269" cy="4122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200"/>
              </a:lnSpc>
              <a:buFont typeface="Arial"/>
              <a:buNone/>
            </a:pPr>
            <a:r>
              <a:rPr lang="ja-JP" altLang="en-US" sz="1500" dirty="0"/>
              <a:t>⑤</a:t>
            </a:r>
            <a:r>
              <a:rPr lang="ja-JP" altLang="en-US" sz="1500" dirty="0">
                <a:solidFill>
                  <a:srgbClr val="FF0000"/>
                </a:solidFill>
              </a:rPr>
              <a:t>一度接続がきれるので、再度</a:t>
            </a:r>
            <a:r>
              <a:rPr lang="ja-JP" altLang="en-US" sz="1500" b="1" dirty="0">
                <a:solidFill>
                  <a:srgbClr val="0070C0"/>
                </a:solidFill>
              </a:rPr>
              <a:t>「接続」</a:t>
            </a:r>
            <a:r>
              <a:rPr lang="ja-JP" altLang="en-US" sz="1500" dirty="0"/>
              <a:t>をタップ</a:t>
            </a:r>
          </a:p>
        </p:txBody>
      </p:sp>
    </p:spTree>
    <p:extLst>
      <p:ext uri="{BB962C8B-B14F-4D97-AF65-F5344CB8AC3E}">
        <p14:creationId xmlns:p14="http://schemas.microsoft.com/office/powerpoint/2010/main" val="3109319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-3" y="-20082"/>
            <a:ext cx="9144004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/>
              <a:t>　</a:t>
            </a:r>
            <a:r>
              <a:rPr lang="ja" altLang="en-US" dirty="0"/>
              <a:t>プログラムの作成</a:t>
            </a:r>
            <a:r>
              <a:rPr lang="ja-JP" altLang="en-US" dirty="0"/>
              <a:t>方法</a:t>
            </a:r>
            <a:endParaRPr dirty="0"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266935" y="687382"/>
            <a:ext cx="8520600" cy="130263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・</a:t>
            </a:r>
            <a:r>
              <a:rPr lang="ja" sz="2000" dirty="0"/>
              <a:t>命令ブロックを移動して組み合わせる</a:t>
            </a:r>
            <a:br>
              <a:rPr lang="en-US" altLang="ja" sz="2000" dirty="0"/>
            </a:br>
            <a:r>
              <a:rPr lang="ja-JP" altLang="en-US" sz="2000" dirty="0"/>
              <a:t>・</a:t>
            </a:r>
            <a:r>
              <a:rPr lang="ja" sz="2000" dirty="0"/>
              <a:t>命令ブロックを消すときは、道具の並んでいるところへドラッグしてゴミ箱へ</a:t>
            </a:r>
            <a:br>
              <a:rPr lang="en-US" altLang="ja" sz="2000" dirty="0"/>
            </a:br>
            <a:r>
              <a:rPr lang="ja-JP" altLang="en-US" sz="2000" dirty="0"/>
              <a:t>・</a:t>
            </a:r>
            <a:r>
              <a:rPr lang="ja" sz="2000" dirty="0"/>
              <a:t>2本指タップ(右クリック)</a:t>
            </a:r>
            <a:r>
              <a:rPr lang="ja-JP" altLang="en-US" sz="2000" dirty="0"/>
              <a:t>で</a:t>
            </a:r>
            <a:r>
              <a:rPr lang="ja" sz="2000" dirty="0"/>
              <a:t>メニュー</a:t>
            </a:r>
            <a:r>
              <a:rPr lang="ja-JP" altLang="en-US" sz="2000" dirty="0"/>
              <a:t>表示（</a:t>
            </a:r>
            <a:r>
              <a:rPr lang="ja" sz="2000" dirty="0"/>
              <a:t>複製</a:t>
            </a:r>
            <a:r>
              <a:rPr lang="ja-JP" altLang="en-US" sz="2000" dirty="0"/>
              <a:t>・</a:t>
            </a:r>
            <a:r>
              <a:rPr lang="ja" sz="2000" dirty="0"/>
              <a:t>削除</a:t>
            </a:r>
            <a:r>
              <a:rPr lang="ja-JP" altLang="en-US" sz="2000" dirty="0"/>
              <a:t>など）</a:t>
            </a:r>
            <a:endParaRPr sz="20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80F3DC2-89A0-4BEA-AC0A-24A5F724D7F0}"/>
              </a:ext>
            </a:extLst>
          </p:cNvPr>
          <p:cNvGrpSpPr/>
          <p:nvPr/>
        </p:nvGrpSpPr>
        <p:grpSpPr>
          <a:xfrm>
            <a:off x="266935" y="2281085"/>
            <a:ext cx="8575737" cy="2621348"/>
            <a:chOff x="266935" y="2281085"/>
            <a:chExt cx="8575737" cy="262134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3A8892D-ECD3-4566-94A9-D0F85B5E0680}"/>
                </a:ext>
              </a:extLst>
            </p:cNvPr>
            <p:cNvGrpSpPr/>
            <p:nvPr/>
          </p:nvGrpSpPr>
          <p:grpSpPr>
            <a:xfrm>
              <a:off x="266935" y="2281085"/>
              <a:ext cx="4053983" cy="2621348"/>
              <a:chOff x="180560" y="1935906"/>
              <a:chExt cx="4053983" cy="2621348"/>
            </a:xfrm>
          </p:grpSpPr>
          <p:pic>
            <p:nvPicPr>
              <p:cNvPr id="150" name="Google Shape;150;p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0560" y="1935906"/>
                <a:ext cx="4053983" cy="2621348"/>
              </a:xfrm>
              <a:prstGeom prst="rect">
                <a:avLst/>
              </a:prstGeom>
              <a:noFill/>
              <a:ln w="952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" name="矢印: 左右 1">
                <a:extLst>
                  <a:ext uri="{FF2B5EF4-FFF2-40B4-BE49-F238E27FC236}">
                    <a16:creationId xmlns:a16="http://schemas.microsoft.com/office/drawing/2014/main" id="{ECE6ED52-7782-4735-85F0-C241D1F93D84}"/>
                  </a:ext>
                </a:extLst>
              </p:cNvPr>
              <p:cNvSpPr/>
              <p:nvPr/>
            </p:nvSpPr>
            <p:spPr>
              <a:xfrm>
                <a:off x="1556656" y="3757361"/>
                <a:ext cx="740229" cy="183268"/>
              </a:xfrm>
              <a:prstGeom prst="left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C641EB8-1F4D-4CD3-B009-96B191729DB9}"/>
                </a:ext>
              </a:extLst>
            </p:cNvPr>
            <p:cNvGrpSpPr/>
            <p:nvPr/>
          </p:nvGrpSpPr>
          <p:grpSpPr>
            <a:xfrm>
              <a:off x="4571999" y="2281085"/>
              <a:ext cx="4270673" cy="2570083"/>
              <a:chOff x="4572000" y="1961538"/>
              <a:chExt cx="4270673" cy="2570083"/>
            </a:xfrm>
          </p:grpSpPr>
          <p:pic>
            <p:nvPicPr>
              <p:cNvPr id="151" name="Google Shape;151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572000" y="1961538"/>
                <a:ext cx="4270673" cy="2570083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27FB5859-633D-4185-8EB7-5196F1FEA9FF}"/>
                  </a:ext>
                </a:extLst>
              </p:cNvPr>
              <p:cNvSpPr/>
              <p:nvPr/>
            </p:nvSpPr>
            <p:spPr>
              <a:xfrm>
                <a:off x="6999514" y="2667000"/>
                <a:ext cx="1807029" cy="146957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　　　　　　　　　ドライバー　ｍ</a:t>
            </a:r>
            <a:r>
              <a:rPr lang="en-US" altLang="ja-JP" dirty="0"/>
              <a:t>link</a:t>
            </a:r>
            <a:r>
              <a:rPr lang="ja-JP" altLang="en-US" dirty="0"/>
              <a:t>を入れる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96096" y="697460"/>
            <a:ext cx="8551807" cy="96630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dirty="0"/>
              <a:t>■</a:t>
            </a:r>
            <a:r>
              <a:rPr lang="ja" sz="1600" dirty="0"/>
              <a:t>小学校学習メニュー</a:t>
            </a:r>
            <a:r>
              <a:rPr lang="ja-JP" altLang="en-US" sz="1600" dirty="0"/>
              <a:t>の「</a:t>
            </a:r>
            <a:r>
              <a:rPr lang="ja" sz="1600" dirty="0"/>
              <a:t>リテラシー</a:t>
            </a:r>
            <a:r>
              <a:rPr lang="ja-JP" altLang="en-US" sz="1600" dirty="0"/>
              <a:t>」→「</a:t>
            </a:r>
            <a:r>
              <a:rPr lang="ja" sz="1600" dirty="0"/>
              <a:t>プログラミング</a:t>
            </a:r>
            <a:r>
              <a:rPr lang="ja-JP" altLang="en-US" sz="1600" dirty="0"/>
              <a:t>」→</a:t>
            </a:r>
            <a:r>
              <a:rPr lang="ja" altLang="ja-JP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ｍBot</a:t>
            </a:r>
            <a:r>
              <a:rPr lang="ja-JP" altLang="en-US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をはじめる準備</a:t>
            </a:r>
            <a:r>
              <a:rPr lang="en-US" altLang="ja-JP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ja" altLang="ja-JP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Chrome</a:t>
            </a:r>
            <a:r>
              <a:rPr lang="en-US" altLang="ja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lang="ja" altLang="ja-JP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ook）</a:t>
            </a:r>
            <a:r>
              <a:rPr lang="ja" altLang="ja-JP" sz="1600" dirty="0"/>
              <a:t>　</a:t>
            </a:r>
            <a:endParaRPr sz="16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1600" dirty="0"/>
              <a:t>■</a:t>
            </a:r>
            <a:r>
              <a:rPr lang="ja" sz="1600" dirty="0"/>
              <a:t>中学校学習メニュー</a:t>
            </a:r>
            <a:r>
              <a:rPr lang="ja-JP" altLang="en-US" sz="1600" dirty="0"/>
              <a:t>の「</a:t>
            </a:r>
            <a:r>
              <a:rPr lang="ja" sz="1600" dirty="0"/>
              <a:t>技術科の学習</a:t>
            </a:r>
            <a:r>
              <a:rPr lang="ja-JP" altLang="en-US" sz="1600" dirty="0"/>
              <a:t>」→「</a:t>
            </a:r>
            <a:r>
              <a:rPr lang="ja" sz="1600" dirty="0"/>
              <a:t>プログラミング</a:t>
            </a:r>
            <a:r>
              <a:rPr lang="ja-JP" altLang="en-US" sz="1600" dirty="0"/>
              <a:t>」</a:t>
            </a:r>
            <a:r>
              <a:rPr lang="en-US" altLang="ja-JP" sz="1600" dirty="0"/>
              <a:t>→</a:t>
            </a:r>
            <a:r>
              <a:rPr lang="ja" altLang="en-US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</a:t>
            </a:r>
            <a:r>
              <a:rPr lang="en-US" altLang="ja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Bot</a:t>
            </a:r>
            <a:r>
              <a:rPr lang="ja-JP" altLang="en-US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をはじめる準備</a:t>
            </a:r>
            <a:r>
              <a:rPr lang="en-US" altLang="ja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(Chromebook</a:t>
            </a:r>
            <a:r>
              <a:rPr lang="ja" altLang="en-US" sz="1600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）</a:t>
            </a:r>
            <a:r>
              <a:rPr lang="ja" altLang="en-US" sz="1600" dirty="0"/>
              <a:t>　</a:t>
            </a:r>
            <a:endParaRPr lang="en-US" altLang="ja-JP" sz="1600" dirty="0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DEA9ADAB-00EA-447C-A4C9-147A111C6C73}"/>
              </a:ext>
            </a:extLst>
          </p:cNvPr>
          <p:cNvSpPr/>
          <p:nvPr/>
        </p:nvSpPr>
        <p:spPr>
          <a:xfrm>
            <a:off x="99148" y="49282"/>
            <a:ext cx="1939625" cy="42888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１回だけのはじめる準備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52DA3E5-5682-49CB-83C4-DE39384C7D58}"/>
              </a:ext>
            </a:extLst>
          </p:cNvPr>
          <p:cNvGrpSpPr/>
          <p:nvPr/>
        </p:nvGrpSpPr>
        <p:grpSpPr>
          <a:xfrm>
            <a:off x="793586" y="1663767"/>
            <a:ext cx="7372760" cy="3301085"/>
            <a:chOff x="793586" y="1663767"/>
            <a:chExt cx="7372760" cy="33010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53779C2-818E-4604-BE2A-B63AF772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121" y="1837954"/>
              <a:ext cx="2828379" cy="78043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F133B85-39FF-4202-84FC-4D51365B1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560" y="1706302"/>
              <a:ext cx="1052821" cy="677678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85C7936-C59E-42E1-B86B-D6AF608CC6AF}"/>
                </a:ext>
              </a:extLst>
            </p:cNvPr>
            <p:cNvSpPr/>
            <p:nvPr/>
          </p:nvSpPr>
          <p:spPr>
            <a:xfrm>
              <a:off x="793586" y="1663767"/>
              <a:ext cx="3504233" cy="330108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E099BAE-A422-45D1-9E37-94C3935F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2131" y="1684892"/>
              <a:ext cx="2607748" cy="78129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239B3FB-2ED8-46DB-BBE3-929876EC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3772" y="1743281"/>
              <a:ext cx="956247" cy="664511"/>
            </a:xfrm>
            <a:prstGeom prst="rect">
              <a:avLst/>
            </a:prstGeom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AB3C6C3C-65BE-48B2-8CFB-D1DB51F31D10}"/>
                </a:ext>
              </a:extLst>
            </p:cNvPr>
            <p:cNvSpPr/>
            <p:nvPr/>
          </p:nvSpPr>
          <p:spPr>
            <a:xfrm>
              <a:off x="4662113" y="1663767"/>
              <a:ext cx="3504233" cy="330108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9489C00-5DFD-47BB-A91F-92BBF8481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4121" y="2547393"/>
              <a:ext cx="2489219" cy="2331500"/>
            </a:xfrm>
            <a:prstGeom prst="rect">
              <a:avLst/>
            </a:prstGeom>
          </p:spPr>
        </p:pic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5B572D24-AB0B-4436-9DAC-6159E9854EEC}"/>
                </a:ext>
              </a:extLst>
            </p:cNvPr>
            <p:cNvSpPr/>
            <p:nvPr/>
          </p:nvSpPr>
          <p:spPr>
            <a:xfrm>
              <a:off x="1377323" y="4454812"/>
              <a:ext cx="1961929" cy="225561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BCEA7D-1CBF-46CB-B74A-B98481548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98084" y="2407863"/>
              <a:ext cx="2651795" cy="2510456"/>
            </a:xfrm>
            <a:prstGeom prst="rect">
              <a:avLst/>
            </a:prstGeom>
          </p:spPr>
        </p:pic>
        <p:sp>
          <p:nvSpPr>
            <p:cNvPr id="29" name="Google Shape;68;p14">
              <a:extLst>
                <a:ext uri="{FF2B5EF4-FFF2-40B4-BE49-F238E27FC236}">
                  <a16:creationId xmlns:a16="http://schemas.microsoft.com/office/drawing/2014/main" id="{AA1DDA75-78A6-4C23-9ADF-98D3ADABB113}"/>
                </a:ext>
              </a:extLst>
            </p:cNvPr>
            <p:cNvSpPr/>
            <p:nvPr/>
          </p:nvSpPr>
          <p:spPr>
            <a:xfrm>
              <a:off x="5287449" y="4416873"/>
              <a:ext cx="1804234" cy="21900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76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92F8C2C8-E38F-4DF6-953E-B1663919D2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３つのセンサーと値の確認</a:t>
            </a:r>
            <a:endParaRPr lang="en-US" altLang="ja-JP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8D28E28-743C-49BD-BFA8-9BAB08698415}"/>
              </a:ext>
            </a:extLst>
          </p:cNvPr>
          <p:cNvGrpSpPr/>
          <p:nvPr/>
        </p:nvGrpSpPr>
        <p:grpSpPr>
          <a:xfrm>
            <a:off x="2769965" y="734732"/>
            <a:ext cx="6247551" cy="4065867"/>
            <a:chOff x="211822" y="789161"/>
            <a:chExt cx="6247551" cy="4065867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9C78086-6741-41E8-A4C5-0936BC5A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822" y="789161"/>
              <a:ext cx="6247551" cy="40658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4" name="Google Shape;68;p14">
              <a:extLst>
                <a:ext uri="{FF2B5EF4-FFF2-40B4-BE49-F238E27FC236}">
                  <a16:creationId xmlns:a16="http://schemas.microsoft.com/office/drawing/2014/main" id="{F581E082-D9D4-4758-B307-C724A0CA7E6E}"/>
                </a:ext>
              </a:extLst>
            </p:cNvPr>
            <p:cNvSpPr/>
            <p:nvPr/>
          </p:nvSpPr>
          <p:spPr>
            <a:xfrm>
              <a:off x="2867421" y="1217859"/>
              <a:ext cx="2771379" cy="1144342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Google Shape;68;p14">
              <a:extLst>
                <a:ext uri="{FF2B5EF4-FFF2-40B4-BE49-F238E27FC236}">
                  <a16:creationId xmlns:a16="http://schemas.microsoft.com/office/drawing/2014/main" id="{0D429920-28C5-4729-9E59-F2527DA7BDD7}"/>
                </a:ext>
              </a:extLst>
            </p:cNvPr>
            <p:cNvSpPr/>
            <p:nvPr/>
          </p:nvSpPr>
          <p:spPr>
            <a:xfrm>
              <a:off x="2288497" y="3199058"/>
              <a:ext cx="578924" cy="447656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6F8B14B-B20F-4ED4-8A40-EE6215DA0FA9}"/>
                </a:ext>
              </a:extLst>
            </p:cNvPr>
            <p:cNvCxnSpPr/>
            <p:nvPr/>
          </p:nvCxnSpPr>
          <p:spPr>
            <a:xfrm flipV="1">
              <a:off x="2667000" y="2394857"/>
              <a:ext cx="304800" cy="8042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Google Shape;158;p22">
            <a:extLst>
              <a:ext uri="{FF2B5EF4-FFF2-40B4-BE49-F238E27FC236}">
                <a16:creationId xmlns:a16="http://schemas.microsoft.com/office/drawing/2014/main" id="{BBAF5A3F-D9C9-46A8-962D-636EFBB8F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484" y="719844"/>
            <a:ext cx="2431659" cy="408075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①センサーをクリック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②チェックボックスに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チェックを入れる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③値が表示される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※</a:t>
            </a:r>
            <a:r>
              <a:rPr lang="ja-JP" altLang="en-US" sz="2000" dirty="0"/>
              <a:t>画面を大きくして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数字の変化を確認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ましょう</a:t>
            </a:r>
            <a:endParaRPr sz="2000" dirty="0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989F51C-02D6-4374-B9E2-217202118905}"/>
              </a:ext>
            </a:extLst>
          </p:cNvPr>
          <p:cNvCxnSpPr>
            <a:cxnSpLocks/>
          </p:cNvCxnSpPr>
          <p:nvPr/>
        </p:nvCxnSpPr>
        <p:spPr>
          <a:xfrm flipH="1">
            <a:off x="4297361" y="1382486"/>
            <a:ext cx="112820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1135F1DB-327C-4423-AF84-B3093C435DC4}"/>
              </a:ext>
            </a:extLst>
          </p:cNvPr>
          <p:cNvSpPr/>
          <p:nvPr/>
        </p:nvSpPr>
        <p:spPr>
          <a:xfrm>
            <a:off x="2757098" y="3160621"/>
            <a:ext cx="1415143" cy="682647"/>
          </a:xfrm>
          <a:prstGeom prst="wedgeRectCallout">
            <a:avLst>
              <a:gd name="adj1" fmla="val -27904"/>
              <a:gd name="adj2" fmla="val -7562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確認画面が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大きくなります</a:t>
            </a:r>
          </a:p>
        </p:txBody>
      </p:sp>
      <p:sp>
        <p:nvSpPr>
          <p:cNvPr id="35" name="Google Shape;68;p14">
            <a:extLst>
              <a:ext uri="{FF2B5EF4-FFF2-40B4-BE49-F238E27FC236}">
                <a16:creationId xmlns:a16="http://schemas.microsoft.com/office/drawing/2014/main" id="{24EF6C03-F5F7-4A7B-99F0-96563F6455FF}"/>
              </a:ext>
            </a:extLst>
          </p:cNvPr>
          <p:cNvSpPr/>
          <p:nvPr/>
        </p:nvSpPr>
        <p:spPr>
          <a:xfrm>
            <a:off x="2769965" y="2565107"/>
            <a:ext cx="419549" cy="400782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492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92F8C2C8-E38F-4DF6-953E-B1663919D2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光センサーと値の確認</a:t>
            </a:r>
            <a:endParaRPr lang="en-US" altLang="ja-JP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EEB06E4-8BE6-4AC1-8835-E3E3AA7274D6}"/>
              </a:ext>
            </a:extLst>
          </p:cNvPr>
          <p:cNvGrpSpPr/>
          <p:nvPr/>
        </p:nvGrpSpPr>
        <p:grpSpPr>
          <a:xfrm>
            <a:off x="2584115" y="771971"/>
            <a:ext cx="2021670" cy="2486644"/>
            <a:chOff x="166060" y="699911"/>
            <a:chExt cx="3469285" cy="426720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B7FB48F-4D18-4CCE-943E-F987F588A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64" t="9476" r="7127"/>
            <a:stretch/>
          </p:blipFill>
          <p:spPr>
            <a:xfrm rot="5400000">
              <a:off x="-232899" y="1098870"/>
              <a:ext cx="4267203" cy="3469285"/>
            </a:xfrm>
            <a:prstGeom prst="rect">
              <a:avLst/>
            </a:prstGeom>
          </p:spPr>
        </p:pic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664C67E1-CFDD-4E4C-BCCE-1443B97702EA}"/>
                </a:ext>
              </a:extLst>
            </p:cNvPr>
            <p:cNvSpPr/>
            <p:nvPr/>
          </p:nvSpPr>
          <p:spPr>
            <a:xfrm>
              <a:off x="1112117" y="3318936"/>
              <a:ext cx="1411111" cy="36124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A1679463-09CE-489F-A741-3DAE5F5441CB}"/>
              </a:ext>
            </a:extLst>
          </p:cNvPr>
          <p:cNvSpPr/>
          <p:nvPr/>
        </p:nvSpPr>
        <p:spPr>
          <a:xfrm>
            <a:off x="4329944" y="1158329"/>
            <a:ext cx="4617801" cy="1774371"/>
          </a:xfrm>
          <a:prstGeom prst="wedgeRoundRectCallout">
            <a:avLst>
              <a:gd name="adj1" fmla="val -55579"/>
              <a:gd name="adj2" fmla="val 16537"/>
              <a:gd name="adj3" fmla="val 16667"/>
            </a:avLst>
          </a:prstGeom>
          <a:solidFill>
            <a:srgbClr val="FFFFCC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880860A-3891-4628-8724-6D88DB302BED}"/>
              </a:ext>
            </a:extLst>
          </p:cNvPr>
          <p:cNvGrpSpPr/>
          <p:nvPr/>
        </p:nvGrpSpPr>
        <p:grpSpPr>
          <a:xfrm>
            <a:off x="4874039" y="1291345"/>
            <a:ext cx="3508613" cy="1240566"/>
            <a:chOff x="3261721" y="3271991"/>
            <a:chExt cx="3508613" cy="124056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28432B9-F18B-4162-A413-6D5EAE89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06" t="36731" r="32161" b="19968"/>
            <a:stretch/>
          </p:blipFill>
          <p:spPr>
            <a:xfrm rot="5400000">
              <a:off x="4598338" y="2340560"/>
              <a:ext cx="835380" cy="3508613"/>
            </a:xfrm>
            <a:prstGeom prst="roundRect">
              <a:avLst/>
            </a:prstGeom>
            <a:ln w="38100">
              <a:noFill/>
            </a:ln>
          </p:spPr>
        </p:pic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A5730BF7-F2FA-4076-9F35-24DACDD07770}"/>
                </a:ext>
              </a:extLst>
            </p:cNvPr>
            <p:cNvSpPr/>
            <p:nvPr/>
          </p:nvSpPr>
          <p:spPr>
            <a:xfrm rot="1633505">
              <a:off x="5193165" y="3271991"/>
              <a:ext cx="485422" cy="540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5410DCDA-EBC1-492D-9D34-EC15B2578A5C}"/>
                </a:ext>
              </a:extLst>
            </p:cNvPr>
            <p:cNvSpPr/>
            <p:nvPr/>
          </p:nvSpPr>
          <p:spPr>
            <a:xfrm>
              <a:off x="4701717" y="3813676"/>
              <a:ext cx="947547" cy="5623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952DADD9-4CFD-40D6-B423-034400E4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74" y="1235636"/>
            <a:ext cx="1870687" cy="171987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D92C0CB-D2CF-4F8D-9D7F-FEB77BCEF0B6}"/>
              </a:ext>
            </a:extLst>
          </p:cNvPr>
          <p:cNvSpPr txBox="1"/>
          <p:nvPr/>
        </p:nvSpPr>
        <p:spPr>
          <a:xfrm>
            <a:off x="197391" y="771971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光センサーの部分を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手でかくすと暗くなるよ</a:t>
            </a:r>
          </a:p>
        </p:txBody>
      </p:sp>
      <p:pic>
        <p:nvPicPr>
          <p:cNvPr id="22" name="Picture 2" descr="パーの手1">
            <a:extLst>
              <a:ext uri="{FF2B5EF4-FFF2-40B4-BE49-F238E27FC236}">
                <a16:creationId xmlns:a16="http://schemas.microsoft.com/office/drawing/2014/main" id="{368E2317-FAA9-4D9B-A847-D662ECD2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0432">
            <a:off x="995076" y="1261947"/>
            <a:ext cx="514942" cy="7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AD7E404-925E-40B1-8F6E-2C451F2F6F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0" t="1369" r="30391" b="90229"/>
          <a:stretch/>
        </p:blipFill>
        <p:spPr>
          <a:xfrm>
            <a:off x="1392520" y="3544753"/>
            <a:ext cx="6129797" cy="621636"/>
          </a:xfrm>
          <a:prstGeom prst="rect">
            <a:avLst/>
          </a:prstGeom>
        </p:spPr>
      </p:pic>
      <p:sp>
        <p:nvSpPr>
          <p:cNvPr id="23" name="Google Shape;158;p22">
            <a:extLst>
              <a:ext uri="{FF2B5EF4-FFF2-40B4-BE49-F238E27FC236}">
                <a16:creationId xmlns:a16="http://schemas.microsoft.com/office/drawing/2014/main" id="{6D4CCF41-E3F1-4CF7-B77B-70B64E0DBD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5173" y="4104853"/>
            <a:ext cx="8253653" cy="5847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暗くなると数字が小さくなり、明るくなると数字</a:t>
            </a:r>
            <a:r>
              <a:rPr lang="ja-JP" altLang="en-US" sz="2000"/>
              <a:t>が大きくなります</a:t>
            </a:r>
            <a:r>
              <a:rPr lang="ja-JP" altLang="en-US" sz="2000" dirty="0"/>
              <a:t>（０～１０２３）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3182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l="59043" t="24104" r="21597" b="50848"/>
          <a:stretch/>
        </p:blipFill>
        <p:spPr>
          <a:xfrm>
            <a:off x="3852881" y="892507"/>
            <a:ext cx="2754748" cy="204186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A6FAB5F5-A56C-4AF1-9DC8-41AB1A8ECF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超音波センサーと値の確認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C9BFEC-6FF2-4D0E-9D08-5E14E65C144A}"/>
              </a:ext>
            </a:extLst>
          </p:cNvPr>
          <p:cNvGrpSpPr/>
          <p:nvPr/>
        </p:nvGrpSpPr>
        <p:grpSpPr>
          <a:xfrm>
            <a:off x="488712" y="736754"/>
            <a:ext cx="3175508" cy="2353367"/>
            <a:chOff x="978569" y="791182"/>
            <a:chExt cx="3175508" cy="235336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C7BD586-99A8-4AF3-B9D6-BB9702B80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49" r="29569"/>
            <a:stretch/>
          </p:blipFill>
          <p:spPr>
            <a:xfrm rot="5400000">
              <a:off x="1389639" y="380112"/>
              <a:ext cx="2353367" cy="3175508"/>
            </a:xfrm>
            <a:prstGeom prst="rect">
              <a:avLst/>
            </a:prstGeom>
          </p:spPr>
        </p:pic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C0305CB5-14E3-4805-96AE-338F62E4DEB5}"/>
                </a:ext>
              </a:extLst>
            </p:cNvPr>
            <p:cNvSpPr/>
            <p:nvPr/>
          </p:nvSpPr>
          <p:spPr>
            <a:xfrm>
              <a:off x="1744019" y="1568823"/>
              <a:ext cx="1249551" cy="5865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B9C44B-96D1-4283-8212-7EFFC6014108}"/>
              </a:ext>
            </a:extLst>
          </p:cNvPr>
          <p:cNvSpPr txBox="1"/>
          <p:nvPr/>
        </p:nvSpPr>
        <p:spPr>
          <a:xfrm>
            <a:off x="6607629" y="1514395"/>
            <a:ext cx="24601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超音波センサーの前に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対象物（手やノート等）を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おいてみよう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13EAA3C-25CE-4B56-AAE4-5D1105E07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" t="9761" r="30805" b="81837"/>
          <a:stretch/>
        </p:blipFill>
        <p:spPr>
          <a:xfrm>
            <a:off x="1827661" y="3442881"/>
            <a:ext cx="6129797" cy="621636"/>
          </a:xfrm>
          <a:prstGeom prst="rect">
            <a:avLst/>
          </a:prstGeom>
        </p:spPr>
      </p:pic>
      <p:sp>
        <p:nvSpPr>
          <p:cNvPr id="12" name="Google Shape;158;p22">
            <a:extLst>
              <a:ext uri="{FF2B5EF4-FFF2-40B4-BE49-F238E27FC236}">
                <a16:creationId xmlns:a16="http://schemas.microsoft.com/office/drawing/2014/main" id="{F2538283-1E18-4DEB-BCC9-C159742823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49433" y="4027424"/>
            <a:ext cx="5694368" cy="5847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対象物までの距離が表示されます（</a:t>
            </a:r>
            <a:r>
              <a:rPr lang="en-US" altLang="ja-JP" sz="2000" dirty="0"/>
              <a:t>3</a:t>
            </a:r>
            <a:r>
              <a:rPr lang="ja-JP" altLang="en-US" sz="2000" dirty="0"/>
              <a:t>～</a:t>
            </a:r>
            <a:r>
              <a:rPr lang="en-US" altLang="ja-JP" sz="2000" dirty="0"/>
              <a:t>400cm</a:t>
            </a:r>
            <a:r>
              <a:rPr lang="ja-JP" altLang="en-US" sz="2000" dirty="0"/>
              <a:t>）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793505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l="50985" t="69056" r="27899" b="5519"/>
          <a:stretch/>
        </p:blipFill>
        <p:spPr>
          <a:xfrm>
            <a:off x="4230956" y="829991"/>
            <a:ext cx="2083597" cy="1344695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05;p29">
            <a:extLst>
              <a:ext uri="{FF2B5EF4-FFF2-40B4-BE49-F238E27FC236}">
                <a16:creationId xmlns:a16="http://schemas.microsoft.com/office/drawing/2014/main" id="{A29E2230-D4B0-4668-A70C-82CA242CD3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ライントレースセンサーと値の確認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0F53B1-F8E4-4CD1-B4AF-6CD847F089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13" t="21427" r="40808" b="12885"/>
          <a:stretch/>
        </p:blipFill>
        <p:spPr>
          <a:xfrm rot="16200000">
            <a:off x="2493622" y="627200"/>
            <a:ext cx="1286716" cy="1933868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34664CA-8B0E-4BD8-872E-4168B9E37E20}"/>
              </a:ext>
            </a:extLst>
          </p:cNvPr>
          <p:cNvGrpSpPr/>
          <p:nvPr/>
        </p:nvGrpSpPr>
        <p:grpSpPr>
          <a:xfrm>
            <a:off x="219105" y="937830"/>
            <a:ext cx="1825965" cy="1286716"/>
            <a:chOff x="251763" y="948035"/>
            <a:chExt cx="2792056" cy="196749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E3C5989-E635-4E4C-BAF2-EBAD0371A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4" r="41595"/>
            <a:stretch/>
          </p:blipFill>
          <p:spPr>
            <a:xfrm rot="5400000">
              <a:off x="664042" y="535756"/>
              <a:ext cx="1967498" cy="2792056"/>
            </a:xfrm>
            <a:prstGeom prst="rect">
              <a:avLst/>
            </a:prstGeom>
          </p:spPr>
        </p:pic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31FF4C2C-DE30-4ADA-8D3A-E3B92881345A}"/>
                </a:ext>
              </a:extLst>
            </p:cNvPr>
            <p:cNvSpPr/>
            <p:nvPr/>
          </p:nvSpPr>
          <p:spPr>
            <a:xfrm>
              <a:off x="1023015" y="2278476"/>
              <a:ext cx="1249551" cy="5865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2318CA4-0CE2-44A6-9F9C-9297142EFA8F}"/>
              </a:ext>
            </a:extLst>
          </p:cNvPr>
          <p:cNvSpPr/>
          <p:nvPr/>
        </p:nvSpPr>
        <p:spPr>
          <a:xfrm>
            <a:off x="2838526" y="1647624"/>
            <a:ext cx="596908" cy="357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Google Shape;158;p22">
            <a:extLst>
              <a:ext uri="{FF2B5EF4-FFF2-40B4-BE49-F238E27FC236}">
                <a16:creationId xmlns:a16="http://schemas.microsoft.com/office/drawing/2014/main" id="{AC0030BA-6EC5-4F7F-BE44-9259EDE2E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66900" y="548342"/>
            <a:ext cx="805474" cy="57722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裏側</a:t>
            </a:r>
            <a:endParaRPr lang="en-US" altLang="ja-JP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310D80-D090-4E85-8E35-2BA424799122}"/>
              </a:ext>
            </a:extLst>
          </p:cNvPr>
          <p:cNvSpPr txBox="1"/>
          <p:nvPr/>
        </p:nvSpPr>
        <p:spPr>
          <a:xfrm>
            <a:off x="6304253" y="829991"/>
            <a:ext cx="271054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LED</a:t>
            </a:r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から発光された赤外線が、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白い線や、黒い線にあたり、反射してくる光の量によって、白か黒かを見分けます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E04C1C1-03AB-4EDC-8F45-FC0E65A7A3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4" t="19360" r="30278" b="72238"/>
          <a:stretch/>
        </p:blipFill>
        <p:spPr>
          <a:xfrm>
            <a:off x="616723" y="2375778"/>
            <a:ext cx="6129797" cy="621636"/>
          </a:xfrm>
          <a:prstGeom prst="rect">
            <a:avLst/>
          </a:prstGeom>
        </p:spPr>
      </p:pic>
      <p:graphicFrame>
        <p:nvGraphicFramePr>
          <p:cNvPr id="5" name="表 13">
            <a:extLst>
              <a:ext uri="{FF2B5EF4-FFF2-40B4-BE49-F238E27FC236}">
                <a16:creationId xmlns:a16="http://schemas.microsoft.com/office/drawing/2014/main" id="{B03AC08F-AB28-4EC4-B469-766449C6B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750380"/>
              </p:ext>
            </p:extLst>
          </p:nvPr>
        </p:nvGraphicFramePr>
        <p:xfrm>
          <a:off x="686341" y="3074727"/>
          <a:ext cx="4295012" cy="1864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542">
                  <a:extLst>
                    <a:ext uri="{9D8B030D-6E8A-4147-A177-3AD203B41FA5}">
                      <a16:colId xmlns:a16="http://schemas.microsoft.com/office/drawing/2014/main" val="401021135"/>
                    </a:ext>
                  </a:extLst>
                </a:gridCol>
                <a:gridCol w="3129470">
                  <a:extLst>
                    <a:ext uri="{9D8B030D-6E8A-4147-A177-3AD203B41FA5}">
                      <a16:colId xmlns:a16="http://schemas.microsoft.com/office/drawing/2014/main" val="527435516"/>
                    </a:ext>
                  </a:extLst>
                </a:gridCol>
              </a:tblGrid>
              <a:tr h="38106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センサーの値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判定の種類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239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両方のセンサーが黒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187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左のセンサーが黒、右のセンサーが白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左のセンサーが白、右のセンサーが黒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両方のセンサーが白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6207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96BC9CC4-2517-41C0-B2CF-D7120CA6D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0" b="4924"/>
          <a:stretch/>
        </p:blipFill>
        <p:spPr bwMode="auto">
          <a:xfrm>
            <a:off x="5375822" y="3025207"/>
            <a:ext cx="1856862" cy="19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BAFE1E6-3C5B-4F7A-AA40-24BAE7DFC40E}"/>
              </a:ext>
            </a:extLst>
          </p:cNvPr>
          <p:cNvSpPr/>
          <p:nvPr/>
        </p:nvSpPr>
        <p:spPr>
          <a:xfrm>
            <a:off x="6005213" y="3444212"/>
            <a:ext cx="504444" cy="2770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84FE7AC8-1DAF-4D95-BA8A-CCC465941B4E}"/>
              </a:ext>
            </a:extLst>
          </p:cNvPr>
          <p:cNvSpPr/>
          <p:nvPr/>
        </p:nvSpPr>
        <p:spPr>
          <a:xfrm>
            <a:off x="6740229" y="3236292"/>
            <a:ext cx="2274567" cy="838340"/>
          </a:xfrm>
          <a:prstGeom prst="wedgeRectCallout">
            <a:avLst>
              <a:gd name="adj1" fmla="val -64132"/>
              <a:gd name="adj2" fmla="val 518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左右のセンサーが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白黒どちらの上にあるかで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値が変わります</a:t>
            </a:r>
          </a:p>
        </p:txBody>
      </p:sp>
    </p:spTree>
    <p:extLst>
      <p:ext uri="{BB962C8B-B14F-4D97-AF65-F5344CB8AC3E}">
        <p14:creationId xmlns:p14="http://schemas.microsoft.com/office/powerpoint/2010/main" val="477518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2971801" y="837046"/>
            <a:ext cx="5686328" cy="2210954"/>
          </a:xfrm>
          <a:prstGeom prst="rect">
            <a:avLst/>
          </a:prstGeom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" sz="2000" b="1" dirty="0">
                <a:solidFill>
                  <a:srgbClr val="FF0000"/>
                </a:solidFill>
              </a:rPr>
              <a:t>オン</a:t>
            </a:r>
            <a:r>
              <a:rPr lang="ja-JP" altLang="en-US" sz="2000" b="1" dirty="0">
                <a:solidFill>
                  <a:srgbClr val="0070C0"/>
                </a:solidFill>
              </a:rPr>
              <a:t>の場合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　　　（ケーブルなしで動く）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→　プログラム作成後、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とケーブルを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　　接続し送る作業が毎回必要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　　再度アップロードする前に、</a:t>
            </a:r>
            <a:r>
              <a:rPr lang="ja-JP" altLang="en-US" sz="2000" dirty="0">
                <a:solidFill>
                  <a:srgbClr val="FF0000"/>
                </a:solidFill>
              </a:rPr>
              <a:t>必ず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　　　ファームウェアアップデート</a:t>
            </a:r>
            <a:r>
              <a:rPr lang="ja-JP" altLang="en-US" sz="2000" dirty="0"/>
              <a:t>をしましょう</a:t>
            </a:r>
            <a:endParaRPr lang="en-US" altLang="ja-JP" sz="20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AB95F69-E6C1-46A4-A8CF-B0872B0A511B}"/>
              </a:ext>
            </a:extLst>
          </p:cNvPr>
          <p:cNvGrpSpPr/>
          <p:nvPr/>
        </p:nvGrpSpPr>
        <p:grpSpPr>
          <a:xfrm>
            <a:off x="203692" y="872425"/>
            <a:ext cx="2499329" cy="2123556"/>
            <a:chOff x="1172214" y="2692924"/>
            <a:chExt cx="2499329" cy="212355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E0F85C7-AC15-4299-9639-E9D8CF2E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214" y="2692924"/>
              <a:ext cx="2499329" cy="21235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EDE89F08-8F89-43B3-B3E9-DF34A73D3B6A}"/>
                </a:ext>
              </a:extLst>
            </p:cNvPr>
            <p:cNvSpPr/>
            <p:nvPr/>
          </p:nvSpPr>
          <p:spPr>
            <a:xfrm>
              <a:off x="2155371" y="4106452"/>
              <a:ext cx="1516172" cy="467879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Google Shape;211;p30">
            <a:extLst>
              <a:ext uri="{FF2B5EF4-FFF2-40B4-BE49-F238E27FC236}">
                <a16:creationId xmlns:a16="http://schemas.microsoft.com/office/drawing/2014/main" id="{45E2D87C-BBCB-4658-99CF-71F9803C4A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909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アップロードモードについて</a:t>
            </a:r>
          </a:p>
        </p:txBody>
      </p:sp>
      <p:sp>
        <p:nvSpPr>
          <p:cNvPr id="22" name="Google Shape;139;p20">
            <a:extLst>
              <a:ext uri="{FF2B5EF4-FFF2-40B4-BE49-F238E27FC236}">
                <a16:creationId xmlns:a16="http://schemas.microsoft.com/office/drawing/2014/main" id="{2CF4EFA6-C462-4E5A-80EA-A3955F8F0B0C}"/>
              </a:ext>
            </a:extLst>
          </p:cNvPr>
          <p:cNvSpPr txBox="1">
            <a:spLocks/>
          </p:cNvSpPr>
          <p:nvPr/>
        </p:nvSpPr>
        <p:spPr>
          <a:xfrm>
            <a:off x="2971801" y="3173282"/>
            <a:ext cx="5686328" cy="1646299"/>
          </a:xfrm>
          <a:prstGeom prst="rect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-JP" altLang="en-US" sz="2000" b="1" dirty="0">
                <a:solidFill>
                  <a:srgbClr val="FF0000"/>
                </a:solidFill>
              </a:rPr>
              <a:t>オフ</a:t>
            </a:r>
            <a:r>
              <a:rPr lang="ja-JP" altLang="en-US" sz="2000" b="1" dirty="0">
                <a:solidFill>
                  <a:srgbClr val="0070C0"/>
                </a:solidFill>
              </a:rPr>
              <a:t>の場合</a:t>
            </a:r>
          </a:p>
          <a:p>
            <a:pPr marL="0" indent="0">
              <a:buFont typeface="Arial"/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　　（ケーブルありで動く）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→　プログラム作成後、そのまま命令が実行できる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2119B102-8915-4235-93AF-748D93C9C4BE}"/>
              </a:ext>
            </a:extLst>
          </p:cNvPr>
          <p:cNvSpPr/>
          <p:nvPr/>
        </p:nvSpPr>
        <p:spPr>
          <a:xfrm>
            <a:off x="7052867" y="1987570"/>
            <a:ext cx="1900840" cy="655670"/>
          </a:xfrm>
          <a:prstGeom prst="wedgeRectCallout">
            <a:avLst>
              <a:gd name="adj1" fmla="val -43476"/>
              <a:gd name="adj2" fmla="val -617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自由に動かす場合は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線が無い方が便利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4EB6565-0D30-4D80-A863-A9E3FB9C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t="5503"/>
          <a:stretch/>
        </p:blipFill>
        <p:spPr bwMode="auto">
          <a:xfrm>
            <a:off x="203692" y="3173282"/>
            <a:ext cx="2499329" cy="16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FEB5AED4-C594-4638-AFF7-16E94EB106B5}"/>
              </a:ext>
            </a:extLst>
          </p:cNvPr>
          <p:cNvSpPr/>
          <p:nvPr/>
        </p:nvSpPr>
        <p:spPr>
          <a:xfrm>
            <a:off x="7052867" y="4368799"/>
            <a:ext cx="1887441" cy="655669"/>
          </a:xfrm>
          <a:prstGeom prst="wedgeRectCallout">
            <a:avLst>
              <a:gd name="adj1" fmla="val -41746"/>
              <a:gd name="adj2" fmla="val -6553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何度もプログラムを修正する場合は便利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345923" y="694623"/>
            <a:ext cx="3748235" cy="756310"/>
          </a:xfrm>
          <a:prstGeom prst="rect">
            <a:avLst/>
          </a:prstGeom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" sz="1600" b="1" dirty="0">
                <a:solidFill>
                  <a:srgbClr val="FF0000"/>
                </a:solidFill>
              </a:rPr>
              <a:t>オン</a:t>
            </a:r>
            <a:r>
              <a:rPr lang="ja-JP" altLang="en-US" sz="1600" b="1" dirty="0">
                <a:solidFill>
                  <a:srgbClr val="0070C0"/>
                </a:solidFill>
              </a:rPr>
              <a:t>の場合</a:t>
            </a:r>
            <a:endParaRPr lang="en-US" altLang="ja-JP" sz="16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　　　（ケーブルなしで動く）</a:t>
            </a:r>
            <a:endParaRPr lang="en-US" altLang="ja-JP" sz="1600" b="1" dirty="0">
              <a:solidFill>
                <a:srgbClr val="0070C0"/>
              </a:solidFill>
            </a:endParaRPr>
          </a:p>
        </p:txBody>
      </p:sp>
      <p:sp>
        <p:nvSpPr>
          <p:cNvPr id="17" name="Google Shape;211;p30">
            <a:extLst>
              <a:ext uri="{FF2B5EF4-FFF2-40B4-BE49-F238E27FC236}">
                <a16:creationId xmlns:a16="http://schemas.microsoft.com/office/drawing/2014/main" id="{45E2D87C-BBCB-4658-99CF-71F9803C4A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909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/>
              <a:t>　　アップロードモードについて</a:t>
            </a:r>
          </a:p>
        </p:txBody>
      </p:sp>
      <p:sp>
        <p:nvSpPr>
          <p:cNvPr id="22" name="Google Shape;139;p20">
            <a:extLst>
              <a:ext uri="{FF2B5EF4-FFF2-40B4-BE49-F238E27FC236}">
                <a16:creationId xmlns:a16="http://schemas.microsoft.com/office/drawing/2014/main" id="{2CF4EFA6-C462-4E5A-80EA-A3955F8F0B0C}"/>
              </a:ext>
            </a:extLst>
          </p:cNvPr>
          <p:cNvSpPr txBox="1">
            <a:spLocks/>
          </p:cNvSpPr>
          <p:nvPr/>
        </p:nvSpPr>
        <p:spPr>
          <a:xfrm>
            <a:off x="4826017" y="694623"/>
            <a:ext cx="3759194" cy="756310"/>
          </a:xfrm>
          <a:prstGeom prst="rect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-JP" altLang="en-US" sz="1600" b="1" dirty="0">
                <a:solidFill>
                  <a:srgbClr val="FF0000"/>
                </a:solidFill>
              </a:rPr>
              <a:t>オフ</a:t>
            </a:r>
            <a:r>
              <a:rPr lang="ja-JP" altLang="en-US" sz="1600" b="1" dirty="0">
                <a:solidFill>
                  <a:srgbClr val="0070C0"/>
                </a:solidFill>
              </a:rPr>
              <a:t>の場合</a:t>
            </a:r>
          </a:p>
          <a:p>
            <a:pPr marL="0" indent="0">
              <a:buFont typeface="Arial"/>
              <a:buNone/>
            </a:pPr>
            <a:r>
              <a:rPr lang="ja-JP" altLang="en-US" sz="1600" b="1" dirty="0">
                <a:solidFill>
                  <a:srgbClr val="0070C0"/>
                </a:solidFill>
              </a:rPr>
              <a:t>　　（ケーブルありで動く）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A236686-F3BB-46CD-89A3-998AE82E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220" y="1525185"/>
            <a:ext cx="2507794" cy="33191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49202A1-6620-4B0A-BE73-9B51390E1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87" y="1525185"/>
            <a:ext cx="2507794" cy="33392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948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60;p22">
            <a:extLst>
              <a:ext uri="{FF2B5EF4-FFF2-40B4-BE49-F238E27FC236}">
                <a16:creationId xmlns:a16="http://schemas.microsoft.com/office/drawing/2014/main" id="{ECF3CDD6-8B5E-4981-A08C-4D028FFEDAB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50736" l="16803" r="19490"/>
                    </a14:imgEffect>
                  </a14:imgLayer>
                </a14:imgProps>
              </a:ext>
            </a:extLst>
          </a:blip>
          <a:srcRect l="16467" t="44081" r="80174" b="48524"/>
          <a:stretch/>
        </p:blipFill>
        <p:spPr>
          <a:xfrm>
            <a:off x="1381903" y="1338002"/>
            <a:ext cx="508850" cy="5640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27223DE-F14F-4F1D-B735-038D7B9EB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62" y="2472985"/>
            <a:ext cx="2362678" cy="19532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9BD922-B86D-4600-B14C-B95F5EEF7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195" y="2584649"/>
            <a:ext cx="3682968" cy="1964859"/>
          </a:xfrm>
          <a:prstGeom prst="rect">
            <a:avLst/>
          </a:prstGeom>
        </p:spPr>
      </p:pic>
      <p:pic>
        <p:nvPicPr>
          <p:cNvPr id="12" name="Google Shape;160;p22">
            <a:extLst>
              <a:ext uri="{FF2B5EF4-FFF2-40B4-BE49-F238E27FC236}">
                <a16:creationId xmlns:a16="http://schemas.microsoft.com/office/drawing/2014/main" id="{75B3011D-9EB4-4DB6-8AEC-E6E1D30B2C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9563" b="37945"/>
          <a:stretch/>
        </p:blipFill>
        <p:spPr>
          <a:xfrm>
            <a:off x="7072575" y="2540011"/>
            <a:ext cx="1572416" cy="208090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68;p14">
            <a:extLst>
              <a:ext uri="{FF2B5EF4-FFF2-40B4-BE49-F238E27FC236}">
                <a16:creationId xmlns:a16="http://schemas.microsoft.com/office/drawing/2014/main" id="{44689E2E-1B70-40CE-A147-97891C3A63B1}"/>
              </a:ext>
            </a:extLst>
          </p:cNvPr>
          <p:cNvSpPr/>
          <p:nvPr/>
        </p:nvSpPr>
        <p:spPr>
          <a:xfrm>
            <a:off x="8240485" y="3935092"/>
            <a:ext cx="468085" cy="328540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Google Shape;68;p14">
            <a:extLst>
              <a:ext uri="{FF2B5EF4-FFF2-40B4-BE49-F238E27FC236}">
                <a16:creationId xmlns:a16="http://schemas.microsoft.com/office/drawing/2014/main" id="{4B0AAD4E-4C82-4F70-B58B-66AC7B989E1E}"/>
              </a:ext>
            </a:extLst>
          </p:cNvPr>
          <p:cNvSpPr/>
          <p:nvPr/>
        </p:nvSpPr>
        <p:spPr>
          <a:xfrm>
            <a:off x="1916691" y="3120932"/>
            <a:ext cx="718231" cy="383473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DED78DF-F691-439E-B21A-A752E8936E91}"/>
              </a:ext>
            </a:extLst>
          </p:cNvPr>
          <p:cNvSpPr/>
          <p:nvPr/>
        </p:nvSpPr>
        <p:spPr>
          <a:xfrm>
            <a:off x="2739852" y="3504405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5482D49-496A-45A3-B8E4-0CA694801340}"/>
              </a:ext>
            </a:extLst>
          </p:cNvPr>
          <p:cNvSpPr/>
          <p:nvPr/>
        </p:nvSpPr>
        <p:spPr>
          <a:xfrm>
            <a:off x="6519868" y="3919776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F4DBCDF-B4DE-45C0-B4E6-8D01BC788F3C}"/>
              </a:ext>
            </a:extLst>
          </p:cNvPr>
          <p:cNvSpPr/>
          <p:nvPr/>
        </p:nvSpPr>
        <p:spPr>
          <a:xfrm rot="13479493">
            <a:off x="8093471" y="2133293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53A78748-6748-495A-B3A5-810A6A7CA5B8}"/>
              </a:ext>
            </a:extLst>
          </p:cNvPr>
          <p:cNvSpPr/>
          <p:nvPr/>
        </p:nvSpPr>
        <p:spPr>
          <a:xfrm>
            <a:off x="4440333" y="2137809"/>
            <a:ext cx="1719942" cy="630909"/>
          </a:xfrm>
          <a:prstGeom prst="wedgeRectCallout">
            <a:avLst>
              <a:gd name="adj1" fmla="val -37289"/>
              <a:gd name="adj2" fmla="val 7285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ド・レ・ミの音を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出してみよう</a:t>
            </a:r>
          </a:p>
        </p:txBody>
      </p: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099" y="618489"/>
            <a:ext cx="8508471" cy="17198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①アップロードモードをオフにする（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③旗マーク　　　をタップする（プログラム実行中）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のボタンを押す→音が出るか確認</a:t>
            </a:r>
            <a:endParaRPr sz="2000" dirty="0"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-2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音を出してみよう（基本のプログラム）</a:t>
            </a:r>
            <a:endParaRPr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AD97E0A-3AC4-4393-9387-690ECB78B50A}"/>
              </a:ext>
            </a:extLst>
          </p:cNvPr>
          <p:cNvGrpSpPr/>
          <p:nvPr/>
        </p:nvGrpSpPr>
        <p:grpSpPr>
          <a:xfrm>
            <a:off x="6143851" y="494424"/>
            <a:ext cx="1827360" cy="1719875"/>
            <a:chOff x="6382356" y="236703"/>
            <a:chExt cx="2216552" cy="227418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5CBC18E-B1DB-4D04-84E1-DCD39B79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2356" y="405656"/>
              <a:ext cx="2216552" cy="2105233"/>
            </a:xfrm>
            <a:prstGeom prst="rect">
              <a:avLst/>
            </a:prstGeom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12ECD348-F75D-4049-84F2-B700592079F2}"/>
                </a:ext>
              </a:extLst>
            </p:cNvPr>
            <p:cNvSpPr/>
            <p:nvPr/>
          </p:nvSpPr>
          <p:spPr>
            <a:xfrm>
              <a:off x="7173398" y="1145287"/>
              <a:ext cx="423351" cy="303928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6FC24E0-2519-4217-A443-6F24A6BD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361827">
              <a:off x="6970469" y="236703"/>
              <a:ext cx="1576175" cy="1083178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9668A6-D69B-4314-9BEA-8E830185E5FE}"/>
              </a:ext>
            </a:extLst>
          </p:cNvPr>
          <p:cNvSpPr txBox="1"/>
          <p:nvPr/>
        </p:nvSpPr>
        <p:spPr>
          <a:xfrm>
            <a:off x="602074" y="4670446"/>
            <a:ext cx="8215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ドレミファソラシド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　</a:t>
            </a:r>
            <a:r>
              <a:rPr lang="en-US" altLang="ja-JP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CDEFGABC…</a:t>
            </a:r>
            <a:r>
              <a:rPr lang="ja-JP" alt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になります。また、アルファベット横の数字を大きくすると高い音になります。</a:t>
            </a:r>
            <a:endParaRPr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156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1167250E-7B56-4B76-910C-1CC035258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9" y="3255354"/>
            <a:ext cx="3384388" cy="1688475"/>
          </a:xfrm>
          <a:prstGeom prst="rect">
            <a:avLst/>
          </a:prstGeom>
        </p:spPr>
      </p:pic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ランプをつけてみよう（基本のプログラム）</a:t>
            </a:r>
            <a:endParaRPr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38C9FA0-0D2F-4A94-93EC-1E7D4E6A9C1F}"/>
              </a:ext>
            </a:extLst>
          </p:cNvPr>
          <p:cNvGrpSpPr/>
          <p:nvPr/>
        </p:nvGrpSpPr>
        <p:grpSpPr>
          <a:xfrm>
            <a:off x="5248749" y="870804"/>
            <a:ext cx="2371397" cy="2080909"/>
            <a:chOff x="5168419" y="618489"/>
            <a:chExt cx="2661909" cy="227571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5CBC18E-B1DB-4D04-84E1-DCD39B79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419" y="618489"/>
              <a:ext cx="2450770" cy="2275716"/>
            </a:xfrm>
            <a:prstGeom prst="rect">
              <a:avLst/>
            </a:prstGeom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12ECD348-F75D-4049-84F2-B700592079F2}"/>
                </a:ext>
              </a:extLst>
            </p:cNvPr>
            <p:cNvSpPr/>
            <p:nvPr/>
          </p:nvSpPr>
          <p:spPr>
            <a:xfrm>
              <a:off x="6043049" y="1418016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6FC24E0-2519-4217-A443-6F24A6BD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969800">
              <a:off x="6087602" y="1425129"/>
              <a:ext cx="1742726" cy="1170894"/>
            </a:xfrm>
            <a:prstGeom prst="rect">
              <a:avLst/>
            </a:prstGeom>
          </p:spPr>
        </p:pic>
      </p:grpSp>
      <p:pic>
        <p:nvPicPr>
          <p:cNvPr id="17" name="Google Shape;160;p22">
            <a:extLst>
              <a:ext uri="{FF2B5EF4-FFF2-40B4-BE49-F238E27FC236}">
                <a16:creationId xmlns:a16="http://schemas.microsoft.com/office/drawing/2014/main" id="{ECF3CDD6-8B5E-4981-A08C-4D028FFEDABF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20" b="50736" l="16803" r="19490"/>
                    </a14:imgEffect>
                  </a14:imgLayer>
                </a14:imgProps>
              </a:ext>
            </a:extLst>
          </a:blip>
          <a:srcRect l="16467" t="44081" r="80174" b="48524"/>
          <a:stretch/>
        </p:blipFill>
        <p:spPr>
          <a:xfrm>
            <a:off x="1381903" y="1338002"/>
            <a:ext cx="508850" cy="5640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D2BFDA5-FCB1-40B7-9497-224E8158D137}"/>
              </a:ext>
            </a:extLst>
          </p:cNvPr>
          <p:cNvGrpSpPr/>
          <p:nvPr/>
        </p:nvGrpSpPr>
        <p:grpSpPr>
          <a:xfrm>
            <a:off x="178108" y="2371382"/>
            <a:ext cx="8530462" cy="2708675"/>
            <a:chOff x="66927" y="2177371"/>
            <a:chExt cx="8530462" cy="270867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27223DE-F14F-4F1D-B735-038D7B9E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27" y="2611126"/>
              <a:ext cx="2638793" cy="218152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" name="Google Shape;160;p22">
              <a:extLst>
                <a:ext uri="{FF2B5EF4-FFF2-40B4-BE49-F238E27FC236}">
                  <a16:creationId xmlns:a16="http://schemas.microsoft.com/office/drawing/2014/main" id="{75B3011D-9EB4-4DB6-8AEC-E6E1D30B2C7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79563" b="37945"/>
            <a:stretch/>
          </p:blipFill>
          <p:spPr>
            <a:xfrm>
              <a:off x="6961394" y="2805137"/>
              <a:ext cx="1572416" cy="2080909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44689E2E-1B70-40CE-A147-97891C3A63B1}"/>
                </a:ext>
              </a:extLst>
            </p:cNvPr>
            <p:cNvSpPr/>
            <p:nvPr/>
          </p:nvSpPr>
          <p:spPr>
            <a:xfrm>
              <a:off x="8129304" y="4200218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4B0AAD4E-4C82-4F70-B58B-66AC7B989E1E}"/>
                </a:ext>
              </a:extLst>
            </p:cNvPr>
            <p:cNvSpPr/>
            <p:nvPr/>
          </p:nvSpPr>
          <p:spPr>
            <a:xfrm>
              <a:off x="1788075" y="3373350"/>
              <a:ext cx="845007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9DED78DF-F691-439E-B21A-A752E8936E91}"/>
                </a:ext>
              </a:extLst>
            </p:cNvPr>
            <p:cNvSpPr/>
            <p:nvPr/>
          </p:nvSpPr>
          <p:spPr>
            <a:xfrm>
              <a:off x="2826487" y="4065159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75482D49-496A-45A3-B8E4-0CA694801340}"/>
                </a:ext>
              </a:extLst>
            </p:cNvPr>
            <p:cNvSpPr/>
            <p:nvPr/>
          </p:nvSpPr>
          <p:spPr>
            <a:xfrm>
              <a:off x="6541172" y="4117637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BF4DBCDF-B4DE-45C0-B4E6-8D01BC788F3C}"/>
                </a:ext>
              </a:extLst>
            </p:cNvPr>
            <p:cNvSpPr/>
            <p:nvPr/>
          </p:nvSpPr>
          <p:spPr>
            <a:xfrm rot="13479493">
              <a:off x="6601490" y="2500694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" name="吹き出し: 四角形 1">
              <a:extLst>
                <a:ext uri="{FF2B5EF4-FFF2-40B4-BE49-F238E27FC236}">
                  <a16:creationId xmlns:a16="http://schemas.microsoft.com/office/drawing/2014/main" id="{53A78748-6748-495A-B3A5-810A6A7CA5B8}"/>
                </a:ext>
              </a:extLst>
            </p:cNvPr>
            <p:cNvSpPr/>
            <p:nvPr/>
          </p:nvSpPr>
          <p:spPr>
            <a:xfrm>
              <a:off x="2997920" y="2177371"/>
              <a:ext cx="1719942" cy="724726"/>
            </a:xfrm>
            <a:prstGeom prst="wedgeRectCallout">
              <a:avLst>
                <a:gd name="adj1" fmla="val -3112"/>
                <a:gd name="adj2" fmla="val 7975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赤→黄→青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の順番にランプを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光らせてみよう</a:t>
              </a:r>
            </a:p>
          </p:txBody>
        </p:sp>
      </p:grp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099" y="618489"/>
            <a:ext cx="8508471" cy="17198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①アップロードモードをオフにする（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③旗マーク　　　をタップする（プログラム実行中）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のボタンを押す→ランプが光るか確認</a:t>
            </a:r>
            <a:endParaRPr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34CDE47-9C67-4F3D-A9CB-66E12BD6E6AA}"/>
              </a:ext>
            </a:extLst>
          </p:cNvPr>
          <p:cNvGrpSpPr/>
          <p:nvPr/>
        </p:nvGrpSpPr>
        <p:grpSpPr>
          <a:xfrm>
            <a:off x="7462856" y="657585"/>
            <a:ext cx="1534348" cy="1390330"/>
            <a:chOff x="7462856" y="657585"/>
            <a:chExt cx="1534348" cy="139033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5586F42-F772-4A34-A4D1-94A9035CC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1" r="12500"/>
            <a:stretch/>
          </p:blipFill>
          <p:spPr bwMode="auto">
            <a:xfrm rot="5400000">
              <a:off x="7549613" y="570828"/>
              <a:ext cx="1360834" cy="153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B1C364A-A5B9-497F-8A6A-532F6F0B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7732" y="1388443"/>
              <a:ext cx="659472" cy="659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223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F37C7050-9608-4858-A783-AF7155794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" y="2878695"/>
            <a:ext cx="2322529" cy="1942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A706410-6F50-435A-90D9-ECAEF0AA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" y="2872126"/>
            <a:ext cx="2322529" cy="1942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動かしてみよう（基本のプログラム）・・・アップロードモード</a:t>
            </a:r>
            <a:endParaRPr dirty="0"/>
          </a:p>
        </p:txBody>
      </p:sp>
      <p:sp>
        <p:nvSpPr>
          <p:cNvPr id="16" name="Google Shape;68;p14">
            <a:extLst>
              <a:ext uri="{FF2B5EF4-FFF2-40B4-BE49-F238E27FC236}">
                <a16:creationId xmlns:a16="http://schemas.microsoft.com/office/drawing/2014/main" id="{4B0AAD4E-4C82-4F70-B58B-66AC7B989E1E}"/>
              </a:ext>
            </a:extLst>
          </p:cNvPr>
          <p:cNvSpPr/>
          <p:nvPr/>
        </p:nvSpPr>
        <p:spPr>
          <a:xfrm>
            <a:off x="974122" y="3409898"/>
            <a:ext cx="704210" cy="31497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DED78DF-F691-439E-B21A-A752E8936E91}"/>
              </a:ext>
            </a:extLst>
          </p:cNvPr>
          <p:cNvSpPr/>
          <p:nvPr/>
        </p:nvSpPr>
        <p:spPr>
          <a:xfrm>
            <a:off x="2406022" y="3471206"/>
            <a:ext cx="429774" cy="2305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Google Shape;68;p14">
            <a:extLst>
              <a:ext uri="{FF2B5EF4-FFF2-40B4-BE49-F238E27FC236}">
                <a16:creationId xmlns:a16="http://schemas.microsoft.com/office/drawing/2014/main" id="{25A46B6C-84FA-4401-A53E-FC97BBF6C1B4}"/>
              </a:ext>
            </a:extLst>
          </p:cNvPr>
          <p:cNvSpPr/>
          <p:nvPr/>
        </p:nvSpPr>
        <p:spPr>
          <a:xfrm>
            <a:off x="920175" y="3816182"/>
            <a:ext cx="1452370" cy="31497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A3C1891E-CB2C-4701-8C21-921F349CEE49}"/>
              </a:ext>
            </a:extLst>
          </p:cNvPr>
          <p:cNvSpPr/>
          <p:nvPr/>
        </p:nvSpPr>
        <p:spPr>
          <a:xfrm flipH="1">
            <a:off x="2416206" y="3858385"/>
            <a:ext cx="429774" cy="2305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5482D49-496A-45A3-B8E4-0CA694801340}"/>
              </a:ext>
            </a:extLst>
          </p:cNvPr>
          <p:cNvSpPr/>
          <p:nvPr/>
        </p:nvSpPr>
        <p:spPr>
          <a:xfrm>
            <a:off x="6304418" y="4014578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9607" y="602584"/>
            <a:ext cx="8595569" cy="1942479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①アップロードモードを「オン」にする（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r>
              <a:rPr lang="ja-JP" altLang="en-US" sz="2000" dirty="0">
                <a:solidFill>
                  <a:srgbClr val="FF0000"/>
                </a:solidFill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</a:rPr>
              <a:t>※</a:t>
            </a:r>
            <a:r>
              <a:rPr lang="ja-JP" altLang="en-US" sz="2000" dirty="0">
                <a:solidFill>
                  <a:srgbClr val="FF0000"/>
                </a:solidFill>
              </a:rPr>
              <a:t>イベントの命令が変わる）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③「アップロード」ボタンをタップしプログラムを送ったら、ｍ</a:t>
            </a:r>
            <a:r>
              <a:rPr lang="en-US" altLang="ja-JP" sz="2000" dirty="0"/>
              <a:t>Bot</a:t>
            </a:r>
            <a:r>
              <a:rPr lang="ja-JP" altLang="en-US" sz="2000" dirty="0"/>
              <a:t>から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の線をぬく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のボタンを押す→車が動くか確認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（</a:t>
            </a:r>
            <a:r>
              <a:rPr lang="en-US" altLang="ja-JP" sz="2000" dirty="0"/>
              <a:t>※</a:t>
            </a:r>
            <a:r>
              <a:rPr lang="ja-JP" altLang="en-US" sz="2000" dirty="0"/>
              <a:t>再度動かす時は、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の電源を入れ直してボタンを押す）</a:t>
            </a:r>
            <a:endParaRPr sz="20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878DCB22-3102-4662-9020-E940505CE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337" y="3125990"/>
            <a:ext cx="3262111" cy="1719875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126A77F-7519-45A5-A36B-8DB606096CC4}"/>
              </a:ext>
            </a:extLst>
          </p:cNvPr>
          <p:cNvGrpSpPr/>
          <p:nvPr/>
        </p:nvGrpSpPr>
        <p:grpSpPr>
          <a:xfrm>
            <a:off x="6849183" y="2647391"/>
            <a:ext cx="2222648" cy="2025500"/>
            <a:chOff x="6817717" y="2755451"/>
            <a:chExt cx="2222648" cy="202550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ED47404-9431-4389-8B5C-242F88DBFDCC}"/>
                </a:ext>
              </a:extLst>
            </p:cNvPr>
            <p:cNvGrpSpPr/>
            <p:nvPr/>
          </p:nvGrpSpPr>
          <p:grpSpPr>
            <a:xfrm>
              <a:off x="6817717" y="3061076"/>
              <a:ext cx="1870687" cy="1719875"/>
              <a:chOff x="5274441" y="582696"/>
              <a:chExt cx="2450770" cy="2275716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05CBC18E-B1DB-4D04-84E1-DCD39B79F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4441" y="582696"/>
                <a:ext cx="2450770" cy="2275716"/>
              </a:xfrm>
              <a:prstGeom prst="rect">
                <a:avLst/>
              </a:prstGeom>
            </p:spPr>
          </p:pic>
          <p:sp>
            <p:nvSpPr>
              <p:cNvPr id="8" name="Google Shape;68;p14">
                <a:extLst>
                  <a:ext uri="{FF2B5EF4-FFF2-40B4-BE49-F238E27FC236}">
                    <a16:creationId xmlns:a16="http://schemas.microsoft.com/office/drawing/2014/main" id="{12ECD348-F75D-4049-84F2-B700592079F2}"/>
                  </a:ext>
                </a:extLst>
              </p:cNvPr>
              <p:cNvSpPr/>
              <p:nvPr/>
            </p:nvSpPr>
            <p:spPr>
              <a:xfrm>
                <a:off x="6965750" y="1125044"/>
                <a:ext cx="468085" cy="328540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Google Shape;68;p14">
                <a:extLst>
                  <a:ext uri="{FF2B5EF4-FFF2-40B4-BE49-F238E27FC236}">
                    <a16:creationId xmlns:a16="http://schemas.microsoft.com/office/drawing/2014/main" id="{ED319892-E4D7-4138-BE93-6FE2B7D0237F}"/>
                  </a:ext>
                </a:extLst>
              </p:cNvPr>
              <p:cNvSpPr/>
              <p:nvPr/>
            </p:nvSpPr>
            <p:spPr>
              <a:xfrm>
                <a:off x="6226438" y="1361804"/>
                <a:ext cx="468085" cy="3285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5" name="矢印: 右 34">
              <a:extLst>
                <a:ext uri="{FF2B5EF4-FFF2-40B4-BE49-F238E27FC236}">
                  <a16:creationId xmlns:a16="http://schemas.microsoft.com/office/drawing/2014/main" id="{C48C79D3-730B-4E19-858E-62F5918BBD31}"/>
                </a:ext>
              </a:extLst>
            </p:cNvPr>
            <p:cNvSpPr/>
            <p:nvPr/>
          </p:nvSpPr>
          <p:spPr>
            <a:xfrm rot="6858552">
              <a:off x="8247666" y="3211586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924C198-82D7-42FE-81DA-635715827EA8}"/>
                </a:ext>
              </a:extLst>
            </p:cNvPr>
            <p:cNvSpPr txBox="1"/>
            <p:nvPr/>
          </p:nvSpPr>
          <p:spPr>
            <a:xfrm>
              <a:off x="8255883" y="2755451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電源</a:t>
              </a:r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5410753C-9B9A-4558-8DB5-E66760DCC81F}"/>
                </a:ext>
              </a:extLst>
            </p:cNvPr>
            <p:cNvSpPr/>
            <p:nvPr/>
          </p:nvSpPr>
          <p:spPr>
            <a:xfrm rot="4171619">
              <a:off x="7548518" y="3337862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850D693-6C38-4B32-806F-D0A1EC6EEE8A}"/>
                </a:ext>
              </a:extLst>
            </p:cNvPr>
            <p:cNvSpPr txBox="1"/>
            <p:nvPr/>
          </p:nvSpPr>
          <p:spPr>
            <a:xfrm>
              <a:off x="7277587" y="2853280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ボタン</a:t>
              </a:r>
            </a:p>
          </p:txBody>
        </p:sp>
      </p:grp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9D804337-9499-4C02-9EFC-48AB1EA4C482}"/>
              </a:ext>
            </a:extLst>
          </p:cNvPr>
          <p:cNvSpPr/>
          <p:nvPr/>
        </p:nvSpPr>
        <p:spPr>
          <a:xfrm>
            <a:off x="5001266" y="2590843"/>
            <a:ext cx="1432458" cy="724346"/>
          </a:xfrm>
          <a:prstGeom prst="wedgeRectCallout">
            <a:avLst>
              <a:gd name="adj1" fmla="val -42628"/>
              <a:gd name="adj2" fmla="val 681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に進む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を向く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kumimoji="1" lang="en-US" altLang="ja-JP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に進む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25053" y="631224"/>
            <a:ext cx="7936200" cy="51422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000" b="1" dirty="0">
                <a:solidFill>
                  <a:srgbClr val="0070C0"/>
                </a:solidFill>
              </a:rPr>
              <a:t>【</a:t>
            </a:r>
            <a:r>
              <a:rPr lang="ja-JP" altLang="en-US" sz="2000" b="1" dirty="0">
                <a:solidFill>
                  <a:srgbClr val="0070C0"/>
                </a:solidFill>
              </a:rPr>
              <a:t>プログラムを変更した時</a:t>
            </a:r>
            <a:r>
              <a:rPr lang="en-US" altLang="ja-JP" sz="2000" b="1" dirty="0">
                <a:solidFill>
                  <a:srgbClr val="0070C0"/>
                </a:solidFill>
              </a:rPr>
              <a:t>】</a:t>
            </a: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296" y="2516143"/>
            <a:ext cx="1943801" cy="20935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4CCCDF5C-D98C-4B11-A6CB-101D62626F5A}"/>
              </a:ext>
            </a:extLst>
          </p:cNvPr>
          <p:cNvSpPr/>
          <p:nvPr/>
        </p:nvSpPr>
        <p:spPr>
          <a:xfrm>
            <a:off x="6362849" y="3785880"/>
            <a:ext cx="306957" cy="287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Google Shape;211;p30">
            <a:extLst>
              <a:ext uri="{FF2B5EF4-FFF2-40B4-BE49-F238E27FC236}">
                <a16:creationId xmlns:a16="http://schemas.microsoft.com/office/drawing/2014/main" id="{021625BB-5558-48DA-8DB9-2C2D81A55DC1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/>
              <a:t>　　動かしてみよう（基本のプログラム）・・・アップロードモード</a:t>
            </a:r>
            <a:endParaRPr lang="ja-JP" altLang="en-US" dirty="0"/>
          </a:p>
        </p:txBody>
      </p:sp>
      <p:sp>
        <p:nvSpPr>
          <p:cNvPr id="15" name="Google Shape;158;p22">
            <a:extLst>
              <a:ext uri="{FF2B5EF4-FFF2-40B4-BE49-F238E27FC236}">
                <a16:creationId xmlns:a16="http://schemas.microsoft.com/office/drawing/2014/main" id="{9FF6B709-3132-4B03-8B9B-B3604FCECAAE}"/>
              </a:ext>
            </a:extLst>
          </p:cNvPr>
          <p:cNvSpPr txBox="1">
            <a:spLocks/>
          </p:cNvSpPr>
          <p:nvPr/>
        </p:nvSpPr>
        <p:spPr>
          <a:xfrm>
            <a:off x="646372" y="991836"/>
            <a:ext cx="8063726" cy="138042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①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を</a:t>
            </a:r>
            <a:r>
              <a:rPr lang="en-US" altLang="ja-JP" sz="2000" dirty="0"/>
              <a:t>USB</a:t>
            </a:r>
            <a:r>
              <a:rPr lang="ja-JP" altLang="en-US" sz="2000" dirty="0"/>
              <a:t>でつなぐ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②「接続」ボタンをタップして接続する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③ファームウェアのアップデートをする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ja-JP" altLang="en-US" sz="2000" dirty="0"/>
              <a:t>④「アップロード」ボタンをタップしプログラムを送る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CD1AEA3-C567-4328-8EA6-14DA86B6F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80" y="2522012"/>
            <a:ext cx="1976286" cy="17251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5D1476F-7CA2-4A69-8B6A-6B7C125533BF}"/>
              </a:ext>
            </a:extLst>
          </p:cNvPr>
          <p:cNvGrpSpPr/>
          <p:nvPr/>
        </p:nvGrpSpPr>
        <p:grpSpPr>
          <a:xfrm>
            <a:off x="2782545" y="2516143"/>
            <a:ext cx="3483815" cy="2539475"/>
            <a:chOff x="2258882" y="2364749"/>
            <a:chExt cx="3483815" cy="2539475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F90978C-4AE6-4790-A374-4A9711E3CBF0}"/>
                </a:ext>
              </a:extLst>
            </p:cNvPr>
            <p:cNvGrpSpPr/>
            <p:nvPr/>
          </p:nvGrpSpPr>
          <p:grpSpPr>
            <a:xfrm>
              <a:off x="2258882" y="2364749"/>
              <a:ext cx="3483815" cy="2539475"/>
              <a:chOff x="398621" y="2125497"/>
              <a:chExt cx="3510429" cy="2539475"/>
            </a:xfrm>
          </p:grpSpPr>
          <p:pic>
            <p:nvPicPr>
              <p:cNvPr id="160" name="Google Shape;160;p22"/>
              <p:cNvPicPr preferRelativeResize="0"/>
              <p:nvPr/>
            </p:nvPicPr>
            <p:blipFill rotWithShape="1">
              <a:blip r:embed="rId5">
                <a:alphaModFix/>
              </a:blip>
              <a:srcRect r="35034"/>
              <a:stretch/>
            </p:blipFill>
            <p:spPr>
              <a:xfrm>
                <a:off x="398621" y="2125497"/>
                <a:ext cx="3510429" cy="2539475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2" name="Google Shape;68;p14">
                <a:extLst>
                  <a:ext uri="{FF2B5EF4-FFF2-40B4-BE49-F238E27FC236}">
                    <a16:creationId xmlns:a16="http://schemas.microsoft.com/office/drawing/2014/main" id="{BF60C8BC-476A-4906-8695-5C762555CB8E}"/>
                  </a:ext>
                </a:extLst>
              </p:cNvPr>
              <p:cNvSpPr/>
              <p:nvPr/>
            </p:nvSpPr>
            <p:spPr>
              <a:xfrm>
                <a:off x="682396" y="4222331"/>
                <a:ext cx="814511" cy="28711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7" name="Google Shape;160;p22">
              <a:extLst>
                <a:ext uri="{FF2B5EF4-FFF2-40B4-BE49-F238E27FC236}">
                  <a16:creationId xmlns:a16="http://schemas.microsoft.com/office/drawing/2014/main" id="{6B2FE507-E1F1-48CE-9B5A-8D3E911601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7462" t="9715" r="13739" b="29331"/>
            <a:stretch/>
          </p:blipFill>
          <p:spPr>
            <a:xfrm>
              <a:off x="3668486" y="2571750"/>
              <a:ext cx="2074211" cy="1547911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EDD9535-E028-40B5-A8B5-7519D39696D4}"/>
              </a:ext>
            </a:extLst>
          </p:cNvPr>
          <p:cNvSpPr/>
          <p:nvPr/>
        </p:nvSpPr>
        <p:spPr>
          <a:xfrm>
            <a:off x="2409065" y="3562918"/>
            <a:ext cx="306957" cy="287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Google Shape;68;p14">
            <a:extLst>
              <a:ext uri="{FF2B5EF4-FFF2-40B4-BE49-F238E27FC236}">
                <a16:creationId xmlns:a16="http://schemas.microsoft.com/office/drawing/2014/main" id="{34C0D2BB-9522-498E-B6D9-B5708C128303}"/>
              </a:ext>
            </a:extLst>
          </p:cNvPr>
          <p:cNvSpPr/>
          <p:nvPr/>
        </p:nvSpPr>
        <p:spPr>
          <a:xfrm>
            <a:off x="1100793" y="3426214"/>
            <a:ext cx="1181816" cy="34285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9B4C6AEF-3245-4D9D-8640-D7BC7A2627EF}"/>
              </a:ext>
            </a:extLst>
          </p:cNvPr>
          <p:cNvSpPr/>
          <p:nvPr/>
        </p:nvSpPr>
        <p:spPr>
          <a:xfrm>
            <a:off x="4892993" y="1397377"/>
            <a:ext cx="1720470" cy="771445"/>
          </a:xfrm>
          <a:prstGeom prst="wedgeRectCallout">
            <a:avLst>
              <a:gd name="adj1" fmla="val -69132"/>
              <a:gd name="adj2" fmla="val 4464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接続が切れるので、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再度「接続」してからアップロードしましょう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67569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3676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　　　　　　　　　</a:t>
            </a:r>
            <a:r>
              <a:rPr lang="ja" altLang="en-US" dirty="0"/>
              <a:t>ドライバー　</a:t>
            </a:r>
            <a:r>
              <a:rPr lang="en-US" altLang="ja" dirty="0"/>
              <a:t>mlink</a:t>
            </a:r>
            <a:r>
              <a:rPr lang="ja" altLang="en-US" dirty="0"/>
              <a:t>　を入れる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128369" y="580163"/>
            <a:ext cx="6887261" cy="116357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dirty="0"/>
              <a:t>①「</a:t>
            </a:r>
            <a:r>
              <a:rPr lang="en-US" altLang="ja-JP" sz="1600" dirty="0" err="1"/>
              <a:t>mLink</a:t>
            </a:r>
            <a:r>
              <a:rPr lang="en-US" altLang="ja-JP" sz="1600" dirty="0"/>
              <a:t> for Chromebook</a:t>
            </a:r>
            <a:r>
              <a:rPr lang="ja-JP" altLang="en-US" sz="1600" dirty="0"/>
              <a:t>」の　「</a:t>
            </a:r>
            <a:r>
              <a:rPr lang="en-US" altLang="ja-JP" sz="1600" dirty="0"/>
              <a:t>Download</a:t>
            </a:r>
            <a:r>
              <a:rPr lang="ja-JP" altLang="en-US" sz="1600" dirty="0"/>
              <a:t>」をタップ</a:t>
            </a:r>
            <a:br>
              <a:rPr lang="ja" sz="1600" dirty="0"/>
            </a:br>
            <a:r>
              <a:rPr lang="ja-JP" altLang="en-US" sz="1600" dirty="0"/>
              <a:t>②「</a:t>
            </a:r>
            <a:r>
              <a:rPr lang="ja" sz="1600" dirty="0"/>
              <a:t>mLink</a:t>
            </a:r>
            <a:r>
              <a:rPr lang="ja-JP" altLang="en-US" sz="1600" dirty="0"/>
              <a:t>」</a:t>
            </a:r>
            <a:r>
              <a:rPr lang="ja" sz="1600" dirty="0"/>
              <a:t> を選び　</a:t>
            </a:r>
            <a:r>
              <a:rPr lang="ja-JP" altLang="en-US" sz="1600" dirty="0"/>
              <a:t>「</a:t>
            </a:r>
            <a:r>
              <a:rPr lang="en-US" altLang="ja-JP" sz="1600" dirty="0"/>
              <a:t>C</a:t>
            </a:r>
            <a:r>
              <a:rPr lang="ja" sz="1600" dirty="0"/>
              <a:t>h</a:t>
            </a:r>
            <a:r>
              <a:rPr lang="en-US" altLang="ja" sz="1600" dirty="0"/>
              <a:t>r</a:t>
            </a:r>
            <a:r>
              <a:rPr lang="ja" sz="1600" dirty="0"/>
              <a:t>omeに追加</a:t>
            </a:r>
            <a:r>
              <a:rPr lang="ja-JP" altLang="en-US" sz="1600" dirty="0"/>
              <a:t>」をタップ</a:t>
            </a:r>
            <a:endParaRPr lang="en-US" altLang="ja-JP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dirty="0"/>
              <a:t>③ｍ</a:t>
            </a:r>
            <a:r>
              <a:rPr lang="en-US" altLang="ja-JP" sz="1600" dirty="0"/>
              <a:t>Link</a:t>
            </a:r>
            <a:r>
              <a:rPr lang="ja-JP" altLang="en-US" sz="1600" dirty="0"/>
              <a:t>を追加しますか？で　「アプリを追加」をタップ</a:t>
            </a:r>
            <a:endParaRPr lang="en-US" altLang="ja-JP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dirty="0"/>
              <a:t>④「ｍ</a:t>
            </a:r>
            <a:r>
              <a:rPr lang="en-US" altLang="ja-JP" sz="1600" dirty="0"/>
              <a:t>Link</a:t>
            </a:r>
            <a:r>
              <a:rPr lang="ja-JP" altLang="en-US" sz="1600" dirty="0"/>
              <a:t>を</a:t>
            </a:r>
            <a:r>
              <a:rPr lang="ja" sz="1600" dirty="0"/>
              <a:t>インストールしました</a:t>
            </a:r>
            <a:r>
              <a:rPr lang="ja-JP" altLang="en-US" sz="1600" dirty="0"/>
              <a:t>」メッセージが表示され完了</a:t>
            </a:r>
            <a:endParaRPr sz="1600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ADC811D8-BF44-4CCE-8D44-86FF97138A5F}"/>
              </a:ext>
            </a:extLst>
          </p:cNvPr>
          <p:cNvSpPr/>
          <p:nvPr/>
        </p:nvSpPr>
        <p:spPr>
          <a:xfrm>
            <a:off x="99148" y="49282"/>
            <a:ext cx="1939625" cy="42888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１回だけのはじめる準備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8B5893E-39CA-4E4A-87E9-FFC8B2FEB24D}"/>
              </a:ext>
            </a:extLst>
          </p:cNvPr>
          <p:cNvGrpSpPr/>
          <p:nvPr/>
        </p:nvGrpSpPr>
        <p:grpSpPr>
          <a:xfrm>
            <a:off x="911547" y="1628586"/>
            <a:ext cx="7508154" cy="3361082"/>
            <a:chOff x="633841" y="1642133"/>
            <a:chExt cx="7508154" cy="3361082"/>
          </a:xfrm>
        </p:grpSpPr>
        <p:pic>
          <p:nvPicPr>
            <p:cNvPr id="64" name="Google Shape;64;p14"/>
            <p:cNvPicPr preferRelativeResize="0"/>
            <p:nvPr/>
          </p:nvPicPr>
          <p:blipFill rotWithShape="1">
            <a:blip r:embed="rId3">
              <a:alphaModFix/>
            </a:blip>
            <a:srcRect l="1696" r="5408" b="38511"/>
            <a:stretch/>
          </p:blipFill>
          <p:spPr>
            <a:xfrm>
              <a:off x="4730793" y="1642133"/>
              <a:ext cx="3221029" cy="1271814"/>
            </a:xfrm>
            <a:prstGeom prst="rect">
              <a:avLst/>
            </a:prstGeom>
            <a:noFill/>
            <a:ln w="952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" name="Google Shape;65;p14"/>
            <p:cNvPicPr preferRelativeResize="0"/>
            <p:nvPr/>
          </p:nvPicPr>
          <p:blipFill rotWithShape="1">
            <a:blip r:embed="rId4">
              <a:alphaModFix/>
            </a:blip>
            <a:srcRect l="26226" t="51557" b="-1"/>
            <a:stretch/>
          </p:blipFill>
          <p:spPr>
            <a:xfrm>
              <a:off x="4524996" y="4159857"/>
              <a:ext cx="3616999" cy="84335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591740DE-212B-4E3F-A76F-EE0A8D04474E}"/>
                </a:ext>
              </a:extLst>
            </p:cNvPr>
            <p:cNvSpPr/>
            <p:nvPr/>
          </p:nvSpPr>
          <p:spPr>
            <a:xfrm>
              <a:off x="7384289" y="2446086"/>
              <a:ext cx="711535" cy="215905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4961235-3EF4-4CAD-821C-1AC1D1679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41" y="1665662"/>
              <a:ext cx="2859279" cy="111534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0DBC21D-79D9-4CAE-B901-488ACB06A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841" y="3080763"/>
              <a:ext cx="2859279" cy="114242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24B149F3-87A0-4FD4-BB35-3A25A97E59DF}"/>
                </a:ext>
              </a:extLst>
            </p:cNvPr>
            <p:cNvGrpSpPr/>
            <p:nvPr/>
          </p:nvGrpSpPr>
          <p:grpSpPr>
            <a:xfrm>
              <a:off x="1233445" y="2751035"/>
              <a:ext cx="1660070" cy="560888"/>
              <a:chOff x="1380135" y="2919380"/>
              <a:chExt cx="1660070" cy="560888"/>
            </a:xfrm>
          </p:grpSpPr>
          <p:sp>
            <p:nvSpPr>
              <p:cNvPr id="9" name="矢印: ストライプ 8">
                <a:extLst>
                  <a:ext uri="{FF2B5EF4-FFF2-40B4-BE49-F238E27FC236}">
                    <a16:creationId xmlns:a16="http://schemas.microsoft.com/office/drawing/2014/main" id="{D6901E4E-A284-433E-912F-AE732AADB032}"/>
                  </a:ext>
                </a:extLst>
              </p:cNvPr>
              <p:cNvSpPr/>
              <p:nvPr/>
            </p:nvSpPr>
            <p:spPr>
              <a:xfrm rot="5400000">
                <a:off x="1929726" y="2369789"/>
                <a:ext cx="560888" cy="1660070"/>
              </a:xfrm>
              <a:prstGeom prst="stripedRightArrow">
                <a:avLst>
                  <a:gd name="adj1" fmla="val 53422"/>
                  <a:gd name="adj2" fmla="val 46377"/>
                </a:avLst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" name="Google Shape;62;p14">
                <a:extLst>
                  <a:ext uri="{FF2B5EF4-FFF2-40B4-BE49-F238E27FC236}">
                    <a16:creationId xmlns:a16="http://schemas.microsoft.com/office/drawing/2014/main" id="{624F0EAF-2F55-4109-9907-973DD35AF8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75351" y="3013300"/>
                <a:ext cx="852705" cy="343091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Aria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Aria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ja-JP" altLang="en-US" sz="800" b="1" dirty="0">
                    <a:solidFill>
                      <a:schemeClr val="bg1"/>
                    </a:solidFill>
                  </a:rPr>
                  <a:t>下の方へ移動</a:t>
                </a:r>
              </a:p>
            </p:txBody>
          </p:sp>
        </p:grpSp>
        <p:sp>
          <p:nvSpPr>
            <p:cNvPr id="22" name="Google Shape;68;p14">
              <a:extLst>
                <a:ext uri="{FF2B5EF4-FFF2-40B4-BE49-F238E27FC236}">
                  <a16:creationId xmlns:a16="http://schemas.microsoft.com/office/drawing/2014/main" id="{76621280-3BD8-4044-8C4B-C665117916A6}"/>
                </a:ext>
              </a:extLst>
            </p:cNvPr>
            <p:cNvSpPr/>
            <p:nvPr/>
          </p:nvSpPr>
          <p:spPr>
            <a:xfrm>
              <a:off x="739674" y="4074095"/>
              <a:ext cx="1296255" cy="171524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48635F1-08A9-4494-AFCE-7B216937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3155" y="4236484"/>
              <a:ext cx="3485484" cy="372494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4" name="矢印: 右 3">
              <a:extLst>
                <a:ext uri="{FF2B5EF4-FFF2-40B4-BE49-F238E27FC236}">
                  <a16:creationId xmlns:a16="http://schemas.microsoft.com/office/drawing/2014/main" id="{40317E65-E922-4568-AA17-A2A77E86568D}"/>
                </a:ext>
              </a:extLst>
            </p:cNvPr>
            <p:cNvSpPr/>
            <p:nvPr/>
          </p:nvSpPr>
          <p:spPr>
            <a:xfrm rot="18462231">
              <a:off x="2936722" y="3106425"/>
              <a:ext cx="1938140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5740E6C-5634-45CA-8318-23249F35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8534" y="3010227"/>
              <a:ext cx="2013288" cy="105420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5" name="Google Shape;68;p14">
              <a:extLst>
                <a:ext uri="{FF2B5EF4-FFF2-40B4-BE49-F238E27FC236}">
                  <a16:creationId xmlns:a16="http://schemas.microsoft.com/office/drawing/2014/main" id="{F118F343-E853-4715-992B-9E2A2EFFDC3E}"/>
                </a:ext>
              </a:extLst>
            </p:cNvPr>
            <p:cNvSpPr/>
            <p:nvPr/>
          </p:nvSpPr>
          <p:spPr>
            <a:xfrm>
              <a:off x="7251837" y="3800890"/>
              <a:ext cx="711535" cy="215905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64538ABE-3870-4359-B52A-18BAACA1C057}"/>
                </a:ext>
              </a:extLst>
            </p:cNvPr>
            <p:cNvSpPr/>
            <p:nvPr/>
          </p:nvSpPr>
          <p:spPr>
            <a:xfrm rot="5400000">
              <a:off x="7558843" y="2681620"/>
              <a:ext cx="381283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矢印: 右 26">
              <a:extLst>
                <a:ext uri="{FF2B5EF4-FFF2-40B4-BE49-F238E27FC236}">
                  <a16:creationId xmlns:a16="http://schemas.microsoft.com/office/drawing/2014/main" id="{349C31B2-DA5C-41A0-B246-33772B1EBC9A}"/>
                </a:ext>
              </a:extLst>
            </p:cNvPr>
            <p:cNvSpPr/>
            <p:nvPr/>
          </p:nvSpPr>
          <p:spPr>
            <a:xfrm rot="5400000">
              <a:off x="7407289" y="4043258"/>
              <a:ext cx="381283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just"/>
            <a:r>
              <a:rPr lang="ja-JP" altLang="en-US" dirty="0"/>
              <a:t>　サンプルプログラム①（衝突しない車）　　　　</a:t>
            </a:r>
            <a:r>
              <a:rPr lang="ja-JP" altLang="en-US" sz="2000" b="1" dirty="0">
                <a:solidFill>
                  <a:schemeClr val="bg1"/>
                </a:solidFill>
              </a:rPr>
              <a:t>超音波センサー（距離を測る）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3C4F7F-ACE3-4412-BD37-D3C303612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3" y="1872343"/>
            <a:ext cx="5110594" cy="2313852"/>
          </a:xfrm>
          <a:prstGeom prst="rect">
            <a:avLst/>
          </a:prstGeom>
        </p:spPr>
      </p:pic>
      <p:sp>
        <p:nvSpPr>
          <p:cNvPr id="6" name="Google Shape;158;p22">
            <a:extLst>
              <a:ext uri="{FF2B5EF4-FFF2-40B4-BE49-F238E27FC236}">
                <a16:creationId xmlns:a16="http://schemas.microsoft.com/office/drawing/2014/main" id="{3D804291-AE99-4FA4-BA92-13702E5F6E78}"/>
              </a:ext>
            </a:extLst>
          </p:cNvPr>
          <p:cNvSpPr txBox="1">
            <a:spLocks/>
          </p:cNvSpPr>
          <p:nvPr/>
        </p:nvSpPr>
        <p:spPr>
          <a:xfrm>
            <a:off x="196388" y="796597"/>
            <a:ext cx="7156567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障害物に近づいたら（</a:t>
            </a:r>
            <a:r>
              <a:rPr lang="en-US" altLang="ja-JP" sz="2000" dirty="0"/>
              <a:t>20</a:t>
            </a:r>
            <a:r>
              <a:rPr lang="ja-JP" altLang="en-US" sz="2000" dirty="0"/>
              <a:t>㎝）動きを止めるプログラムを作ろう</a:t>
            </a:r>
            <a:endParaRPr lang="en-US" altLang="ja-JP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401D778-00E9-443D-B8DB-A591F4CB3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510" y="804906"/>
            <a:ext cx="1460366" cy="1342633"/>
          </a:xfrm>
          <a:prstGeom prst="rect">
            <a:avLst/>
          </a:prstGeom>
        </p:spPr>
      </p:pic>
      <p:sp>
        <p:nvSpPr>
          <p:cNvPr id="4" name="直方体 3">
            <a:extLst>
              <a:ext uri="{FF2B5EF4-FFF2-40B4-BE49-F238E27FC236}">
                <a16:creationId xmlns:a16="http://schemas.microsoft.com/office/drawing/2014/main" id="{BCB714BE-3560-4537-9C9F-41FCE7D66A23}"/>
              </a:ext>
            </a:extLst>
          </p:cNvPr>
          <p:cNvSpPr/>
          <p:nvPr/>
        </p:nvSpPr>
        <p:spPr>
          <a:xfrm>
            <a:off x="6044682" y="1448277"/>
            <a:ext cx="1460366" cy="1342633"/>
          </a:xfrm>
          <a:prstGeom prst="cube">
            <a:avLst>
              <a:gd name="adj" fmla="val 4865"/>
            </a:avLst>
          </a:prstGeom>
          <a:solidFill>
            <a:schemeClr val="tx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78E70825-FA05-4A7C-8F3F-B5DC5B50B5C1}"/>
              </a:ext>
            </a:extLst>
          </p:cNvPr>
          <p:cNvSpPr/>
          <p:nvPr/>
        </p:nvSpPr>
        <p:spPr>
          <a:xfrm>
            <a:off x="3774672" y="3976422"/>
            <a:ext cx="1432458" cy="724346"/>
          </a:xfrm>
          <a:prstGeom prst="wedgeRectCallout">
            <a:avLst>
              <a:gd name="adj1" fmla="val 5248"/>
              <a:gd name="adj2" fmla="val -7760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止めたい距離を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入れる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21AB0D-6AC6-4E46-80DC-85DE0F09EA38}"/>
              </a:ext>
            </a:extLst>
          </p:cNvPr>
          <p:cNvSpPr txBox="1"/>
          <p:nvPr/>
        </p:nvSpPr>
        <p:spPr>
          <a:xfrm>
            <a:off x="6389830" y="3141893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障害物を置いて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車を動かしてみよう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1070EB2-4946-4E6C-9604-EAD04359B479}"/>
              </a:ext>
            </a:extLst>
          </p:cNvPr>
          <p:cNvSpPr/>
          <p:nvPr/>
        </p:nvSpPr>
        <p:spPr>
          <a:xfrm rot="15955115" flipV="1">
            <a:off x="6749274" y="2795028"/>
            <a:ext cx="297751" cy="2763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サンプルプログラム②（センサーライト）　　　　　　</a:t>
            </a:r>
            <a:r>
              <a:rPr lang="ja-JP" altLang="en-US" sz="2000" b="1" dirty="0">
                <a:solidFill>
                  <a:schemeClr val="bg1"/>
                </a:solidFill>
              </a:rPr>
              <a:t>光センサー（明るさを測る）</a:t>
            </a:r>
            <a:endParaRPr sz="2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E738F5-4A96-439C-82F2-B3B4564E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491" y="1411452"/>
            <a:ext cx="1870687" cy="1719875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861FF786-F035-4CF3-8DD7-76850AE55A06}"/>
              </a:ext>
            </a:extLst>
          </p:cNvPr>
          <p:cNvSpPr/>
          <p:nvPr/>
        </p:nvSpPr>
        <p:spPr>
          <a:xfrm rot="4171619">
            <a:off x="7004617" y="1580295"/>
            <a:ext cx="385608" cy="19312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0D4513-90F6-4552-8009-E459F8ABBC83}"/>
              </a:ext>
            </a:extLst>
          </p:cNvPr>
          <p:cNvSpPr txBox="1"/>
          <p:nvPr/>
        </p:nvSpPr>
        <p:spPr>
          <a:xfrm>
            <a:off x="6596743" y="799646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光センサーの部分を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手でかくすと暗くなるよ</a:t>
            </a:r>
          </a:p>
        </p:txBody>
      </p:sp>
      <p:pic>
        <p:nvPicPr>
          <p:cNvPr id="5122" name="Picture 2" descr="パーの手1">
            <a:extLst>
              <a:ext uri="{FF2B5EF4-FFF2-40B4-BE49-F238E27FC236}">
                <a16:creationId xmlns:a16="http://schemas.microsoft.com/office/drawing/2014/main" id="{C7C57D6A-5084-44EF-B437-C49DBF72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0432">
            <a:off x="7294198" y="1450913"/>
            <a:ext cx="847947" cy="12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63F35E-7F50-4D34-9310-434205365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97" y="1556393"/>
            <a:ext cx="5095595" cy="3190612"/>
          </a:xfrm>
          <a:prstGeom prst="rect">
            <a:avLst/>
          </a:prstGeom>
        </p:spPr>
      </p:pic>
      <p:sp>
        <p:nvSpPr>
          <p:cNvPr id="18" name="Google Shape;158;p22">
            <a:extLst>
              <a:ext uri="{FF2B5EF4-FFF2-40B4-BE49-F238E27FC236}">
                <a16:creationId xmlns:a16="http://schemas.microsoft.com/office/drawing/2014/main" id="{66EE7BE5-7DFE-4C3A-AEDB-0B25CA6FE8BC}"/>
              </a:ext>
            </a:extLst>
          </p:cNvPr>
          <p:cNvSpPr txBox="1">
            <a:spLocks/>
          </p:cNvSpPr>
          <p:nvPr/>
        </p:nvSpPr>
        <p:spPr>
          <a:xfrm>
            <a:off x="252089" y="783469"/>
            <a:ext cx="6201683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暗くなったら点灯し、明るくなったら消すプログラムを作ろう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CAA14A-D556-4F12-A4E8-98AD46E11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112" y="3375524"/>
            <a:ext cx="1396066" cy="1348336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7E06C012-FE30-4C44-B092-95882FCD10CF}"/>
              </a:ext>
            </a:extLst>
          </p:cNvPr>
          <p:cNvSpPr/>
          <p:nvPr/>
        </p:nvSpPr>
        <p:spPr>
          <a:xfrm>
            <a:off x="4285757" y="1927543"/>
            <a:ext cx="1604967" cy="724346"/>
          </a:xfrm>
          <a:prstGeom prst="wedgeRectCallout">
            <a:avLst>
              <a:gd name="adj1" fmla="val -33509"/>
              <a:gd name="adj2" fmla="val 7568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光センサーの数値が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700</a:t>
            </a: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未満だと暗い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17ABE0A-0344-4BA1-9625-7577E401E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828" y="3713529"/>
            <a:ext cx="1396066" cy="9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4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89279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サンプルプログラム（押しボタン信号機）　　　　　　　</a:t>
            </a:r>
            <a:endParaRPr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B16926-91E3-4B54-B7ED-B88E69E2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1" y="1462302"/>
            <a:ext cx="3995057" cy="3582345"/>
          </a:xfrm>
          <a:prstGeom prst="rect">
            <a:avLst/>
          </a:prstGeom>
        </p:spPr>
      </p:pic>
      <p:sp>
        <p:nvSpPr>
          <p:cNvPr id="7" name="Google Shape;158;p22">
            <a:extLst>
              <a:ext uri="{FF2B5EF4-FFF2-40B4-BE49-F238E27FC236}">
                <a16:creationId xmlns:a16="http://schemas.microsoft.com/office/drawing/2014/main" id="{211A003C-F706-4B29-8EDF-EBFADCB56C3B}"/>
              </a:ext>
            </a:extLst>
          </p:cNvPr>
          <p:cNvSpPr txBox="1">
            <a:spLocks/>
          </p:cNvSpPr>
          <p:nvPr/>
        </p:nvSpPr>
        <p:spPr>
          <a:xfrm>
            <a:off x="290387" y="744990"/>
            <a:ext cx="7156567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endParaRPr lang="en-US" altLang="ja-JP" sz="2000" dirty="0"/>
          </a:p>
        </p:txBody>
      </p:sp>
      <p:sp>
        <p:nvSpPr>
          <p:cNvPr id="8" name="Google Shape;158;p22">
            <a:extLst>
              <a:ext uri="{FF2B5EF4-FFF2-40B4-BE49-F238E27FC236}">
                <a16:creationId xmlns:a16="http://schemas.microsoft.com/office/drawing/2014/main" id="{816F7F38-6EE9-4673-8B58-05139990C489}"/>
              </a:ext>
            </a:extLst>
          </p:cNvPr>
          <p:cNvSpPr txBox="1">
            <a:spLocks/>
          </p:cNvSpPr>
          <p:nvPr/>
        </p:nvSpPr>
        <p:spPr>
          <a:xfrm>
            <a:off x="420124" y="649760"/>
            <a:ext cx="7156567" cy="8586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ボタンを押すと、赤から青ランプに変わり、時間がたったら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青の点滅になり、赤ランプに変わる　プログラムを作ろう</a:t>
            </a:r>
            <a:endParaRPr lang="en-US" altLang="ja-JP" sz="2000" dirty="0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CB502CC-EEA4-4009-BD8C-3106E7C0017F}"/>
              </a:ext>
            </a:extLst>
          </p:cNvPr>
          <p:cNvSpPr/>
          <p:nvPr/>
        </p:nvSpPr>
        <p:spPr>
          <a:xfrm>
            <a:off x="4293249" y="4232390"/>
            <a:ext cx="1802509" cy="724346"/>
          </a:xfrm>
          <a:prstGeom prst="wedgeRectCallout">
            <a:avLst>
              <a:gd name="adj1" fmla="val -61863"/>
              <a:gd name="adj2" fmla="val -370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点滅させるには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青と黒を交互に点灯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FCF6B99B-2045-48E9-B803-4F2A09777D6D}"/>
              </a:ext>
            </a:extLst>
          </p:cNvPr>
          <p:cNvSpPr/>
          <p:nvPr/>
        </p:nvSpPr>
        <p:spPr>
          <a:xfrm>
            <a:off x="3770235" y="2216351"/>
            <a:ext cx="1432458" cy="724346"/>
          </a:xfrm>
          <a:prstGeom prst="wedgeRectCallout">
            <a:avLst>
              <a:gd name="adj1" fmla="val -74545"/>
              <a:gd name="adj2" fmla="val -219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はじめは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赤ランプ点灯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88FE773-4883-4BDB-A385-F7901DE3B56A}"/>
              </a:ext>
            </a:extLst>
          </p:cNvPr>
          <p:cNvGrpSpPr/>
          <p:nvPr/>
        </p:nvGrpSpPr>
        <p:grpSpPr>
          <a:xfrm>
            <a:off x="7266501" y="2853774"/>
            <a:ext cx="1870687" cy="1927671"/>
            <a:chOff x="6817717" y="2853280"/>
            <a:chExt cx="1870687" cy="1927671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EDE54B7-38B4-46FE-8FAE-4BF2E119038A}"/>
                </a:ext>
              </a:extLst>
            </p:cNvPr>
            <p:cNvGrpSpPr/>
            <p:nvPr/>
          </p:nvGrpSpPr>
          <p:grpSpPr>
            <a:xfrm>
              <a:off x="6817717" y="3061076"/>
              <a:ext cx="1870687" cy="1719875"/>
              <a:chOff x="5274441" y="582696"/>
              <a:chExt cx="2450770" cy="2275716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20EBF031-2A02-4FF0-94A4-B827C7625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4441" y="582696"/>
                <a:ext cx="2450770" cy="2275716"/>
              </a:xfrm>
              <a:prstGeom prst="rect">
                <a:avLst/>
              </a:prstGeom>
            </p:spPr>
          </p:pic>
          <p:sp>
            <p:nvSpPr>
              <p:cNvPr id="18" name="Google Shape;68;p14">
                <a:extLst>
                  <a:ext uri="{FF2B5EF4-FFF2-40B4-BE49-F238E27FC236}">
                    <a16:creationId xmlns:a16="http://schemas.microsoft.com/office/drawing/2014/main" id="{C6496C3B-69D3-4F9F-9357-7A8B0E2B8E40}"/>
                  </a:ext>
                </a:extLst>
              </p:cNvPr>
              <p:cNvSpPr/>
              <p:nvPr/>
            </p:nvSpPr>
            <p:spPr>
              <a:xfrm>
                <a:off x="6226438" y="1361804"/>
                <a:ext cx="468085" cy="3285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2BA04B92-39F2-416F-A73D-2B125737AE90}"/>
                </a:ext>
              </a:extLst>
            </p:cNvPr>
            <p:cNvSpPr/>
            <p:nvPr/>
          </p:nvSpPr>
          <p:spPr>
            <a:xfrm rot="4171619">
              <a:off x="7548518" y="3337862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16D5087-23A7-4113-B13F-7CD68DD003EA}"/>
                </a:ext>
              </a:extLst>
            </p:cNvPr>
            <p:cNvSpPr txBox="1"/>
            <p:nvPr/>
          </p:nvSpPr>
          <p:spPr>
            <a:xfrm>
              <a:off x="7277587" y="2853280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ボタン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01A2377-919A-4E09-B825-6E4CB6F6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784" y="718471"/>
            <a:ext cx="897638" cy="103012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31FB56A-236B-48A7-B6A9-317985D6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645" y="599921"/>
            <a:ext cx="773231" cy="145486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8B353D6-4071-455C-A967-69208BAAE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499" y="3276538"/>
            <a:ext cx="1268568" cy="77844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F8B0DE6-1E7F-4773-A99A-2754D8706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453" y="1641636"/>
            <a:ext cx="1167660" cy="77844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C9C48B2-9B77-49A4-A3EF-AB8BF5D7E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180" y="2516405"/>
            <a:ext cx="1156791" cy="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2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551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困った時には</a:t>
            </a:r>
            <a:endParaRPr dirty="0"/>
          </a:p>
        </p:txBody>
      </p:sp>
      <p:sp>
        <p:nvSpPr>
          <p:cNvPr id="4" name="Google Shape;158;p22">
            <a:extLst>
              <a:ext uri="{FF2B5EF4-FFF2-40B4-BE49-F238E27FC236}">
                <a16:creationId xmlns:a16="http://schemas.microsoft.com/office/drawing/2014/main" id="{F41473F3-31CB-4D65-87A8-2F0C93061945}"/>
              </a:ext>
            </a:extLst>
          </p:cNvPr>
          <p:cNvSpPr txBox="1">
            <a:spLocks/>
          </p:cNvSpPr>
          <p:nvPr/>
        </p:nvSpPr>
        <p:spPr>
          <a:xfrm>
            <a:off x="186820" y="684236"/>
            <a:ext cx="6474833" cy="16835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000" dirty="0"/>
              <a:t>【</a:t>
            </a:r>
            <a:r>
              <a:rPr lang="ja-JP" altLang="en-US" sz="2000" dirty="0"/>
              <a:t>動かない時には確認しましょう</a:t>
            </a:r>
            <a:r>
              <a:rPr lang="en-US" altLang="ja-JP" sz="2000" dirty="0"/>
              <a:t>】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・ファームウェアの更新をしてみよう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・電池の確認をしよう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・センサーをさしているポートが合っているか確認</a:t>
            </a:r>
            <a:endParaRPr lang="en-US" altLang="ja-JP" sz="2000" dirty="0"/>
          </a:p>
        </p:txBody>
      </p:sp>
      <p:pic>
        <p:nvPicPr>
          <p:cNvPr id="5" name="Google Shape;125;p19">
            <a:extLst>
              <a:ext uri="{FF2B5EF4-FFF2-40B4-BE49-F238E27FC236}">
                <a16:creationId xmlns:a16="http://schemas.microsoft.com/office/drawing/2014/main" id="{38FD793E-C6C3-4B0B-8875-2452ED947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5026"/>
          <a:stretch/>
        </p:blipFill>
        <p:spPr>
          <a:xfrm>
            <a:off x="7031386" y="758538"/>
            <a:ext cx="1789856" cy="157303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89;p16">
            <a:extLst>
              <a:ext uri="{FF2B5EF4-FFF2-40B4-BE49-F238E27FC236}">
                <a16:creationId xmlns:a16="http://schemas.microsoft.com/office/drawing/2014/main" id="{C7106AFE-6602-4E93-911B-D2A7BCA8AE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41"/>
          <a:stretch/>
        </p:blipFill>
        <p:spPr>
          <a:xfrm>
            <a:off x="7031386" y="2534942"/>
            <a:ext cx="1789856" cy="1333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B4E8050-AB42-42A8-98DC-85AC2CABA130}"/>
              </a:ext>
            </a:extLst>
          </p:cNvPr>
          <p:cNvGrpSpPr/>
          <p:nvPr/>
        </p:nvGrpSpPr>
        <p:grpSpPr>
          <a:xfrm>
            <a:off x="4721552" y="3295233"/>
            <a:ext cx="2081330" cy="1560998"/>
            <a:chOff x="5337706" y="3899648"/>
            <a:chExt cx="3986678" cy="2990009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5797CC0-E046-45CF-971F-8E4D100B2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337706" y="3899648"/>
              <a:ext cx="3986678" cy="299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CBE9E82E-C8FB-4BAA-BC20-1CD2CED7E758}"/>
                </a:ext>
              </a:extLst>
            </p:cNvPr>
            <p:cNvSpPr/>
            <p:nvPr/>
          </p:nvSpPr>
          <p:spPr>
            <a:xfrm>
              <a:off x="7180729" y="4908176"/>
              <a:ext cx="1008530" cy="78345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8445EE2-65A6-4BBE-AD90-A268A65EE13B}"/>
              </a:ext>
            </a:extLst>
          </p:cNvPr>
          <p:cNvGrpSpPr/>
          <p:nvPr/>
        </p:nvGrpSpPr>
        <p:grpSpPr>
          <a:xfrm>
            <a:off x="2404088" y="2571750"/>
            <a:ext cx="2088961" cy="2361746"/>
            <a:chOff x="144106" y="2864224"/>
            <a:chExt cx="3446259" cy="3896286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35677C4-FB96-4505-BA53-C173F0CD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830" y="2864224"/>
              <a:ext cx="2922215" cy="3896286"/>
            </a:xfrm>
            <a:prstGeom prst="rect">
              <a:avLst/>
            </a:prstGeom>
          </p:spPr>
        </p:pic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5DC1BDB5-66F3-4718-BB80-4466EC99F769}"/>
                </a:ext>
              </a:extLst>
            </p:cNvPr>
            <p:cNvSpPr/>
            <p:nvPr/>
          </p:nvSpPr>
          <p:spPr>
            <a:xfrm>
              <a:off x="2260171" y="3899648"/>
              <a:ext cx="1330194" cy="6465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A94137B9-5EF2-4E5F-9789-B1D3DCA68B29}"/>
                </a:ext>
              </a:extLst>
            </p:cNvPr>
            <p:cNvSpPr/>
            <p:nvPr/>
          </p:nvSpPr>
          <p:spPr>
            <a:xfrm>
              <a:off x="144106" y="3717071"/>
              <a:ext cx="1330194" cy="6465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55DA252-7EA2-4ABA-956E-E31933E42AE4}"/>
              </a:ext>
            </a:extLst>
          </p:cNvPr>
          <p:cNvGrpSpPr/>
          <p:nvPr/>
        </p:nvGrpSpPr>
        <p:grpSpPr>
          <a:xfrm>
            <a:off x="186154" y="3295233"/>
            <a:ext cx="2184351" cy="1638263"/>
            <a:chOff x="5331915" y="812507"/>
            <a:chExt cx="3998259" cy="299869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FF61BC77-551E-4FAE-9895-2BFC9ABA1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915" y="812507"/>
              <a:ext cx="3998259" cy="299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1190E607-1DCB-4BA7-892C-50F28B8C175C}"/>
                </a:ext>
              </a:extLst>
            </p:cNvPr>
            <p:cNvSpPr/>
            <p:nvPr/>
          </p:nvSpPr>
          <p:spPr>
            <a:xfrm>
              <a:off x="7331044" y="1489620"/>
              <a:ext cx="1330194" cy="11728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1E25A4D-F49E-4181-8A97-E9487F7082E2}"/>
              </a:ext>
            </a:extLst>
          </p:cNvPr>
          <p:cNvCxnSpPr>
            <a:cxnSpLocks/>
          </p:cNvCxnSpPr>
          <p:nvPr/>
        </p:nvCxnSpPr>
        <p:spPr>
          <a:xfrm flipV="1">
            <a:off x="1964171" y="3309746"/>
            <a:ext cx="406334" cy="355411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84C0F52-F3C5-4015-BB83-43894286A9C3}"/>
              </a:ext>
            </a:extLst>
          </p:cNvPr>
          <p:cNvCxnSpPr>
            <a:cxnSpLocks/>
          </p:cNvCxnSpPr>
          <p:nvPr/>
        </p:nvCxnSpPr>
        <p:spPr>
          <a:xfrm flipH="1" flipV="1">
            <a:off x="4564516" y="3358317"/>
            <a:ext cx="1124954" cy="50614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DFD96B7-2958-499D-BBBA-6FAC85D42531}"/>
              </a:ext>
            </a:extLst>
          </p:cNvPr>
          <p:cNvSpPr txBox="1"/>
          <p:nvPr/>
        </p:nvSpPr>
        <p:spPr>
          <a:xfrm>
            <a:off x="101140" y="2775992"/>
            <a:ext cx="259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ポート２：ライントレースセンサー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（白黒色識別）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DD73C45-6E47-454F-94D4-2D2082E9DBCA}"/>
              </a:ext>
            </a:extLst>
          </p:cNvPr>
          <p:cNvSpPr txBox="1"/>
          <p:nvPr/>
        </p:nvSpPr>
        <p:spPr>
          <a:xfrm>
            <a:off x="4579598" y="2819831"/>
            <a:ext cx="2365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ポート３：　超音波センサー</a:t>
            </a:r>
            <a:endParaRPr lang="en-US" altLang="ja-JP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（距離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3676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　　　　　　　　　</a:t>
            </a:r>
            <a:r>
              <a:rPr lang="ja" altLang="en-US" dirty="0"/>
              <a:t>ドライバー　</a:t>
            </a:r>
            <a:r>
              <a:rPr lang="en-US" altLang="ja" dirty="0"/>
              <a:t>mlink</a:t>
            </a:r>
            <a:r>
              <a:rPr lang="ja" altLang="en-US" dirty="0"/>
              <a:t>　を入れる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021546" y="692645"/>
            <a:ext cx="6887261" cy="5400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インストール後に、必ずタブを閉じましょう</a:t>
            </a:r>
            <a:endParaRPr sz="2000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ADC811D8-BF44-4CCE-8D44-86FF97138A5F}"/>
              </a:ext>
            </a:extLst>
          </p:cNvPr>
          <p:cNvSpPr/>
          <p:nvPr/>
        </p:nvSpPr>
        <p:spPr>
          <a:xfrm>
            <a:off x="99148" y="49282"/>
            <a:ext cx="1939625" cy="42888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１回だけのはじめる準備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710C70-52C1-4648-86A1-CEBDF13F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59" y="1780220"/>
            <a:ext cx="8507012" cy="24006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Google Shape;68;p14">
            <a:extLst>
              <a:ext uri="{FF2B5EF4-FFF2-40B4-BE49-F238E27FC236}">
                <a16:creationId xmlns:a16="http://schemas.microsoft.com/office/drawing/2014/main" id="{D2351E82-C5B0-4192-BAE8-759FFB228377}"/>
              </a:ext>
            </a:extLst>
          </p:cNvPr>
          <p:cNvSpPr/>
          <p:nvPr/>
        </p:nvSpPr>
        <p:spPr>
          <a:xfrm>
            <a:off x="4783328" y="1781132"/>
            <a:ext cx="222165" cy="215905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Google Shape;68;p14">
            <a:extLst>
              <a:ext uri="{FF2B5EF4-FFF2-40B4-BE49-F238E27FC236}">
                <a16:creationId xmlns:a16="http://schemas.microsoft.com/office/drawing/2014/main" id="{8DD0BA0D-EE32-4E02-952C-CF01547E1B9B}"/>
              </a:ext>
            </a:extLst>
          </p:cNvPr>
          <p:cNvSpPr/>
          <p:nvPr/>
        </p:nvSpPr>
        <p:spPr>
          <a:xfrm>
            <a:off x="3296581" y="1780220"/>
            <a:ext cx="279739" cy="215905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65BCC353-8A92-4BEA-A385-ED3AB45A2047}"/>
              </a:ext>
            </a:extLst>
          </p:cNvPr>
          <p:cNvSpPr/>
          <p:nvPr/>
        </p:nvSpPr>
        <p:spPr>
          <a:xfrm rot="6626183">
            <a:off x="4825968" y="1391000"/>
            <a:ext cx="381283" cy="3558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3B468C41-A93F-4AF4-8693-DAE23050D390}"/>
              </a:ext>
            </a:extLst>
          </p:cNvPr>
          <p:cNvSpPr/>
          <p:nvPr/>
        </p:nvSpPr>
        <p:spPr>
          <a:xfrm rot="6626183">
            <a:off x="3385678" y="1376271"/>
            <a:ext cx="381283" cy="3558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06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7B478F0-65F7-4FA8-A0CC-BB5013EFFFC2}"/>
              </a:ext>
            </a:extLst>
          </p:cNvPr>
          <p:cNvSpPr/>
          <p:nvPr/>
        </p:nvSpPr>
        <p:spPr>
          <a:xfrm>
            <a:off x="535093" y="2045548"/>
            <a:ext cx="7924800" cy="204554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3676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内容物の確認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419216" y="944393"/>
            <a:ext cx="3928416" cy="5400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箱の中にある内容物を確認しましょう</a:t>
            </a:r>
            <a:endParaRPr lang="en-US" altLang="ja-JP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CD7FE9-8B53-44B4-A121-CBF76240E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14232" y="485412"/>
            <a:ext cx="1175024" cy="14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AC9556-FFD5-4DF5-AAD5-4028019AD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743" y="2489701"/>
            <a:ext cx="1648737" cy="11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EF8126-E7DE-476A-B826-2BAEC4443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" b="95525" l="2673" r="100000">
                        <a14:foregroundMark x1="2673" y1="47844" x2="27496" y2="36127"/>
                        <a14:foregroundMark x1="27496" y1="36127" x2="27878" y2="35313"/>
                        <a14:foregroundMark x1="8292" y1="88202" x2="12766" y2="95606"/>
                        <a14:foregroundMark x1="12766" y1="95606" x2="25641" y2="89015"/>
                        <a14:foregroundMark x1="47027" y1="2034" x2="49809" y2="11880"/>
                        <a14:foregroundMark x1="49809" y1="11880" x2="55701" y2="7160"/>
                        <a14:foregroundMark x1="55701" y1="7160" x2="48936" y2="1383"/>
                        <a14:foregroundMark x1="48936" y1="1383" x2="48936" y2="1383"/>
                        <a14:foregroundMark x1="72504" y1="72986" x2="75723" y2="82099"/>
                        <a14:foregroundMark x1="75723" y1="82099" x2="71249" y2="75590"/>
                        <a14:foregroundMark x1="71577" y1="77461" x2="79433" y2="85517"/>
                        <a14:foregroundMark x1="80524" y1="86574" x2="70486" y2="82018"/>
                        <a14:foregroundMark x1="70486" y1="82018" x2="73050" y2="71115"/>
                        <a14:foregroundMark x1="73050" y1="71115" x2="73050" y2="71115"/>
                        <a14:foregroundMark x1="93508" y1="51587" x2="90616" y2="69976"/>
                        <a14:foregroundMark x1="90616" y1="69976" x2="83797" y2="89666"/>
                        <a14:foregroundMark x1="83797" y1="89666" x2="79869" y2="8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684" y="2526215"/>
            <a:ext cx="1616476" cy="10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7A7B88F-384E-4B47-8C5C-AAEC907EC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32" b="91920" l="9949" r="89973">
                        <a14:foregroundMark x1="18694" y1="81561" x2="25729" y2="80801"/>
                        <a14:foregroundMark x1="25729" y1="80801" x2="28022" y2="76865"/>
                        <a14:foregroundMark x1="31403" y1="80318" x2="30082" y2="89365"/>
                        <a14:foregroundMark x1="30082" y1="89365" x2="36067" y2="82735"/>
                        <a14:foregroundMark x1="36067" y1="82735" x2="36339" y2="81423"/>
                        <a14:foregroundMark x1="31792" y1="91782" x2="32919" y2="91920"/>
                        <a14:foregroundMark x1="30742" y1="82113" x2="31597" y2="91229"/>
                        <a14:foregroundMark x1="31597" y1="91229" x2="31286" y2="91782"/>
                        <a14:foregroundMark x1="30043" y1="82390" x2="28916" y2="87224"/>
                        <a14:foregroundMark x1="68325" y1="9392" x2="75049" y2="3453"/>
                        <a14:foregroundMark x1="75049" y1="3453" x2="81034" y2="5732"/>
                        <a14:foregroundMark x1="81034" y1="5732" x2="81811" y2="7320"/>
                        <a14:backgroundMark x1="29771" y1="80732" x2="29771" y2="80732"/>
                        <a14:backgroundMark x1="36961" y1="85083" x2="36961" y2="85083"/>
                        <a14:backgroundMark x1="35756" y1="85566" x2="35756" y2="85566"/>
                        <a14:backgroundMark x1="35834" y1="87086" x2="35834" y2="87086"/>
                        <a14:backgroundMark x1="28838" y1="91644" x2="28993" y2="91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627"/>
          <a:stretch/>
        </p:blipFill>
        <p:spPr bwMode="auto">
          <a:xfrm>
            <a:off x="6100196" y="2571750"/>
            <a:ext cx="1293386" cy="10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2;p14">
            <a:extLst>
              <a:ext uri="{FF2B5EF4-FFF2-40B4-BE49-F238E27FC236}">
                <a16:creationId xmlns:a16="http://schemas.microsoft.com/office/drawing/2014/main" id="{633ADD89-5EB5-427F-9223-ABEB609BFD4D}"/>
              </a:ext>
            </a:extLst>
          </p:cNvPr>
          <p:cNvSpPr txBox="1">
            <a:spLocks/>
          </p:cNvSpPr>
          <p:nvPr/>
        </p:nvSpPr>
        <p:spPr>
          <a:xfrm>
            <a:off x="1350222" y="3561211"/>
            <a:ext cx="1954845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本体（電池</a:t>
            </a:r>
            <a:r>
              <a:rPr lang="en-US" altLang="ja-JP" sz="2000" dirty="0"/>
              <a:t>BOX</a:t>
            </a:r>
            <a:r>
              <a:rPr lang="ja-JP" altLang="en-US" sz="2000" dirty="0"/>
              <a:t>付）</a:t>
            </a:r>
          </a:p>
        </p:txBody>
      </p:sp>
      <p:sp>
        <p:nvSpPr>
          <p:cNvPr id="19" name="Google Shape;62;p14">
            <a:extLst>
              <a:ext uri="{FF2B5EF4-FFF2-40B4-BE49-F238E27FC236}">
                <a16:creationId xmlns:a16="http://schemas.microsoft.com/office/drawing/2014/main" id="{1029DD08-F29C-40F9-8D35-A670AA37FDB6}"/>
              </a:ext>
            </a:extLst>
          </p:cNvPr>
          <p:cNvSpPr txBox="1">
            <a:spLocks/>
          </p:cNvSpPr>
          <p:nvPr/>
        </p:nvSpPr>
        <p:spPr>
          <a:xfrm>
            <a:off x="691715" y="2104139"/>
            <a:ext cx="3271857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000" b="1" dirty="0"/>
              <a:t>【</a:t>
            </a:r>
            <a:r>
              <a:rPr lang="ja-JP" altLang="en-US" sz="2000" b="1" dirty="0"/>
              <a:t>貸出　基本セット</a:t>
            </a:r>
            <a:r>
              <a:rPr lang="en-US" altLang="ja-JP" sz="2000" b="1" dirty="0"/>
              <a:t>】</a:t>
            </a:r>
            <a:endParaRPr lang="ja-JP" altLang="en-US" sz="2000" b="1" dirty="0"/>
          </a:p>
        </p:txBody>
      </p:sp>
      <p:sp>
        <p:nvSpPr>
          <p:cNvPr id="20" name="Google Shape;62;p14">
            <a:extLst>
              <a:ext uri="{FF2B5EF4-FFF2-40B4-BE49-F238E27FC236}">
                <a16:creationId xmlns:a16="http://schemas.microsoft.com/office/drawing/2014/main" id="{E489F9C7-83DB-4584-B833-D92C43A026F4}"/>
              </a:ext>
            </a:extLst>
          </p:cNvPr>
          <p:cNvSpPr txBox="1">
            <a:spLocks/>
          </p:cNvSpPr>
          <p:nvPr/>
        </p:nvSpPr>
        <p:spPr>
          <a:xfrm>
            <a:off x="3418152" y="3561211"/>
            <a:ext cx="2562702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マニュアル ・ トレースマップ・  リモコン</a:t>
            </a:r>
          </a:p>
        </p:txBody>
      </p:sp>
      <p:sp>
        <p:nvSpPr>
          <p:cNvPr id="21" name="Google Shape;62;p14">
            <a:extLst>
              <a:ext uri="{FF2B5EF4-FFF2-40B4-BE49-F238E27FC236}">
                <a16:creationId xmlns:a16="http://schemas.microsoft.com/office/drawing/2014/main" id="{0383F90E-198E-4C00-9DF4-0BDB00CFD5E7}"/>
              </a:ext>
            </a:extLst>
          </p:cNvPr>
          <p:cNvSpPr txBox="1">
            <a:spLocks/>
          </p:cNvSpPr>
          <p:nvPr/>
        </p:nvSpPr>
        <p:spPr>
          <a:xfrm>
            <a:off x="6220760" y="3561211"/>
            <a:ext cx="1293386" cy="4248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400" dirty="0"/>
              <a:t>USB</a:t>
            </a:r>
            <a:r>
              <a:rPr lang="ja-JP" altLang="en-US" sz="1400" dirty="0"/>
              <a:t>ケーブル</a:t>
            </a:r>
          </a:p>
        </p:txBody>
      </p:sp>
      <p:sp>
        <p:nvSpPr>
          <p:cNvPr id="22" name="Google Shape;62;p14">
            <a:extLst>
              <a:ext uri="{FF2B5EF4-FFF2-40B4-BE49-F238E27FC236}">
                <a16:creationId xmlns:a16="http://schemas.microsoft.com/office/drawing/2014/main" id="{729ED232-0C89-4E9A-9A35-A19F7B658599}"/>
              </a:ext>
            </a:extLst>
          </p:cNvPr>
          <p:cNvSpPr txBox="1">
            <a:spLocks/>
          </p:cNvSpPr>
          <p:nvPr/>
        </p:nvSpPr>
        <p:spPr>
          <a:xfrm>
            <a:off x="535093" y="4071369"/>
            <a:ext cx="6605936" cy="68568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200" dirty="0">
                <a:solidFill>
                  <a:srgbClr val="FF0000"/>
                </a:solidFill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</a:rPr>
              <a:t>電池</a:t>
            </a:r>
            <a:r>
              <a:rPr lang="en-US" altLang="ja-JP" sz="1200" dirty="0">
                <a:solidFill>
                  <a:srgbClr val="FF0000"/>
                </a:solidFill>
              </a:rPr>
              <a:t>BOX</a:t>
            </a:r>
            <a:r>
              <a:rPr lang="ja-JP" altLang="en-US" sz="1200" dirty="0">
                <a:solidFill>
                  <a:srgbClr val="FF0000"/>
                </a:solidFill>
              </a:rPr>
              <a:t>・トレースマップ・</a:t>
            </a:r>
            <a:r>
              <a:rPr lang="en-US" altLang="ja-JP" sz="1200" dirty="0">
                <a:solidFill>
                  <a:srgbClr val="FF0000"/>
                </a:solidFill>
              </a:rPr>
              <a:t>USB</a:t>
            </a:r>
            <a:r>
              <a:rPr lang="ja-JP" altLang="en-US" sz="1200" dirty="0">
                <a:solidFill>
                  <a:srgbClr val="FF0000"/>
                </a:solidFill>
              </a:rPr>
              <a:t>ケーブルの紛失が多く、不揃いになってきています</a:t>
            </a:r>
            <a:endParaRPr lang="en-US" altLang="ja-JP" sz="12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ja-JP" altLang="en-US" sz="1200" dirty="0">
                <a:solidFill>
                  <a:srgbClr val="FF0000"/>
                </a:solidFill>
              </a:rPr>
              <a:t>　 返却の際に、入っていたものが揃っているかをご確認ください</a:t>
            </a:r>
            <a:endParaRPr lang="en-US" altLang="ja-JP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4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" y="-46803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" altLang="en-US" dirty="0"/>
              <a:t>ＵＳＢケーブルで接続</a:t>
            </a:r>
            <a:r>
              <a:rPr lang="ja-JP" altLang="en-US" dirty="0"/>
              <a:t>する</a:t>
            </a:r>
            <a:endParaRPr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46200" y="684850"/>
            <a:ext cx="8250600" cy="572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" sz="2000" dirty="0"/>
              <a:t>Chrome</a:t>
            </a:r>
            <a:r>
              <a:rPr lang="en-US" altLang="ja" sz="2000" dirty="0"/>
              <a:t>book</a:t>
            </a:r>
            <a:r>
              <a:rPr lang="ja" sz="2000" dirty="0"/>
              <a:t> と mBot を 接続する</a:t>
            </a:r>
            <a:endParaRPr sz="20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3F1636-7212-4CAE-AF8F-6EE131ED3D18}"/>
              </a:ext>
            </a:extLst>
          </p:cNvPr>
          <p:cNvGrpSpPr/>
          <p:nvPr/>
        </p:nvGrpSpPr>
        <p:grpSpPr>
          <a:xfrm>
            <a:off x="1127960" y="1271157"/>
            <a:ext cx="6888080" cy="3649146"/>
            <a:chOff x="993174" y="1303854"/>
            <a:chExt cx="6888080" cy="3649146"/>
          </a:xfrm>
        </p:grpSpPr>
        <p:pic>
          <p:nvPicPr>
            <p:cNvPr id="78" name="Google Shape;78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3174" y="1303854"/>
              <a:ext cx="6550625" cy="3649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79;p15"/>
            <p:cNvSpPr/>
            <p:nvPr/>
          </p:nvSpPr>
          <p:spPr>
            <a:xfrm>
              <a:off x="2739847" y="3551013"/>
              <a:ext cx="978900" cy="705985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039507" y="1542783"/>
              <a:ext cx="978900" cy="1138092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81" name="Google Shape;81;p15"/>
            <p:cNvCxnSpPr>
              <a:cxnSpLocks/>
            </p:cNvCxnSpPr>
            <p:nvPr/>
          </p:nvCxnSpPr>
          <p:spPr>
            <a:xfrm flipH="1">
              <a:off x="7051063" y="2111829"/>
              <a:ext cx="830191" cy="4853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2" name="Google Shape;82;p15"/>
            <p:cNvCxnSpPr/>
            <p:nvPr/>
          </p:nvCxnSpPr>
          <p:spPr>
            <a:xfrm rot="10800000">
              <a:off x="3670564" y="4033403"/>
              <a:ext cx="481800" cy="102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0" y="-3175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電池を入れ、電源を入れる</a:t>
            </a:r>
            <a:endParaRPr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65225" y="817391"/>
            <a:ext cx="8520600" cy="307436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ja" sz="2000" dirty="0"/>
              <a:t>電池BOX　に単三電池 4本を入れる</a:t>
            </a:r>
            <a:br>
              <a:rPr lang="ja" sz="2000" dirty="0"/>
            </a:br>
            <a:r>
              <a:rPr lang="ja" sz="2000" dirty="0"/>
              <a:t>　　※電池BOX は マジックテープで固定されているので、ずらすとはずれる</a:t>
            </a:r>
            <a:br>
              <a:rPr lang="ja" sz="2000" dirty="0"/>
            </a:br>
            <a:r>
              <a:rPr lang="ja" sz="2000" dirty="0"/>
              <a:t>　　※ケーブルでつないでいるときはケーブルで給電される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ja-JP" altLang="en-US" sz="2000" dirty="0"/>
              <a:t>②</a:t>
            </a:r>
            <a:r>
              <a:rPr lang="ja" sz="2000" dirty="0"/>
              <a:t>電源スイッチをオンにする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ja" sz="2000" dirty="0"/>
              <a:t>　　ブザーがなる</a:t>
            </a:r>
            <a:endParaRPr sz="20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5230D9B-4EF5-411E-B717-DD4E3375919F}"/>
              </a:ext>
            </a:extLst>
          </p:cNvPr>
          <p:cNvGrpSpPr/>
          <p:nvPr/>
        </p:nvGrpSpPr>
        <p:grpSpPr>
          <a:xfrm>
            <a:off x="3592286" y="2256603"/>
            <a:ext cx="5293539" cy="2738201"/>
            <a:chOff x="3592286" y="2256603"/>
            <a:chExt cx="5293539" cy="2738201"/>
          </a:xfrm>
        </p:grpSpPr>
        <p:pic>
          <p:nvPicPr>
            <p:cNvPr id="89" name="Google Shape;8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7925" y="2256603"/>
              <a:ext cx="4867900" cy="2738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6"/>
            <p:cNvSpPr/>
            <p:nvPr/>
          </p:nvSpPr>
          <p:spPr>
            <a:xfrm>
              <a:off x="5102925" y="2693500"/>
              <a:ext cx="1151400" cy="113610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91" name="Google Shape;91;p16"/>
            <p:cNvCxnSpPr>
              <a:cxnSpLocks/>
              <a:endCxn id="90" idx="2"/>
            </p:cNvCxnSpPr>
            <p:nvPr/>
          </p:nvCxnSpPr>
          <p:spPr>
            <a:xfrm>
              <a:off x="3592286" y="2693500"/>
              <a:ext cx="1510639" cy="56805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12DA7F9-DEF4-40E8-BF23-9879B929671D}"/>
              </a:ext>
            </a:extLst>
          </p:cNvPr>
          <p:cNvSpPr/>
          <p:nvPr/>
        </p:nvSpPr>
        <p:spPr>
          <a:xfrm>
            <a:off x="506740" y="3612646"/>
            <a:ext cx="3085546" cy="744315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音がならない時は、</a:t>
            </a:r>
            <a:endParaRPr kumimoji="1" lang="en-US" altLang="ja-JP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電池残量が少ない可能性があります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altLang="ja" dirty="0"/>
              <a:t>ChromeBook </a:t>
            </a:r>
            <a:r>
              <a:rPr lang="ja" altLang="en-US" dirty="0"/>
              <a:t>用の　ｍ</a:t>
            </a:r>
            <a:r>
              <a:rPr lang="en-US" altLang="ja" dirty="0"/>
              <a:t>Block</a:t>
            </a:r>
            <a:r>
              <a:rPr lang="ja" altLang="en-US" dirty="0"/>
              <a:t>　</a:t>
            </a:r>
            <a:r>
              <a:rPr lang="ja-JP" altLang="en-US" dirty="0"/>
              <a:t>にアクセスする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96096" y="697460"/>
            <a:ext cx="8551807" cy="96630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■</a:t>
            </a:r>
            <a:r>
              <a:rPr lang="ja" dirty="0"/>
              <a:t>小学校学習メニュー</a:t>
            </a:r>
            <a:r>
              <a:rPr lang="ja-JP" altLang="en-US" dirty="0"/>
              <a:t>の「</a:t>
            </a:r>
            <a:r>
              <a:rPr lang="ja" dirty="0"/>
              <a:t>リテラシー</a:t>
            </a:r>
            <a:r>
              <a:rPr lang="ja-JP" altLang="en-US" dirty="0"/>
              <a:t>」→「</a:t>
            </a:r>
            <a:r>
              <a:rPr lang="ja" dirty="0"/>
              <a:t>プログラミング</a:t>
            </a:r>
            <a:r>
              <a:rPr lang="ja-JP" altLang="en-US" dirty="0"/>
              <a:t>」→</a:t>
            </a:r>
            <a:r>
              <a:rPr lang="ja" altLang="ja-JP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ｍBot(ChromeBook）</a:t>
            </a:r>
            <a:r>
              <a:rPr lang="ja" altLang="ja-JP" dirty="0"/>
              <a:t>　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■</a:t>
            </a:r>
            <a:r>
              <a:rPr lang="ja" dirty="0"/>
              <a:t>中学校学習メニュー</a:t>
            </a:r>
            <a:r>
              <a:rPr lang="ja-JP" altLang="en-US" dirty="0"/>
              <a:t>の「</a:t>
            </a:r>
            <a:r>
              <a:rPr lang="ja" dirty="0"/>
              <a:t>技術科の学習</a:t>
            </a:r>
            <a:r>
              <a:rPr lang="ja-JP" altLang="en-US" dirty="0"/>
              <a:t>」→「</a:t>
            </a:r>
            <a:r>
              <a:rPr lang="ja" dirty="0"/>
              <a:t>プログラミング</a:t>
            </a:r>
            <a:r>
              <a:rPr lang="ja-JP" altLang="en-US" dirty="0"/>
              <a:t>」</a:t>
            </a:r>
            <a:r>
              <a:rPr lang="en-US" altLang="ja-JP" dirty="0"/>
              <a:t>→</a:t>
            </a:r>
            <a:r>
              <a:rPr lang="ja" altLang="en-US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</a:t>
            </a:r>
            <a:r>
              <a:rPr lang="en-US" altLang="ja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Bot(</a:t>
            </a:r>
            <a:r>
              <a:rPr lang="en-US" altLang="ja" u="sng" dirty="0" err="1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ChromeBook</a:t>
            </a:r>
            <a:r>
              <a:rPr lang="ja" altLang="en-US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）</a:t>
            </a:r>
            <a:r>
              <a:rPr lang="ja" altLang="en-US" dirty="0"/>
              <a:t>　</a:t>
            </a:r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B682DF-0BD7-429C-83BD-3D76BAEE94E9}"/>
              </a:ext>
            </a:extLst>
          </p:cNvPr>
          <p:cNvGrpSpPr/>
          <p:nvPr/>
        </p:nvGrpSpPr>
        <p:grpSpPr>
          <a:xfrm>
            <a:off x="793586" y="1663767"/>
            <a:ext cx="7372760" cy="3475105"/>
            <a:chOff x="793586" y="1663767"/>
            <a:chExt cx="7372760" cy="347510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97971DE6-8418-44F6-ADD4-3ECCDAC4A0E1}"/>
                </a:ext>
              </a:extLst>
            </p:cNvPr>
            <p:cNvGrpSpPr/>
            <p:nvPr/>
          </p:nvGrpSpPr>
          <p:grpSpPr>
            <a:xfrm>
              <a:off x="793586" y="1685539"/>
              <a:ext cx="3504233" cy="3453333"/>
              <a:chOff x="185057" y="1663767"/>
              <a:chExt cx="3504233" cy="3453333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7A43612F-4453-4AD6-8A9F-B6A25380E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92" y="2532751"/>
                <a:ext cx="2867433" cy="2468357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F850679E-8257-4534-99AF-D4FEB331D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92" y="1837954"/>
                <a:ext cx="2828379" cy="780433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FF896E17-DE9C-464E-AC38-7F8790646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31" y="1706302"/>
                <a:ext cx="1052821" cy="677678"/>
              </a:xfrm>
              <a:prstGeom prst="rect">
                <a:avLst/>
              </a:prstGeom>
            </p:spPr>
          </p:pic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F38C2D5F-D71E-424C-A857-82F29881246D}"/>
                  </a:ext>
                </a:extLst>
              </p:cNvPr>
              <p:cNvSpPr/>
              <p:nvPr/>
            </p:nvSpPr>
            <p:spPr>
              <a:xfrm>
                <a:off x="185057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949A9516-7626-430D-9715-41B5714BD8F5}"/>
                </a:ext>
              </a:extLst>
            </p:cNvPr>
            <p:cNvGrpSpPr/>
            <p:nvPr/>
          </p:nvGrpSpPr>
          <p:grpSpPr>
            <a:xfrm>
              <a:off x="793586" y="1663767"/>
              <a:ext cx="3504233" cy="3453333"/>
              <a:chOff x="185057" y="1663767"/>
              <a:chExt cx="3504233" cy="3453333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34A692A3-A081-4E45-9C7F-D0728CE5C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92" y="2532751"/>
                <a:ext cx="2867433" cy="2468357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153779C2-818E-4604-BE2A-B63AF7722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92" y="1837954"/>
                <a:ext cx="2828379" cy="780433"/>
              </a:xfrm>
              <a:prstGeom prst="rect">
                <a:avLst/>
              </a:prstGeom>
            </p:spPr>
          </p:pic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1F133B85-39FF-4202-84FC-4D51365B1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31" y="1706302"/>
                <a:ext cx="1052821" cy="677678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85C7936-C59E-42E1-B86B-D6AF608CC6AF}"/>
                  </a:ext>
                </a:extLst>
              </p:cNvPr>
              <p:cNvSpPr/>
              <p:nvPr/>
            </p:nvSpPr>
            <p:spPr>
              <a:xfrm>
                <a:off x="185057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7ACC7FBF-360B-4C1B-BC47-15F09D83311A}"/>
                </a:ext>
              </a:extLst>
            </p:cNvPr>
            <p:cNvGrpSpPr/>
            <p:nvPr/>
          </p:nvGrpSpPr>
          <p:grpSpPr>
            <a:xfrm>
              <a:off x="4662113" y="1663767"/>
              <a:ext cx="3504233" cy="3453333"/>
              <a:chOff x="4516480" y="1663767"/>
              <a:chExt cx="3504233" cy="3453333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C61FC276-9BDF-44FF-B504-961F42CDCC74}"/>
                  </a:ext>
                </a:extLst>
              </p:cNvPr>
              <p:cNvGrpSpPr/>
              <p:nvPr/>
            </p:nvGrpSpPr>
            <p:grpSpPr>
              <a:xfrm>
                <a:off x="4571999" y="1681129"/>
                <a:ext cx="3407719" cy="3435971"/>
                <a:chOff x="4571999" y="1681129"/>
                <a:chExt cx="3407719" cy="3435971"/>
              </a:xfrm>
            </p:grpSpPr>
            <p:sp>
              <p:nvSpPr>
                <p:cNvPr id="101" name="Google Shape;101;p17"/>
                <p:cNvSpPr/>
                <p:nvPr/>
              </p:nvSpPr>
              <p:spPr>
                <a:xfrm>
                  <a:off x="5397250" y="2657975"/>
                  <a:ext cx="1151400" cy="2190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341D8631-3825-4A8D-A2FE-B16E7E989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74412" y="2447171"/>
                  <a:ext cx="2805306" cy="2669929"/>
                </a:xfrm>
                <a:prstGeom prst="rect">
                  <a:avLst/>
                </a:prstGeom>
              </p:spPr>
            </p:pic>
            <p:pic>
              <p:nvPicPr>
                <p:cNvPr id="12" name="図 11">
                  <a:extLst>
                    <a:ext uri="{FF2B5EF4-FFF2-40B4-BE49-F238E27FC236}">
                      <a16:creationId xmlns:a16="http://schemas.microsoft.com/office/drawing/2014/main" id="{EE099BAE-A422-45D1-9E37-94C3935F8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20358" y="1681129"/>
                  <a:ext cx="2607748" cy="781290"/>
                </a:xfrm>
                <a:prstGeom prst="rect">
                  <a:avLst/>
                </a:prstGeom>
              </p:spPr>
            </p:pic>
            <p:pic>
              <p:nvPicPr>
                <p:cNvPr id="3" name="図 2">
                  <a:extLst>
                    <a:ext uri="{FF2B5EF4-FFF2-40B4-BE49-F238E27FC236}">
                      <a16:creationId xmlns:a16="http://schemas.microsoft.com/office/drawing/2014/main" id="{8239B3FB-2ED8-46DB-BBE3-929876EC9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1999" y="1739518"/>
                  <a:ext cx="956247" cy="664511"/>
                </a:xfrm>
                <a:prstGeom prst="rect">
                  <a:avLst/>
                </a:prstGeom>
              </p:spPr>
            </p:pic>
          </p:grp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AB3C6C3C-65BE-48B2-8CFB-D1DB51F31D10}"/>
                  </a:ext>
                </a:extLst>
              </p:cNvPr>
              <p:cNvSpPr/>
              <p:nvPr/>
            </p:nvSpPr>
            <p:spPr>
              <a:xfrm>
                <a:off x="4516480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5B572D24-AB0B-4436-9DAC-6159E9854EEC}"/>
                </a:ext>
              </a:extLst>
            </p:cNvPr>
            <p:cNvSpPr/>
            <p:nvPr/>
          </p:nvSpPr>
          <p:spPr>
            <a:xfrm>
              <a:off x="1424737" y="4637318"/>
              <a:ext cx="1492634" cy="36212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Google Shape;68;p14">
              <a:extLst>
                <a:ext uri="{FF2B5EF4-FFF2-40B4-BE49-F238E27FC236}">
                  <a16:creationId xmlns:a16="http://schemas.microsoft.com/office/drawing/2014/main" id="{AA1DDA75-78A6-4C23-9ADF-98D3ADABB113}"/>
                </a:ext>
              </a:extLst>
            </p:cNvPr>
            <p:cNvSpPr/>
            <p:nvPr/>
          </p:nvSpPr>
          <p:spPr>
            <a:xfrm>
              <a:off x="5452769" y="4755791"/>
              <a:ext cx="1492634" cy="36212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4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</a:t>
            </a:r>
            <a:r>
              <a:rPr lang="ja" altLang="en-US" dirty="0"/>
              <a:t>ｍ</a:t>
            </a:r>
            <a:r>
              <a:rPr lang="en-US" altLang="ja" dirty="0"/>
              <a:t>Block</a:t>
            </a:r>
            <a:r>
              <a:rPr lang="ja" altLang="en-US" dirty="0"/>
              <a:t> </a:t>
            </a:r>
            <a:r>
              <a:rPr lang="ja-JP" altLang="en-US" dirty="0"/>
              <a:t>のアプリをひらく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74118" y="771582"/>
            <a:ext cx="8551807" cy="152569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/>
              <a:t>英文の説明がで</a:t>
            </a:r>
            <a:r>
              <a:rPr lang="ja-JP" altLang="en-US" sz="2000" dirty="0"/>
              <a:t>たら</a:t>
            </a:r>
            <a:r>
              <a:rPr lang="ja" sz="2000" dirty="0"/>
              <a:t>　</a:t>
            </a:r>
            <a:r>
              <a:rPr lang="ja-JP" altLang="en-US" sz="2000" dirty="0"/>
              <a:t>「</a:t>
            </a:r>
            <a:r>
              <a:rPr lang="ja" sz="2000" dirty="0"/>
              <a:t>Skip</a:t>
            </a:r>
            <a:r>
              <a:rPr lang="ja-JP" altLang="en-US" sz="2000" dirty="0"/>
              <a:t>」をタップ</a:t>
            </a:r>
            <a:r>
              <a:rPr lang="ja" sz="2000" dirty="0"/>
              <a:t>する</a:t>
            </a:r>
            <a:r>
              <a:rPr lang="ja-JP" altLang="en-US" sz="2000" dirty="0"/>
              <a:t>（はじめての起動時）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→</a:t>
            </a:r>
            <a:r>
              <a:rPr lang="en-US" altLang="ja-JP" sz="2000" dirty="0" err="1"/>
              <a:t>mBlock</a:t>
            </a:r>
            <a:r>
              <a:rPr lang="ja-JP" altLang="en-US" sz="2000" dirty="0"/>
              <a:t>の画面が表示される</a:t>
            </a:r>
            <a:endParaRPr lang="en-US" altLang="ja" sz="2000" dirty="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01" y="1863961"/>
            <a:ext cx="3928356" cy="257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436936C-68C1-48F7-9DAD-DFDB85BF7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39" y="1815764"/>
            <a:ext cx="4278086" cy="26738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" name="Google Shape;68;p14">
            <a:extLst>
              <a:ext uri="{FF2B5EF4-FFF2-40B4-BE49-F238E27FC236}">
                <a16:creationId xmlns:a16="http://schemas.microsoft.com/office/drawing/2014/main" id="{161C8F7E-0767-43BB-9A43-72AF92E28BAB}"/>
              </a:ext>
            </a:extLst>
          </p:cNvPr>
          <p:cNvSpPr/>
          <p:nvPr/>
        </p:nvSpPr>
        <p:spPr>
          <a:xfrm>
            <a:off x="1076394" y="3886204"/>
            <a:ext cx="502035" cy="362123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724987C-9CE6-429D-9C9D-17E1D7B70B20}"/>
              </a:ext>
            </a:extLst>
          </p:cNvPr>
          <p:cNvSpPr/>
          <p:nvPr/>
        </p:nvSpPr>
        <p:spPr>
          <a:xfrm>
            <a:off x="3973286" y="2976784"/>
            <a:ext cx="354825" cy="3558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1587</Words>
  <Application>Microsoft Office PowerPoint</Application>
  <PresentationFormat>画面に合わせる (16:9)</PresentationFormat>
  <Paragraphs>179</Paragraphs>
  <Slides>33</Slides>
  <Notes>33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6" baseType="lpstr">
      <vt:lpstr>Meiryo UI</vt:lpstr>
      <vt:lpstr>Arial</vt:lpstr>
      <vt:lpstr>Simple Light</vt:lpstr>
      <vt:lpstr>ｍBotを使ってみよう </vt:lpstr>
      <vt:lpstr>　　　　　　　　　　　ドライバー　ｍlinkを入れる</vt:lpstr>
      <vt:lpstr>　　　　　　　　　　　ドライバー　mlink　を入れる</vt:lpstr>
      <vt:lpstr>　　　　　　　　　　　ドライバー　mlink　を入れる</vt:lpstr>
      <vt:lpstr>　内容物の確認</vt:lpstr>
      <vt:lpstr>ＵＳＢケーブルで接続する</vt:lpstr>
      <vt:lpstr>　　電池を入れ、電源を入れる</vt:lpstr>
      <vt:lpstr>ChromeBook 用の　ｍBlock　にアクセスする</vt:lpstr>
      <vt:lpstr>　ｍBlock のアプリをひらく</vt:lpstr>
      <vt:lpstr>　　どんなことができるの</vt:lpstr>
      <vt:lpstr>　　どんなことができるの（動かす）</vt:lpstr>
      <vt:lpstr>　　どんなことができるの（ライトを光らせる）</vt:lpstr>
      <vt:lpstr>　　どんなことができるの（音をならす）</vt:lpstr>
      <vt:lpstr>　　どんなことができるの（センサー）</vt:lpstr>
      <vt:lpstr>　　どんなことができるの（制御）</vt:lpstr>
      <vt:lpstr>　　どんなことができるの（演算）</vt:lpstr>
      <vt:lpstr>　初期設定をする（mBotを追加する）</vt:lpstr>
      <vt:lpstr>初期設定（ファームのアップデート）</vt:lpstr>
      <vt:lpstr>　プログラムの作成方法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　音を出してみよう（基本のプログラム）</vt:lpstr>
      <vt:lpstr>　　ランプをつけてみよう（基本のプログラム）</vt:lpstr>
      <vt:lpstr>　　動かしてみよう（基本のプログラム）・・・アップロードモード</vt:lpstr>
      <vt:lpstr>PowerPoint プレゼンテーション</vt:lpstr>
      <vt:lpstr>　サンプルプログラム①（衝突しない車）　　　　超音波センサー（距離を測る）</vt:lpstr>
      <vt:lpstr>　サンプルプログラム②（センサーライト）　　　　　　光センサー（明るさを測る）</vt:lpstr>
      <vt:lpstr>　サンプルプログラム（押しボタン信号機）　　　　　　　</vt:lpstr>
      <vt:lpstr>　　困った時には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ｍBotの使い方 </dc:title>
  <cp:lastModifiedBy>Administrator</cp:lastModifiedBy>
  <cp:revision>107</cp:revision>
  <dcterms:modified xsi:type="dcterms:W3CDTF">2024-12-18T06:36:19Z</dcterms:modified>
</cp:coreProperties>
</file>