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80" r:id="rId6"/>
    <p:sldId id="260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61" r:id="rId15"/>
    <p:sldId id="281" r:id="rId16"/>
    <p:sldId id="264" r:id="rId17"/>
    <p:sldId id="283" r:id="rId18"/>
    <p:sldId id="284" r:id="rId19"/>
    <p:sldId id="263" r:id="rId20"/>
    <p:sldId id="273" r:id="rId21"/>
    <p:sldId id="285" r:id="rId22"/>
    <p:sldId id="275" r:id="rId23"/>
    <p:sldId id="286" r:id="rId24"/>
    <p:sldId id="287" r:id="rId25"/>
    <p:sldId id="279" r:id="rId2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79" autoAdjust="0"/>
    <p:restoredTop sz="94660"/>
  </p:normalViewPr>
  <p:slideViewPr>
    <p:cSldViewPr snapToGrid="0">
      <p:cViewPr varScale="1">
        <p:scale>
          <a:sx n="141" d="100"/>
          <a:sy n="141" d="100"/>
        </p:scale>
        <p:origin x="64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eiryo UI" panose="020B0604030504040204" pitchFamily="50" charset="-128"/>
        <a:ea typeface="Meiryo UI" panose="020B0604030504040204" pitchFamily="50" charset="-128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87248dd7f6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87248dd7f6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7248dd7f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7248dd7f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87248dd7f6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87248dd7f6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87248dd7f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87248dd7f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87248dd7f6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87248dd7f6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7248dd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87248dd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0822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7248dd7f6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87248dd7f6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7248dd7f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7248dd7f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0835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7248dd7f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7248dd7f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30188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87248dd7f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87248dd7f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87248dd7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87248dd7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7248dd7f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7248dd7f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87248dd7f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87248dd7f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0167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7248dd7f6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87248dd7f6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87248dd7f6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87248dd7f6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2459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7248dd7f6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87248dd7f6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58112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87248dd7f6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287248dd7f6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87248dd7f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87248dd7f6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87248dd7f6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87248dd7f6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7248dd7f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7248dd7f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56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7248dd7f6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7248dd7f6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87248dd7f6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87248dd7f6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7248dd7f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87248dd7f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87248dd7f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87248dd7f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 dirty="0"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US" altLang="ja" smtClean="0"/>
              <a:pPr/>
              <a:t>‹#›</a:t>
            </a:fld>
            <a:endParaRPr lang="ja" alt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eiryo UI" panose="020B0604030504040204" pitchFamily="50" charset="-128"/>
          <a:ea typeface="Meiryo UI" panose="020B0604030504040204" pitchFamily="50" charset="-128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hien.ysn21.jp/joho/cgi-bin/wp2/wp/wp-content/uploads/mBot_chromebook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11" Type="http://schemas.openxmlformats.org/officeDocument/2006/relationships/image" Target="../media/image39.jpeg"/><Relationship Id="rId5" Type="http://schemas.openxmlformats.org/officeDocument/2006/relationships/image" Target="../media/image36.png"/><Relationship Id="rId10" Type="http://schemas.openxmlformats.org/officeDocument/2006/relationships/image" Target="../media/image34.png"/><Relationship Id="rId4" Type="http://schemas.openxmlformats.org/officeDocument/2006/relationships/image" Target="../media/image38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8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hyperlink" Target="https://ide.mblock.cc/#/" TargetMode="Externa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90906" y="382536"/>
            <a:ext cx="7539604" cy="124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6000" b="1" dirty="0">
                <a:solidFill>
                  <a:schemeClr val="accent1">
                    <a:lumMod val="75000"/>
                  </a:schemeClr>
                </a:solidFill>
              </a:rPr>
              <a:t>ｍBot</a:t>
            </a:r>
            <a:r>
              <a:rPr lang="ja-JP" altLang="en-US" sz="6000" dirty="0"/>
              <a:t>を使ってみよう</a:t>
            </a:r>
            <a:r>
              <a:rPr lang="ja" sz="6000" dirty="0"/>
              <a:t> </a:t>
            </a:r>
            <a:endParaRPr sz="60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5628963" y="3785418"/>
            <a:ext cx="3180727" cy="52436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 dirty="0"/>
              <a:t>柏市</a:t>
            </a:r>
            <a:r>
              <a:rPr lang="ja-JP" altLang="en-US" sz="2400" dirty="0"/>
              <a:t>立小中学校版</a:t>
            </a:r>
            <a:endParaRPr sz="2400"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4060371" y="4578975"/>
            <a:ext cx="5083629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 b="1" u="sng" dirty="0">
                <a:solidFill>
                  <a:schemeClr val="hlink"/>
                </a:solidFill>
                <a:latin typeface="Meiryo UI" panose="020B0604030504040204" pitchFamily="50" charset="-128"/>
                <a:ea typeface="Meiryo UI" panose="020B0604030504040204" pitchFamily="50" charset="-128"/>
                <a:hlinkClick r:id="rId3"/>
              </a:rPr>
              <a:t>やまぐち総合教育支援センター　の資料を参考にしています</a:t>
            </a:r>
            <a:endParaRPr sz="3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Google Shape;188;p26">
            <a:extLst>
              <a:ext uri="{FF2B5EF4-FFF2-40B4-BE49-F238E27FC236}">
                <a16:creationId xmlns:a16="http://schemas.microsoft.com/office/drawing/2014/main" id="{3CD74FCD-55BE-4B48-86FF-2B39039629D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5939" t="29770" r="3525" b="11256"/>
          <a:stretch/>
        </p:blipFill>
        <p:spPr>
          <a:xfrm>
            <a:off x="6029636" y="1631436"/>
            <a:ext cx="2623458" cy="21539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129DF2E6-4037-4E29-9175-BFDCE2F6F0CC}"/>
              </a:ext>
            </a:extLst>
          </p:cNvPr>
          <p:cNvSpPr txBox="1">
            <a:spLocks/>
          </p:cNvSpPr>
          <p:nvPr/>
        </p:nvSpPr>
        <p:spPr>
          <a:xfrm>
            <a:off x="1373698" y="1769233"/>
            <a:ext cx="5715000" cy="764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altLang="ja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Chromebook </a:t>
            </a:r>
            <a:r>
              <a:rPr lang="ja-JP" altLang="en-US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編</a:t>
            </a:r>
            <a:r>
              <a:rPr lang="en-US" altLang="ja" sz="4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en-US" sz="4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（音をならす）</a:t>
            </a:r>
            <a:endParaRPr dirty="0"/>
          </a:p>
        </p:txBody>
      </p:sp>
      <p:pic>
        <p:nvPicPr>
          <p:cNvPr id="188" name="Google Shape;188;p26"/>
          <p:cNvPicPr preferRelativeResize="0"/>
          <p:nvPr/>
        </p:nvPicPr>
        <p:blipFill rotWithShape="1">
          <a:blip r:embed="rId3">
            <a:alphaModFix/>
          </a:blip>
          <a:srcRect l="870" t="2080" r="1012" b="360"/>
          <a:stretch/>
        </p:blipFill>
        <p:spPr>
          <a:xfrm>
            <a:off x="832757" y="740228"/>
            <a:ext cx="7478486" cy="4321629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394268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（センサー）</a:t>
            </a:r>
            <a:endParaRPr dirty="0"/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973" y="512098"/>
            <a:ext cx="7594735" cy="4351155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（制御）</a:t>
            </a:r>
            <a:endParaRPr dirty="0"/>
          </a:p>
        </p:txBody>
      </p:sp>
      <p:pic>
        <p:nvPicPr>
          <p:cNvPr id="200" name="Google Shape;200;p28"/>
          <p:cNvPicPr preferRelativeResize="0"/>
          <p:nvPr/>
        </p:nvPicPr>
        <p:blipFill rotWithShape="1">
          <a:blip r:embed="rId3">
            <a:alphaModFix/>
          </a:blip>
          <a:srcRect l="694" t="3373" r="948" b="447"/>
          <a:stretch/>
        </p:blipFill>
        <p:spPr>
          <a:xfrm>
            <a:off x="718457" y="664030"/>
            <a:ext cx="7587343" cy="4310742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（演算）</a:t>
            </a:r>
            <a:endParaRPr dirty="0"/>
          </a:p>
        </p:txBody>
      </p:sp>
      <p:pic>
        <p:nvPicPr>
          <p:cNvPr id="206" name="Google Shape;206;p29"/>
          <p:cNvPicPr preferRelativeResize="0"/>
          <p:nvPr/>
        </p:nvPicPr>
        <p:blipFill rotWithShape="1">
          <a:blip r:embed="rId3">
            <a:alphaModFix/>
          </a:blip>
          <a:srcRect l="20" t="1660"/>
          <a:stretch/>
        </p:blipFill>
        <p:spPr>
          <a:xfrm>
            <a:off x="609600" y="674914"/>
            <a:ext cx="7744140" cy="4338936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title"/>
          </p:nvPr>
        </p:nvSpPr>
        <p:spPr>
          <a:xfrm>
            <a:off x="6078" y="11028"/>
            <a:ext cx="9137921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/>
              <a:t>　</a:t>
            </a:r>
            <a:r>
              <a:rPr lang="ja" altLang="en-US" dirty="0"/>
              <a:t>初期</a:t>
            </a:r>
            <a:r>
              <a:rPr lang="ja-JP" altLang="en-US" dirty="0"/>
              <a:t>設定を</a:t>
            </a:r>
            <a:r>
              <a:rPr lang="ja-JP" altLang="en-US"/>
              <a:t>する（</a:t>
            </a:r>
            <a:r>
              <a:rPr lang="en-US" altLang="ja-JP" dirty="0" err="1"/>
              <a:t>mBot</a:t>
            </a:r>
            <a:r>
              <a:rPr lang="ja-JP" altLang="en-US" dirty="0"/>
              <a:t>を追加する）</a:t>
            </a:r>
            <a:endParaRPr dirty="0"/>
          </a:p>
        </p:txBody>
      </p:sp>
      <p:sp>
        <p:nvSpPr>
          <p:cNvPr id="110" name="Google Shape;110;p18"/>
          <p:cNvSpPr txBox="1">
            <a:spLocks noGrp="1"/>
          </p:cNvSpPr>
          <p:nvPr>
            <p:ph type="body" idx="1"/>
          </p:nvPr>
        </p:nvSpPr>
        <p:spPr>
          <a:xfrm>
            <a:off x="515561" y="714367"/>
            <a:ext cx="6644271" cy="757012"/>
          </a:xfrm>
          <a:prstGeom prst="rect">
            <a:avLst/>
          </a:prstGeom>
          <a:ln w="9525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①</a:t>
            </a:r>
            <a:r>
              <a:rPr lang="ja-JP" altLang="en-US" sz="2000" b="1" dirty="0">
                <a:solidFill>
                  <a:srgbClr val="0070C0"/>
                </a:solidFill>
              </a:rPr>
              <a:t>「</a:t>
            </a:r>
            <a:r>
              <a:rPr lang="ja" sz="2000" b="1" dirty="0">
                <a:solidFill>
                  <a:srgbClr val="0070C0"/>
                </a:solidFill>
              </a:rPr>
              <a:t>デバイス</a:t>
            </a:r>
            <a:r>
              <a:rPr lang="ja-JP" altLang="en-US" sz="2000" b="1" dirty="0">
                <a:solidFill>
                  <a:srgbClr val="0070C0"/>
                </a:solidFill>
              </a:rPr>
              <a:t>」</a:t>
            </a:r>
            <a:r>
              <a:rPr lang="ja" sz="2000" b="1" dirty="0">
                <a:solidFill>
                  <a:srgbClr val="0070C0"/>
                </a:solidFill>
              </a:rPr>
              <a:t>　</a:t>
            </a:r>
            <a:r>
              <a:rPr lang="ja" sz="2000" dirty="0"/>
              <a:t>の　</a:t>
            </a:r>
            <a:r>
              <a:rPr lang="ja-JP" altLang="en-US" sz="2000" b="1" dirty="0">
                <a:solidFill>
                  <a:srgbClr val="0070C0"/>
                </a:solidFill>
              </a:rPr>
              <a:t>「</a:t>
            </a:r>
            <a:r>
              <a:rPr lang="ja" altLang="en-US" sz="2000" b="1" dirty="0">
                <a:solidFill>
                  <a:srgbClr val="0070C0"/>
                </a:solidFill>
              </a:rPr>
              <a:t>追加</a:t>
            </a:r>
            <a:r>
              <a:rPr lang="ja-JP" altLang="en-US" sz="2000" b="1" dirty="0">
                <a:solidFill>
                  <a:srgbClr val="0070C0"/>
                </a:solidFill>
              </a:rPr>
              <a:t>」</a:t>
            </a:r>
            <a:r>
              <a:rPr lang="ja-JP" altLang="en-US" sz="2000" dirty="0"/>
              <a:t>ボタンをタップする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</a:t>
            </a:r>
            <a:r>
              <a:rPr lang="ja" sz="2000" dirty="0"/>
              <a:t>ライブラリの</a:t>
            </a:r>
            <a:r>
              <a:rPr lang="ja-JP" altLang="en-US" sz="2000" dirty="0"/>
              <a:t>一覧から</a:t>
            </a:r>
            <a:r>
              <a:rPr lang="ja-JP" altLang="en-US" sz="2000" b="1" dirty="0">
                <a:solidFill>
                  <a:srgbClr val="0070C0"/>
                </a:solidFill>
              </a:rPr>
              <a:t>「</a:t>
            </a:r>
            <a:r>
              <a:rPr lang="ja" altLang="en-US" sz="2000" b="1" dirty="0">
                <a:solidFill>
                  <a:srgbClr val="0070C0"/>
                </a:solidFill>
              </a:rPr>
              <a:t>ｍ</a:t>
            </a:r>
            <a:r>
              <a:rPr lang="en-US" altLang="ja" sz="2000" b="1" dirty="0">
                <a:solidFill>
                  <a:srgbClr val="0070C0"/>
                </a:solidFill>
              </a:rPr>
              <a:t>Bot</a:t>
            </a:r>
            <a:r>
              <a:rPr lang="ja-JP" altLang="en-US" sz="2000" b="1" dirty="0">
                <a:solidFill>
                  <a:srgbClr val="0070C0"/>
                </a:solidFill>
              </a:rPr>
              <a:t>」</a:t>
            </a:r>
            <a:r>
              <a:rPr lang="ja" altLang="en-US" sz="2000" b="1" dirty="0">
                <a:solidFill>
                  <a:srgbClr val="0070C0"/>
                </a:solidFill>
              </a:rPr>
              <a:t>　</a:t>
            </a:r>
            <a:r>
              <a:rPr lang="ja" sz="2000" dirty="0"/>
              <a:t>を</a:t>
            </a:r>
            <a:r>
              <a:rPr lang="ja-JP" altLang="en-US" sz="2000" dirty="0"/>
              <a:t>選択し、「</a:t>
            </a:r>
            <a:r>
              <a:rPr lang="ja" sz="2000" dirty="0"/>
              <a:t>OK</a:t>
            </a:r>
            <a:r>
              <a:rPr lang="ja-JP" altLang="en-US" sz="2000" dirty="0"/>
              <a:t>」する</a:t>
            </a:r>
            <a:endParaRPr sz="20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15A9F0F9-F161-42CD-A179-4EFED6D9CA66}"/>
              </a:ext>
            </a:extLst>
          </p:cNvPr>
          <p:cNvGrpSpPr/>
          <p:nvPr/>
        </p:nvGrpSpPr>
        <p:grpSpPr>
          <a:xfrm>
            <a:off x="105688" y="1743688"/>
            <a:ext cx="9000815" cy="3245792"/>
            <a:chOff x="105688" y="1743688"/>
            <a:chExt cx="9000815" cy="324579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50654C33-88FF-4C0F-A7DE-A390837C56E8}"/>
                </a:ext>
              </a:extLst>
            </p:cNvPr>
            <p:cNvGrpSpPr/>
            <p:nvPr/>
          </p:nvGrpSpPr>
          <p:grpSpPr>
            <a:xfrm>
              <a:off x="105688" y="1743688"/>
              <a:ext cx="8932624" cy="3245792"/>
              <a:chOff x="76252" y="1542214"/>
              <a:chExt cx="8932624" cy="3245792"/>
            </a:xfrm>
          </p:grpSpPr>
          <p:pic>
            <p:nvPicPr>
              <p:cNvPr id="111" name="Google Shape;111;p18"/>
              <p:cNvPicPr preferRelativeResize="0"/>
              <p:nvPr/>
            </p:nvPicPr>
            <p:blipFill rotWithShape="1">
              <a:blip r:embed="rId3">
                <a:alphaModFix/>
              </a:blip>
              <a:srcRect l="1074" r="54840"/>
              <a:stretch/>
            </p:blipFill>
            <p:spPr>
              <a:xfrm>
                <a:off x="146010" y="1542214"/>
                <a:ext cx="2804019" cy="3245792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pic>
            <p:nvPicPr>
              <p:cNvPr id="112" name="Google Shape;112;p18"/>
              <p:cNvPicPr preferRelativeResize="0"/>
              <p:nvPr/>
            </p:nvPicPr>
            <p:blipFill rotWithShape="1">
              <a:blip r:embed="rId4">
                <a:alphaModFix/>
              </a:blip>
              <a:srcRect r="295"/>
              <a:stretch/>
            </p:blipFill>
            <p:spPr>
              <a:xfrm>
                <a:off x="3474649" y="1542214"/>
                <a:ext cx="5534227" cy="2905411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0" name="Google Shape;68;p14">
                <a:extLst>
                  <a:ext uri="{FF2B5EF4-FFF2-40B4-BE49-F238E27FC236}">
                    <a16:creationId xmlns:a16="http://schemas.microsoft.com/office/drawing/2014/main" id="{F52EED09-D537-492B-B0CB-121CCB618473}"/>
                  </a:ext>
                </a:extLst>
              </p:cNvPr>
              <p:cNvSpPr/>
              <p:nvPr/>
            </p:nvSpPr>
            <p:spPr>
              <a:xfrm>
                <a:off x="76252" y="3828215"/>
                <a:ext cx="545676" cy="47893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1" name="Google Shape;68;p14">
                <a:extLst>
                  <a:ext uri="{FF2B5EF4-FFF2-40B4-BE49-F238E27FC236}">
                    <a16:creationId xmlns:a16="http://schemas.microsoft.com/office/drawing/2014/main" id="{992AC905-1258-4877-AB0C-5941E8B467B2}"/>
                  </a:ext>
                </a:extLst>
              </p:cNvPr>
              <p:cNvSpPr/>
              <p:nvPr/>
            </p:nvSpPr>
            <p:spPr>
              <a:xfrm>
                <a:off x="76252" y="3165110"/>
                <a:ext cx="545676" cy="288946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12" name="Google Shape;114;p18">
                <a:extLst>
                  <a:ext uri="{FF2B5EF4-FFF2-40B4-BE49-F238E27FC236}">
                    <a16:creationId xmlns:a16="http://schemas.microsoft.com/office/drawing/2014/main" id="{51C16EF0-5B63-4AE7-9685-2AC9EB25C5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0156" y="3495977"/>
                <a:ext cx="0" cy="28522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14" name="Google Shape;68;p14">
                <a:extLst>
                  <a:ext uri="{FF2B5EF4-FFF2-40B4-BE49-F238E27FC236}">
                    <a16:creationId xmlns:a16="http://schemas.microsoft.com/office/drawing/2014/main" id="{BE274557-EEAE-4FB3-8F0E-F787DDC3D201}"/>
                  </a:ext>
                </a:extLst>
              </p:cNvPr>
              <p:cNvSpPr/>
              <p:nvPr/>
            </p:nvSpPr>
            <p:spPr>
              <a:xfrm>
                <a:off x="5218621" y="2845326"/>
                <a:ext cx="1111732" cy="1301302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5" name="矢印: 右 14">
                <a:extLst>
                  <a:ext uri="{FF2B5EF4-FFF2-40B4-BE49-F238E27FC236}">
                    <a16:creationId xmlns:a16="http://schemas.microsoft.com/office/drawing/2014/main" id="{2E618CE0-BC1A-4373-8590-6F5633E05845}"/>
                  </a:ext>
                </a:extLst>
              </p:cNvPr>
              <p:cNvSpPr/>
              <p:nvPr/>
            </p:nvSpPr>
            <p:spPr>
              <a:xfrm>
                <a:off x="3051633" y="3131669"/>
                <a:ext cx="354825" cy="355827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13" name="Google Shape;68;p14">
              <a:extLst>
                <a:ext uri="{FF2B5EF4-FFF2-40B4-BE49-F238E27FC236}">
                  <a16:creationId xmlns:a16="http://schemas.microsoft.com/office/drawing/2014/main" id="{7BFF38E9-1F38-465B-934F-CD21D41FF6BC}"/>
                </a:ext>
              </a:extLst>
            </p:cNvPr>
            <p:cNvSpPr/>
            <p:nvPr/>
          </p:nvSpPr>
          <p:spPr>
            <a:xfrm>
              <a:off x="8512629" y="4234542"/>
              <a:ext cx="593874" cy="446171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title"/>
          </p:nvPr>
        </p:nvSpPr>
        <p:spPr>
          <a:xfrm>
            <a:off x="1" y="0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" altLang="en-US" dirty="0"/>
              <a:t>初期設定</a:t>
            </a:r>
            <a:r>
              <a:rPr lang="ja-JP" altLang="en-US" dirty="0"/>
              <a:t>（ファームのアップデート）</a:t>
            </a:r>
            <a:endParaRPr dirty="0"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114360" y="550265"/>
            <a:ext cx="8793882" cy="1852797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/>
              <a:t>①画面左下の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接続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ボタンをタップ</a:t>
            </a:r>
            <a:endParaRPr lang="en-US" altLang="ja-JP" sz="1500" dirty="0"/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/>
              <a:t>②</a:t>
            </a:r>
            <a:r>
              <a:rPr lang="ja" sz="1500" dirty="0"/>
              <a:t>USB接続で表示された</a:t>
            </a:r>
            <a:r>
              <a:rPr lang="ja-JP" altLang="en-US" sz="1500" dirty="0"/>
              <a:t>画面で☑を入れて「</a:t>
            </a:r>
            <a:r>
              <a:rPr lang="ja" sz="1500" dirty="0"/>
              <a:t>接続</a:t>
            </a:r>
            <a:r>
              <a:rPr lang="ja-JP" altLang="en-US" sz="1500" dirty="0"/>
              <a:t>」をタップ</a:t>
            </a:r>
            <a:endParaRPr lang="en-US" altLang="ja-JP" sz="1500" dirty="0"/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" sz="1500" dirty="0"/>
              <a:t>　</a:t>
            </a:r>
            <a:r>
              <a:rPr lang="ja" sz="1500" dirty="0">
                <a:solidFill>
                  <a:srgbClr val="FF0000"/>
                </a:solidFill>
              </a:rPr>
              <a:t>※</a:t>
            </a:r>
            <a:r>
              <a:rPr lang="ja-JP" altLang="en-US" sz="1500" dirty="0">
                <a:solidFill>
                  <a:srgbClr val="FF0000"/>
                </a:solidFill>
              </a:rPr>
              <a:t>「接続」ボタンが押せない</a:t>
            </a:r>
            <a:r>
              <a:rPr lang="ja" sz="1500" dirty="0">
                <a:solidFill>
                  <a:srgbClr val="FF0000"/>
                </a:solidFill>
              </a:rPr>
              <a:t>ときは　USBケーブルを一度抜いてさす</a:t>
            </a:r>
            <a:endParaRPr sz="1500" dirty="0">
              <a:solidFill>
                <a:srgbClr val="FF0000"/>
              </a:solidFill>
            </a:endParaRPr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>
                <a:solidFill>
                  <a:schemeClr val="tx1"/>
                </a:solidFill>
              </a:rPr>
              <a:t>③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設定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ボタンをタップ</a:t>
            </a:r>
            <a:endParaRPr lang="en-US" altLang="ja-JP" sz="1500" dirty="0"/>
          </a:p>
          <a:p>
            <a:pPr marL="0" lvl="0" indent="0" algn="l" rtl="0">
              <a:lnSpc>
                <a:spcPts val="2200"/>
              </a:lnSpc>
              <a:spcAft>
                <a:spcPts val="0"/>
              </a:spcAft>
              <a:buNone/>
            </a:pPr>
            <a:r>
              <a:rPr lang="ja-JP" altLang="en-US" sz="1500" dirty="0"/>
              <a:t>④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ファームウェアを更新する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をタップし、「</a:t>
            </a:r>
            <a:r>
              <a:rPr lang="ja" sz="1500" dirty="0"/>
              <a:t>オンラインのファームウェア</a:t>
            </a:r>
            <a:r>
              <a:rPr lang="ja-JP" altLang="en-US" sz="1500" dirty="0"/>
              <a:t>を更新する」メッセージ画面で</a:t>
            </a:r>
            <a:br>
              <a:rPr lang="en-US" altLang="ja-JP" sz="1500" dirty="0"/>
            </a:br>
            <a:r>
              <a:rPr lang="ja-JP" altLang="en-US" sz="1500" dirty="0"/>
              <a:t>　　</a:t>
            </a:r>
            <a:r>
              <a:rPr lang="ja-JP" altLang="en-US" sz="1500" b="1" dirty="0">
                <a:solidFill>
                  <a:srgbClr val="0070C0"/>
                </a:solidFill>
              </a:rPr>
              <a:t>「</a:t>
            </a:r>
            <a:r>
              <a:rPr lang="ja" altLang="en-US" sz="1500" b="1" dirty="0">
                <a:solidFill>
                  <a:srgbClr val="0070C0"/>
                </a:solidFill>
              </a:rPr>
              <a:t>アップデート</a:t>
            </a:r>
            <a:r>
              <a:rPr lang="ja-JP" altLang="en-US" sz="1500" b="1" dirty="0">
                <a:solidFill>
                  <a:srgbClr val="0070C0"/>
                </a:solidFill>
              </a:rPr>
              <a:t>」</a:t>
            </a:r>
            <a:r>
              <a:rPr lang="ja-JP" altLang="en-US" sz="1500" dirty="0"/>
              <a:t>ボタンをタップする</a:t>
            </a:r>
            <a:r>
              <a:rPr lang="en-US" altLang="ja-JP" sz="1500" dirty="0"/>
              <a:t> </a:t>
            </a:r>
            <a:r>
              <a:rPr lang="ja-JP" altLang="en-US" sz="1500" dirty="0"/>
              <a:t>（</a:t>
            </a:r>
            <a:r>
              <a:rPr lang="en-US" altLang="ja-JP" sz="1500" dirty="0"/>
              <a:t>※</a:t>
            </a:r>
            <a:r>
              <a:rPr lang="ja" sz="1500" dirty="0"/>
              <a:t>アップデート</a:t>
            </a:r>
            <a:r>
              <a:rPr lang="ja-JP" altLang="en-US" sz="1500" dirty="0"/>
              <a:t>画面が消える</a:t>
            </a:r>
            <a:r>
              <a:rPr lang="ja" sz="1500" dirty="0"/>
              <a:t>まで　</a:t>
            </a:r>
            <a:r>
              <a:rPr lang="ja-JP" altLang="en-US" sz="1500" dirty="0"/>
              <a:t>そ</a:t>
            </a:r>
            <a:r>
              <a:rPr lang="ja" sz="1500" dirty="0"/>
              <a:t>のまま待つ</a:t>
            </a:r>
            <a:r>
              <a:rPr lang="ja-JP" altLang="en-US" sz="1500" dirty="0"/>
              <a:t>）</a:t>
            </a:r>
            <a:endParaRPr sz="15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C86C10E2-CF06-4DBC-9F32-133C81A51A4F}"/>
              </a:ext>
            </a:extLst>
          </p:cNvPr>
          <p:cNvGrpSpPr/>
          <p:nvPr/>
        </p:nvGrpSpPr>
        <p:grpSpPr>
          <a:xfrm>
            <a:off x="31525" y="2078710"/>
            <a:ext cx="8781810" cy="3031894"/>
            <a:chOff x="31525" y="2078710"/>
            <a:chExt cx="8781810" cy="3031894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84E181A5-580D-4875-A470-D99FA38BA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25" y="2771910"/>
              <a:ext cx="1976286" cy="1725155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23" name="Google Shape;123;p19"/>
            <p:cNvPicPr preferRelativeResize="0"/>
            <p:nvPr/>
          </p:nvPicPr>
          <p:blipFill rotWithShape="1">
            <a:blip r:embed="rId4">
              <a:alphaModFix/>
            </a:blip>
            <a:srcRect b="31044"/>
            <a:stretch/>
          </p:blipFill>
          <p:spPr>
            <a:xfrm>
              <a:off x="2367624" y="2740439"/>
              <a:ext cx="1790668" cy="2066778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4" name="Google Shape;124;p19"/>
            <p:cNvPicPr preferRelativeResize="0"/>
            <p:nvPr/>
          </p:nvPicPr>
          <p:blipFill rotWithShape="1">
            <a:blip r:embed="rId5">
              <a:alphaModFix/>
            </a:blip>
            <a:srcRect t="13719" r="-2162" b="-5013"/>
            <a:stretch/>
          </p:blipFill>
          <p:spPr>
            <a:xfrm>
              <a:off x="4572000" y="2619682"/>
              <a:ext cx="1782812" cy="2066778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5" name="Google Shape;125;p19"/>
            <p:cNvPicPr preferRelativeResize="0"/>
            <p:nvPr/>
          </p:nvPicPr>
          <p:blipFill rotWithShape="1">
            <a:blip r:embed="rId6">
              <a:alphaModFix/>
            </a:blip>
            <a:srcRect b="25026"/>
            <a:stretch/>
          </p:blipFill>
          <p:spPr>
            <a:xfrm>
              <a:off x="6861523" y="2078710"/>
              <a:ext cx="1951811" cy="1703323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126" name="Google Shape;126;p1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61523" y="3835759"/>
              <a:ext cx="1951812" cy="1274845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" name="Google Shape;68;p14">
              <a:extLst>
                <a:ext uri="{FF2B5EF4-FFF2-40B4-BE49-F238E27FC236}">
                  <a16:creationId xmlns:a16="http://schemas.microsoft.com/office/drawing/2014/main" id="{EC857EE7-C0B1-4B31-8088-AB7A17074468}"/>
                </a:ext>
              </a:extLst>
            </p:cNvPr>
            <p:cNvSpPr/>
            <p:nvPr/>
          </p:nvSpPr>
          <p:spPr>
            <a:xfrm>
              <a:off x="679392" y="3634487"/>
              <a:ext cx="1300012" cy="394899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Google Shape;68;p14">
              <a:extLst>
                <a:ext uri="{FF2B5EF4-FFF2-40B4-BE49-F238E27FC236}">
                  <a16:creationId xmlns:a16="http://schemas.microsoft.com/office/drawing/2014/main" id="{D5C43B5D-0ADE-4972-BBDF-936AC98BC3A0}"/>
                </a:ext>
              </a:extLst>
            </p:cNvPr>
            <p:cNvSpPr/>
            <p:nvPr/>
          </p:nvSpPr>
          <p:spPr>
            <a:xfrm>
              <a:off x="2493189" y="4052725"/>
              <a:ext cx="273578" cy="340966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" name="Google Shape;68;p14">
              <a:extLst>
                <a:ext uri="{FF2B5EF4-FFF2-40B4-BE49-F238E27FC236}">
                  <a16:creationId xmlns:a16="http://schemas.microsoft.com/office/drawing/2014/main" id="{194C1B14-DF2A-4799-8580-33081A4A8972}"/>
                </a:ext>
              </a:extLst>
            </p:cNvPr>
            <p:cNvSpPr/>
            <p:nvPr/>
          </p:nvSpPr>
          <p:spPr>
            <a:xfrm>
              <a:off x="5083629" y="4194146"/>
              <a:ext cx="1216352" cy="39909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Google Shape;68;p14">
              <a:extLst>
                <a:ext uri="{FF2B5EF4-FFF2-40B4-BE49-F238E27FC236}">
                  <a16:creationId xmlns:a16="http://schemas.microsoft.com/office/drawing/2014/main" id="{56839FD1-E5B4-41C2-81FF-DCC36A6BCDCC}"/>
                </a:ext>
              </a:extLst>
            </p:cNvPr>
            <p:cNvSpPr/>
            <p:nvPr/>
          </p:nvSpPr>
          <p:spPr>
            <a:xfrm>
              <a:off x="7479419" y="2816089"/>
              <a:ext cx="1333915" cy="460344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矢印: 右 18">
              <a:extLst>
                <a:ext uri="{FF2B5EF4-FFF2-40B4-BE49-F238E27FC236}">
                  <a16:creationId xmlns:a16="http://schemas.microsoft.com/office/drawing/2014/main" id="{5AD167ED-EF4E-48BF-83CE-1DD5A62B4F93}"/>
                </a:ext>
              </a:extLst>
            </p:cNvPr>
            <p:cNvSpPr/>
            <p:nvPr/>
          </p:nvSpPr>
          <p:spPr>
            <a:xfrm>
              <a:off x="2052114" y="3789281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右 19">
              <a:extLst>
                <a:ext uri="{FF2B5EF4-FFF2-40B4-BE49-F238E27FC236}">
                  <a16:creationId xmlns:a16="http://schemas.microsoft.com/office/drawing/2014/main" id="{1364972B-81B6-49A4-8BFF-5C93C4CA0BAB}"/>
                </a:ext>
              </a:extLst>
            </p:cNvPr>
            <p:cNvSpPr/>
            <p:nvPr/>
          </p:nvSpPr>
          <p:spPr>
            <a:xfrm>
              <a:off x="4209988" y="3894236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矢印: 右 20">
              <a:extLst>
                <a:ext uri="{FF2B5EF4-FFF2-40B4-BE49-F238E27FC236}">
                  <a16:creationId xmlns:a16="http://schemas.microsoft.com/office/drawing/2014/main" id="{3B736B3E-F9B0-4F03-B404-A36DA7AC7482}"/>
                </a:ext>
              </a:extLst>
            </p:cNvPr>
            <p:cNvSpPr/>
            <p:nvPr/>
          </p:nvSpPr>
          <p:spPr>
            <a:xfrm>
              <a:off x="6499511" y="3425866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Google Shape;68;p14">
              <a:extLst>
                <a:ext uri="{FF2B5EF4-FFF2-40B4-BE49-F238E27FC236}">
                  <a16:creationId xmlns:a16="http://schemas.microsoft.com/office/drawing/2014/main" id="{D519AA63-FD65-4D17-BFD9-A7014C38DCA8}"/>
                </a:ext>
              </a:extLst>
            </p:cNvPr>
            <p:cNvSpPr/>
            <p:nvPr/>
          </p:nvSpPr>
          <p:spPr>
            <a:xfrm>
              <a:off x="2415583" y="4469442"/>
              <a:ext cx="1697307" cy="31750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3" name="Google Shape;68;p14">
              <a:extLst>
                <a:ext uri="{FF2B5EF4-FFF2-40B4-BE49-F238E27FC236}">
                  <a16:creationId xmlns:a16="http://schemas.microsoft.com/office/drawing/2014/main" id="{DACF059D-97D6-425C-9588-3910EB434B12}"/>
                </a:ext>
              </a:extLst>
            </p:cNvPr>
            <p:cNvSpPr/>
            <p:nvPr/>
          </p:nvSpPr>
          <p:spPr>
            <a:xfrm>
              <a:off x="2715269" y="2732056"/>
              <a:ext cx="522513" cy="31750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Google Shape;68;p14">
              <a:extLst>
                <a:ext uri="{FF2B5EF4-FFF2-40B4-BE49-F238E27FC236}">
                  <a16:creationId xmlns:a16="http://schemas.microsoft.com/office/drawing/2014/main" id="{FFA90060-F71D-40F8-9B88-6591E00002BB}"/>
                </a:ext>
              </a:extLst>
            </p:cNvPr>
            <p:cNvSpPr/>
            <p:nvPr/>
          </p:nvSpPr>
          <p:spPr>
            <a:xfrm>
              <a:off x="8001000" y="4865914"/>
              <a:ext cx="812334" cy="24469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5" name="矢印: 右 24">
              <a:extLst>
                <a:ext uri="{FF2B5EF4-FFF2-40B4-BE49-F238E27FC236}">
                  <a16:creationId xmlns:a16="http://schemas.microsoft.com/office/drawing/2014/main" id="{E31352B9-4258-4E58-BBFC-5E1A63E27545}"/>
                </a:ext>
              </a:extLst>
            </p:cNvPr>
            <p:cNvSpPr/>
            <p:nvPr/>
          </p:nvSpPr>
          <p:spPr>
            <a:xfrm rot="5400000">
              <a:off x="8037719" y="3484282"/>
              <a:ext cx="217313" cy="240105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9319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>
            <a:spLocks noGrp="1"/>
          </p:cNvSpPr>
          <p:nvPr>
            <p:ph type="title"/>
          </p:nvPr>
        </p:nvSpPr>
        <p:spPr>
          <a:xfrm>
            <a:off x="-3" y="-20082"/>
            <a:ext cx="9144004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/>
              <a:t>　</a:t>
            </a:r>
            <a:r>
              <a:rPr lang="ja" altLang="en-US" dirty="0"/>
              <a:t>プログラムの作成</a:t>
            </a:r>
            <a:r>
              <a:rPr lang="ja-JP" altLang="en-US" dirty="0"/>
              <a:t>方法</a:t>
            </a:r>
            <a:endParaRPr dirty="0"/>
          </a:p>
        </p:txBody>
      </p:sp>
      <p:sp>
        <p:nvSpPr>
          <p:cNvPr id="149" name="Google Shape;149;p21"/>
          <p:cNvSpPr txBox="1">
            <a:spLocks noGrp="1"/>
          </p:cNvSpPr>
          <p:nvPr>
            <p:ph type="body" idx="1"/>
          </p:nvPr>
        </p:nvSpPr>
        <p:spPr>
          <a:xfrm>
            <a:off x="266935" y="687382"/>
            <a:ext cx="8520600" cy="1302633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・</a:t>
            </a:r>
            <a:r>
              <a:rPr lang="ja" sz="2000" dirty="0"/>
              <a:t>命令ブロックを移動して組み合わせる</a:t>
            </a:r>
            <a:br>
              <a:rPr lang="en-US" altLang="ja" sz="2000" dirty="0"/>
            </a:br>
            <a:r>
              <a:rPr lang="ja-JP" altLang="en-US" sz="2000" dirty="0"/>
              <a:t>・</a:t>
            </a:r>
            <a:r>
              <a:rPr lang="ja" sz="2000" dirty="0"/>
              <a:t>命令ブロックを消すときは、道具の並んでいるところへドラッグしてゴミ箱へ</a:t>
            </a:r>
            <a:br>
              <a:rPr lang="en-US" altLang="ja" sz="2000" dirty="0"/>
            </a:br>
            <a:r>
              <a:rPr lang="ja-JP" altLang="en-US" sz="2000" dirty="0"/>
              <a:t>・</a:t>
            </a:r>
            <a:r>
              <a:rPr lang="ja" sz="2000" dirty="0"/>
              <a:t>2本指タップ(右クリック)</a:t>
            </a:r>
            <a:r>
              <a:rPr lang="ja-JP" altLang="en-US" sz="2000" dirty="0"/>
              <a:t>で</a:t>
            </a:r>
            <a:r>
              <a:rPr lang="ja" sz="2000" dirty="0"/>
              <a:t>メニュー</a:t>
            </a:r>
            <a:r>
              <a:rPr lang="ja-JP" altLang="en-US" sz="2000" dirty="0"/>
              <a:t>表示（</a:t>
            </a:r>
            <a:r>
              <a:rPr lang="ja" sz="2000" dirty="0"/>
              <a:t>複製</a:t>
            </a:r>
            <a:r>
              <a:rPr lang="ja-JP" altLang="en-US" sz="2000" dirty="0"/>
              <a:t>・</a:t>
            </a:r>
            <a:r>
              <a:rPr lang="ja" sz="2000" dirty="0"/>
              <a:t>削除</a:t>
            </a:r>
            <a:r>
              <a:rPr lang="ja-JP" altLang="en-US" sz="2000" dirty="0"/>
              <a:t>など）</a:t>
            </a:r>
            <a:endParaRPr sz="2000" dirty="0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80F3DC2-89A0-4BEA-AC0A-24A5F724D7F0}"/>
              </a:ext>
            </a:extLst>
          </p:cNvPr>
          <p:cNvGrpSpPr/>
          <p:nvPr/>
        </p:nvGrpSpPr>
        <p:grpSpPr>
          <a:xfrm>
            <a:off x="266935" y="2281085"/>
            <a:ext cx="8575737" cy="2621348"/>
            <a:chOff x="266935" y="2281085"/>
            <a:chExt cx="8575737" cy="262134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83A8892D-ECD3-4566-94A9-D0F85B5E0680}"/>
                </a:ext>
              </a:extLst>
            </p:cNvPr>
            <p:cNvGrpSpPr/>
            <p:nvPr/>
          </p:nvGrpSpPr>
          <p:grpSpPr>
            <a:xfrm>
              <a:off x="266935" y="2281085"/>
              <a:ext cx="4053983" cy="2621348"/>
              <a:chOff x="180560" y="1935906"/>
              <a:chExt cx="4053983" cy="2621348"/>
            </a:xfrm>
          </p:grpSpPr>
          <p:pic>
            <p:nvPicPr>
              <p:cNvPr id="150" name="Google Shape;150;p21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80560" y="1935906"/>
                <a:ext cx="4053983" cy="2621348"/>
              </a:xfrm>
              <a:prstGeom prst="rect">
                <a:avLst/>
              </a:prstGeom>
              <a:noFill/>
              <a:ln w="9525" cap="flat" cmpd="sng">
                <a:solidFill>
                  <a:srgbClr val="4A86E8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" name="矢印: 左右 1">
                <a:extLst>
                  <a:ext uri="{FF2B5EF4-FFF2-40B4-BE49-F238E27FC236}">
                    <a16:creationId xmlns:a16="http://schemas.microsoft.com/office/drawing/2014/main" id="{ECE6ED52-7782-4735-85F0-C241D1F93D84}"/>
                  </a:ext>
                </a:extLst>
              </p:cNvPr>
              <p:cNvSpPr/>
              <p:nvPr/>
            </p:nvSpPr>
            <p:spPr>
              <a:xfrm>
                <a:off x="1556656" y="3757361"/>
                <a:ext cx="740229" cy="183268"/>
              </a:xfrm>
              <a:prstGeom prst="left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5C641EB8-1F4D-4CD3-B009-96B191729DB9}"/>
                </a:ext>
              </a:extLst>
            </p:cNvPr>
            <p:cNvGrpSpPr/>
            <p:nvPr/>
          </p:nvGrpSpPr>
          <p:grpSpPr>
            <a:xfrm>
              <a:off x="4571999" y="2281085"/>
              <a:ext cx="4270673" cy="2570083"/>
              <a:chOff x="4572000" y="1961538"/>
              <a:chExt cx="4270673" cy="2570083"/>
            </a:xfrm>
          </p:grpSpPr>
          <p:pic>
            <p:nvPicPr>
              <p:cNvPr id="151" name="Google Shape;151;p21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4572000" y="1961538"/>
                <a:ext cx="4270673" cy="2570083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27FB5859-633D-4185-8EB7-5196F1FEA9FF}"/>
                  </a:ext>
                </a:extLst>
              </p:cNvPr>
              <p:cNvSpPr/>
              <p:nvPr/>
            </p:nvSpPr>
            <p:spPr>
              <a:xfrm>
                <a:off x="6999514" y="2667000"/>
                <a:ext cx="1807029" cy="1469571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60;p22">
            <a:extLst>
              <a:ext uri="{FF2B5EF4-FFF2-40B4-BE49-F238E27FC236}">
                <a16:creationId xmlns:a16="http://schemas.microsoft.com/office/drawing/2014/main" id="{ECF3CDD6-8B5E-4981-A08C-4D028FFEDAB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820" b="50736" l="16803" r="19490"/>
                    </a14:imgEffect>
                  </a14:imgLayer>
                </a14:imgProps>
              </a:ext>
            </a:extLst>
          </a:blip>
          <a:srcRect l="16467" t="44081" r="80174" b="48524"/>
          <a:stretch/>
        </p:blipFill>
        <p:spPr>
          <a:xfrm>
            <a:off x="1381903" y="1338002"/>
            <a:ext cx="508850" cy="56404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D2BFDA5-FCB1-40B7-9497-224E8158D137}"/>
              </a:ext>
            </a:extLst>
          </p:cNvPr>
          <p:cNvGrpSpPr/>
          <p:nvPr/>
        </p:nvGrpSpPr>
        <p:grpSpPr>
          <a:xfrm>
            <a:off x="200100" y="2430266"/>
            <a:ext cx="8398808" cy="2483111"/>
            <a:chOff x="198581" y="2402935"/>
            <a:chExt cx="8398808" cy="2483111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27223DE-F14F-4F1D-B735-038D7B9EB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581" y="2738111"/>
              <a:ext cx="2362678" cy="1953261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329BD922-B86D-4600-B14C-B95F5EEF7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77014" y="2849775"/>
              <a:ext cx="3682968" cy="1964859"/>
            </a:xfrm>
            <a:prstGeom prst="rect">
              <a:avLst/>
            </a:prstGeom>
          </p:spPr>
        </p:pic>
        <p:pic>
          <p:nvPicPr>
            <p:cNvPr id="12" name="Google Shape;160;p22">
              <a:extLst>
                <a:ext uri="{FF2B5EF4-FFF2-40B4-BE49-F238E27FC236}">
                  <a16:creationId xmlns:a16="http://schemas.microsoft.com/office/drawing/2014/main" id="{75B3011D-9EB4-4DB6-8AEC-E6E1D30B2C7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r="79563" b="37945"/>
            <a:stretch/>
          </p:blipFill>
          <p:spPr>
            <a:xfrm>
              <a:off x="6961394" y="2805137"/>
              <a:ext cx="1572416" cy="2080909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" name="Google Shape;68;p14">
              <a:extLst>
                <a:ext uri="{FF2B5EF4-FFF2-40B4-BE49-F238E27FC236}">
                  <a16:creationId xmlns:a16="http://schemas.microsoft.com/office/drawing/2014/main" id="{44689E2E-1B70-40CE-A147-97891C3A63B1}"/>
                </a:ext>
              </a:extLst>
            </p:cNvPr>
            <p:cNvSpPr/>
            <p:nvPr/>
          </p:nvSpPr>
          <p:spPr>
            <a:xfrm>
              <a:off x="8129304" y="4200218"/>
              <a:ext cx="468085" cy="32854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Google Shape;68;p14">
              <a:extLst>
                <a:ext uri="{FF2B5EF4-FFF2-40B4-BE49-F238E27FC236}">
                  <a16:creationId xmlns:a16="http://schemas.microsoft.com/office/drawing/2014/main" id="{4B0AAD4E-4C82-4F70-B58B-66AC7B989E1E}"/>
                </a:ext>
              </a:extLst>
            </p:cNvPr>
            <p:cNvSpPr/>
            <p:nvPr/>
          </p:nvSpPr>
          <p:spPr>
            <a:xfrm>
              <a:off x="1805510" y="3386058"/>
              <a:ext cx="718231" cy="38347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矢印: 右 17">
              <a:extLst>
                <a:ext uri="{FF2B5EF4-FFF2-40B4-BE49-F238E27FC236}">
                  <a16:creationId xmlns:a16="http://schemas.microsoft.com/office/drawing/2014/main" id="{9DED78DF-F691-439E-B21A-A752E8936E91}"/>
                </a:ext>
              </a:extLst>
            </p:cNvPr>
            <p:cNvSpPr/>
            <p:nvPr/>
          </p:nvSpPr>
          <p:spPr>
            <a:xfrm>
              <a:off x="2628671" y="3769531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矢印: 右 18">
              <a:extLst>
                <a:ext uri="{FF2B5EF4-FFF2-40B4-BE49-F238E27FC236}">
                  <a16:creationId xmlns:a16="http://schemas.microsoft.com/office/drawing/2014/main" id="{75482D49-496A-45A3-B8E4-0CA694801340}"/>
                </a:ext>
              </a:extLst>
            </p:cNvPr>
            <p:cNvSpPr/>
            <p:nvPr/>
          </p:nvSpPr>
          <p:spPr>
            <a:xfrm>
              <a:off x="6408687" y="4184902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右 19">
              <a:extLst>
                <a:ext uri="{FF2B5EF4-FFF2-40B4-BE49-F238E27FC236}">
                  <a16:creationId xmlns:a16="http://schemas.microsoft.com/office/drawing/2014/main" id="{BF4DBCDF-B4DE-45C0-B4E6-8D01BC788F3C}"/>
                </a:ext>
              </a:extLst>
            </p:cNvPr>
            <p:cNvSpPr/>
            <p:nvPr/>
          </p:nvSpPr>
          <p:spPr>
            <a:xfrm rot="13479493">
              <a:off x="7745022" y="2433140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吹き出し: 四角形 1">
              <a:extLst>
                <a:ext uri="{FF2B5EF4-FFF2-40B4-BE49-F238E27FC236}">
                  <a16:creationId xmlns:a16="http://schemas.microsoft.com/office/drawing/2014/main" id="{53A78748-6748-495A-B3A5-810A6A7CA5B8}"/>
                </a:ext>
              </a:extLst>
            </p:cNvPr>
            <p:cNvSpPr/>
            <p:nvPr/>
          </p:nvSpPr>
          <p:spPr>
            <a:xfrm>
              <a:off x="4329152" y="2402935"/>
              <a:ext cx="1719942" cy="630909"/>
            </a:xfrm>
            <a:prstGeom prst="wedgeRectCallout">
              <a:avLst>
                <a:gd name="adj1" fmla="val -37289"/>
                <a:gd name="adj2" fmla="val 7285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ド・レ・ミの音を</a:t>
              </a: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出してみよう</a:t>
              </a:r>
            </a:p>
          </p:txBody>
        </p:sp>
      </p:grpSp>
      <p:sp>
        <p:nvSpPr>
          <p:cNvPr id="9" name="Google Shape;158;p22">
            <a:extLst>
              <a:ext uri="{FF2B5EF4-FFF2-40B4-BE49-F238E27FC236}">
                <a16:creationId xmlns:a16="http://schemas.microsoft.com/office/drawing/2014/main" id="{69616FD8-7F01-4D09-87ED-259B21F841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099" y="618489"/>
            <a:ext cx="8508471" cy="171987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①アップロードモードをオフにする（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の線はつないだまま）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②プログラムを作成する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③旗マーク　　　をタップする（プログラム実行中）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④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のボタンを押す→音が出るか確認</a:t>
            </a:r>
            <a:endParaRPr sz="2000" dirty="0"/>
          </a:p>
        </p:txBody>
      </p:sp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0" y="-2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音を出してみよう（基本のプログラム）</a:t>
            </a:r>
            <a:endParaRPr dirty="0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2AD97E0A-3AC4-4393-9387-690ECB78B50A}"/>
              </a:ext>
            </a:extLst>
          </p:cNvPr>
          <p:cNvGrpSpPr/>
          <p:nvPr/>
        </p:nvGrpSpPr>
        <p:grpSpPr>
          <a:xfrm>
            <a:off x="6661501" y="448969"/>
            <a:ext cx="2087654" cy="1964859"/>
            <a:chOff x="6382356" y="236703"/>
            <a:chExt cx="2216552" cy="227418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05CBC18E-B1DB-4D04-84E1-DCD39B79F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82356" y="405656"/>
              <a:ext cx="2216552" cy="2105233"/>
            </a:xfrm>
            <a:prstGeom prst="rect">
              <a:avLst/>
            </a:prstGeom>
          </p:spPr>
        </p:pic>
        <p:sp>
          <p:nvSpPr>
            <p:cNvPr id="8" name="Google Shape;68;p14">
              <a:extLst>
                <a:ext uri="{FF2B5EF4-FFF2-40B4-BE49-F238E27FC236}">
                  <a16:creationId xmlns:a16="http://schemas.microsoft.com/office/drawing/2014/main" id="{12ECD348-F75D-4049-84F2-B700592079F2}"/>
                </a:ext>
              </a:extLst>
            </p:cNvPr>
            <p:cNvSpPr/>
            <p:nvPr/>
          </p:nvSpPr>
          <p:spPr>
            <a:xfrm>
              <a:off x="7173398" y="1145287"/>
              <a:ext cx="423351" cy="303928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26FC24E0-2519-4217-A443-6F24A6BDE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3361827">
              <a:off x="6970469" y="236703"/>
              <a:ext cx="1576175" cy="1083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1565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1167250E-7B56-4B76-910C-1CC035258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619" y="3255354"/>
            <a:ext cx="3384388" cy="1688475"/>
          </a:xfrm>
          <a:prstGeom prst="rect">
            <a:avLst/>
          </a:prstGeom>
        </p:spPr>
      </p:pic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ランプをつけてみよう（基本のプログラム）</a:t>
            </a:r>
            <a:endParaRPr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38C9FA0-0D2F-4A94-93EC-1E7D4E6A9C1F}"/>
              </a:ext>
            </a:extLst>
          </p:cNvPr>
          <p:cNvGrpSpPr/>
          <p:nvPr/>
        </p:nvGrpSpPr>
        <p:grpSpPr>
          <a:xfrm>
            <a:off x="5248749" y="870804"/>
            <a:ext cx="2371397" cy="2080909"/>
            <a:chOff x="5168419" y="618489"/>
            <a:chExt cx="2661909" cy="2275716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05CBC18E-B1DB-4D04-84E1-DCD39B79F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8419" y="618489"/>
              <a:ext cx="2450770" cy="2275716"/>
            </a:xfrm>
            <a:prstGeom prst="rect">
              <a:avLst/>
            </a:prstGeom>
          </p:spPr>
        </p:pic>
        <p:sp>
          <p:nvSpPr>
            <p:cNvPr id="8" name="Google Shape;68;p14">
              <a:extLst>
                <a:ext uri="{FF2B5EF4-FFF2-40B4-BE49-F238E27FC236}">
                  <a16:creationId xmlns:a16="http://schemas.microsoft.com/office/drawing/2014/main" id="{12ECD348-F75D-4049-84F2-B700592079F2}"/>
                </a:ext>
              </a:extLst>
            </p:cNvPr>
            <p:cNvSpPr/>
            <p:nvPr/>
          </p:nvSpPr>
          <p:spPr>
            <a:xfrm>
              <a:off x="6043049" y="1418016"/>
              <a:ext cx="468085" cy="32854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26FC24E0-2519-4217-A443-6F24A6BDE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969800">
              <a:off x="6087602" y="1425129"/>
              <a:ext cx="1742726" cy="1170894"/>
            </a:xfrm>
            <a:prstGeom prst="rect">
              <a:avLst/>
            </a:prstGeom>
          </p:spPr>
        </p:pic>
      </p:grpSp>
      <p:pic>
        <p:nvPicPr>
          <p:cNvPr id="17" name="Google Shape;160;p22">
            <a:extLst>
              <a:ext uri="{FF2B5EF4-FFF2-40B4-BE49-F238E27FC236}">
                <a16:creationId xmlns:a16="http://schemas.microsoft.com/office/drawing/2014/main" id="{ECF3CDD6-8B5E-4981-A08C-4D028FFEDABF}"/>
              </a:ext>
            </a:extLst>
          </p:cNvPr>
          <p:cNvPicPr preferRelativeResize="0"/>
          <p:nvPr/>
        </p:nvPicPr>
        <p:blipFill rotWithShape="1">
          <a:blip r:embed="rId7">
            <a:alphaModFix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820" b="50736" l="16803" r="19490"/>
                    </a14:imgEffect>
                  </a14:imgLayer>
                </a14:imgProps>
              </a:ext>
            </a:extLst>
          </a:blip>
          <a:srcRect l="16467" t="44081" r="80174" b="48524"/>
          <a:stretch/>
        </p:blipFill>
        <p:spPr>
          <a:xfrm>
            <a:off x="1381903" y="1338002"/>
            <a:ext cx="508850" cy="56404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D2BFDA5-FCB1-40B7-9497-224E8158D137}"/>
              </a:ext>
            </a:extLst>
          </p:cNvPr>
          <p:cNvGrpSpPr/>
          <p:nvPr/>
        </p:nvGrpSpPr>
        <p:grpSpPr>
          <a:xfrm>
            <a:off x="178108" y="2371382"/>
            <a:ext cx="8530462" cy="2708675"/>
            <a:chOff x="66927" y="2177371"/>
            <a:chExt cx="8530462" cy="2708675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727223DE-F14F-4F1D-B735-038D7B9EB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927" y="2611126"/>
              <a:ext cx="2638793" cy="2181529"/>
            </a:xfrm>
            <a:prstGeom prst="rect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2" name="Google Shape;160;p22">
              <a:extLst>
                <a:ext uri="{FF2B5EF4-FFF2-40B4-BE49-F238E27FC236}">
                  <a16:creationId xmlns:a16="http://schemas.microsoft.com/office/drawing/2014/main" id="{75B3011D-9EB4-4DB6-8AEC-E6E1D30B2C77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 r="79563" b="37945"/>
            <a:stretch/>
          </p:blipFill>
          <p:spPr>
            <a:xfrm>
              <a:off x="6961394" y="2805137"/>
              <a:ext cx="1572416" cy="2080909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15" name="Google Shape;68;p14">
              <a:extLst>
                <a:ext uri="{FF2B5EF4-FFF2-40B4-BE49-F238E27FC236}">
                  <a16:creationId xmlns:a16="http://schemas.microsoft.com/office/drawing/2014/main" id="{44689E2E-1B70-40CE-A147-97891C3A63B1}"/>
                </a:ext>
              </a:extLst>
            </p:cNvPr>
            <p:cNvSpPr/>
            <p:nvPr/>
          </p:nvSpPr>
          <p:spPr>
            <a:xfrm>
              <a:off x="8129304" y="4200218"/>
              <a:ext cx="468085" cy="32854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6" name="Google Shape;68;p14">
              <a:extLst>
                <a:ext uri="{FF2B5EF4-FFF2-40B4-BE49-F238E27FC236}">
                  <a16:creationId xmlns:a16="http://schemas.microsoft.com/office/drawing/2014/main" id="{4B0AAD4E-4C82-4F70-B58B-66AC7B989E1E}"/>
                </a:ext>
              </a:extLst>
            </p:cNvPr>
            <p:cNvSpPr/>
            <p:nvPr/>
          </p:nvSpPr>
          <p:spPr>
            <a:xfrm>
              <a:off x="1788075" y="3373350"/>
              <a:ext cx="845007" cy="328540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矢印: 右 17">
              <a:extLst>
                <a:ext uri="{FF2B5EF4-FFF2-40B4-BE49-F238E27FC236}">
                  <a16:creationId xmlns:a16="http://schemas.microsoft.com/office/drawing/2014/main" id="{9DED78DF-F691-439E-B21A-A752E8936E91}"/>
                </a:ext>
              </a:extLst>
            </p:cNvPr>
            <p:cNvSpPr/>
            <p:nvPr/>
          </p:nvSpPr>
          <p:spPr>
            <a:xfrm>
              <a:off x="2826487" y="4065159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矢印: 右 18">
              <a:extLst>
                <a:ext uri="{FF2B5EF4-FFF2-40B4-BE49-F238E27FC236}">
                  <a16:creationId xmlns:a16="http://schemas.microsoft.com/office/drawing/2014/main" id="{75482D49-496A-45A3-B8E4-0CA694801340}"/>
                </a:ext>
              </a:extLst>
            </p:cNvPr>
            <p:cNvSpPr/>
            <p:nvPr/>
          </p:nvSpPr>
          <p:spPr>
            <a:xfrm>
              <a:off x="6541172" y="4117637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矢印: 右 19">
              <a:extLst>
                <a:ext uri="{FF2B5EF4-FFF2-40B4-BE49-F238E27FC236}">
                  <a16:creationId xmlns:a16="http://schemas.microsoft.com/office/drawing/2014/main" id="{BF4DBCDF-B4DE-45C0-B4E6-8D01BC788F3C}"/>
                </a:ext>
              </a:extLst>
            </p:cNvPr>
            <p:cNvSpPr/>
            <p:nvPr/>
          </p:nvSpPr>
          <p:spPr>
            <a:xfrm rot="13479493">
              <a:off x="6601490" y="2500694"/>
              <a:ext cx="385608" cy="3285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" name="吹き出し: 四角形 1">
              <a:extLst>
                <a:ext uri="{FF2B5EF4-FFF2-40B4-BE49-F238E27FC236}">
                  <a16:creationId xmlns:a16="http://schemas.microsoft.com/office/drawing/2014/main" id="{53A78748-6748-495A-B3A5-810A6A7CA5B8}"/>
                </a:ext>
              </a:extLst>
            </p:cNvPr>
            <p:cNvSpPr/>
            <p:nvPr/>
          </p:nvSpPr>
          <p:spPr>
            <a:xfrm>
              <a:off x="2997920" y="2177371"/>
              <a:ext cx="1719942" cy="724726"/>
            </a:xfrm>
            <a:prstGeom prst="wedgeRectCallout">
              <a:avLst>
                <a:gd name="adj1" fmla="val -3112"/>
                <a:gd name="adj2" fmla="val 79755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赤→黄→青</a:t>
              </a: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の順番にランプを</a:t>
              </a:r>
              <a:endPara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光らせてみよう</a:t>
              </a:r>
            </a:p>
          </p:txBody>
        </p:sp>
      </p:grpSp>
      <p:sp>
        <p:nvSpPr>
          <p:cNvPr id="9" name="Google Shape;158;p22">
            <a:extLst>
              <a:ext uri="{FF2B5EF4-FFF2-40B4-BE49-F238E27FC236}">
                <a16:creationId xmlns:a16="http://schemas.microsoft.com/office/drawing/2014/main" id="{69616FD8-7F01-4D09-87ED-259B21F841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0099" y="618489"/>
            <a:ext cx="8508471" cy="1719875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ja-JP" altLang="en-US" sz="2000" dirty="0"/>
              <a:t>①アップロードモードをオフにする（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の線はつないだまま）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②プログラムを作成する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③旗マーク　　　をタップする（プログラム実行中）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④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のボタンを押す→ランプが光るか確認</a:t>
            </a:r>
            <a:endParaRPr sz="2000" dirty="0"/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34CDE47-9C67-4F3D-A9CB-66E12BD6E6AA}"/>
              </a:ext>
            </a:extLst>
          </p:cNvPr>
          <p:cNvGrpSpPr/>
          <p:nvPr/>
        </p:nvGrpSpPr>
        <p:grpSpPr>
          <a:xfrm>
            <a:off x="7462856" y="657585"/>
            <a:ext cx="1534348" cy="1390330"/>
            <a:chOff x="7462856" y="657585"/>
            <a:chExt cx="1534348" cy="139033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F5586F42-F772-4A34-A4D1-94A9035CC3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81" r="12500"/>
            <a:stretch/>
          </p:blipFill>
          <p:spPr bwMode="auto">
            <a:xfrm rot="5400000">
              <a:off x="7549613" y="570828"/>
              <a:ext cx="1360834" cy="1534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4B1C364A-A5B9-497F-8A6A-532F6F0B4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337732" y="1388443"/>
              <a:ext cx="659472" cy="659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3223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2971801" y="837046"/>
            <a:ext cx="5686328" cy="1734704"/>
          </a:xfrm>
          <a:prstGeom prst="rect">
            <a:avLst/>
          </a:prstGeom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「アップロードモード切り替え」を</a:t>
            </a:r>
            <a:r>
              <a:rPr lang="ja" sz="2000" b="1" dirty="0">
                <a:solidFill>
                  <a:srgbClr val="FF0000"/>
                </a:solidFill>
              </a:rPr>
              <a:t>オン</a:t>
            </a:r>
            <a:r>
              <a:rPr lang="ja-JP" altLang="en-US" sz="2000" b="1" dirty="0">
                <a:solidFill>
                  <a:srgbClr val="0070C0"/>
                </a:solidFill>
              </a:rPr>
              <a:t>の場合</a:t>
            </a:r>
            <a:endParaRPr lang="en-US" altLang="ja-JP" sz="20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　　　（ケーブルなしで動く）</a:t>
            </a:r>
            <a:endParaRPr lang="en-US" altLang="ja-JP" sz="2000" b="1" dirty="0">
              <a:solidFill>
                <a:srgbClr val="0070C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→　プログラム作成後、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とケーブルを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　　　接続し送る作業が毎回必要</a:t>
            </a:r>
            <a:endParaRPr lang="en-US" altLang="ja-JP" sz="2000" dirty="0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0AB95F69-E6C1-46A4-A8CF-B0872B0A511B}"/>
              </a:ext>
            </a:extLst>
          </p:cNvPr>
          <p:cNvGrpSpPr/>
          <p:nvPr/>
        </p:nvGrpSpPr>
        <p:grpSpPr>
          <a:xfrm>
            <a:off x="203692" y="872425"/>
            <a:ext cx="2499329" cy="2123556"/>
            <a:chOff x="1172214" y="2692924"/>
            <a:chExt cx="2499329" cy="2123556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E0F85C7-AC15-4299-9639-E9D8CF2ED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2214" y="2692924"/>
              <a:ext cx="2499329" cy="2123556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Google Shape;68;p14">
              <a:extLst>
                <a:ext uri="{FF2B5EF4-FFF2-40B4-BE49-F238E27FC236}">
                  <a16:creationId xmlns:a16="http://schemas.microsoft.com/office/drawing/2014/main" id="{EDE89F08-8F89-43B3-B3E9-DF34A73D3B6A}"/>
                </a:ext>
              </a:extLst>
            </p:cNvPr>
            <p:cNvSpPr/>
            <p:nvPr/>
          </p:nvSpPr>
          <p:spPr>
            <a:xfrm>
              <a:off x="2155371" y="4106452"/>
              <a:ext cx="1516172" cy="467879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7" name="Google Shape;211;p30">
            <a:extLst>
              <a:ext uri="{FF2B5EF4-FFF2-40B4-BE49-F238E27FC236}">
                <a16:creationId xmlns:a16="http://schemas.microsoft.com/office/drawing/2014/main" id="{45E2D87C-BBCB-4658-99CF-71F9803C4AA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3909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/>
              <a:t>　　動かしてみよう（基本のプログラム）・・・アップロードモード</a:t>
            </a:r>
            <a:endParaRPr lang="ja-JP" altLang="en-US" dirty="0"/>
          </a:p>
        </p:txBody>
      </p:sp>
      <p:sp>
        <p:nvSpPr>
          <p:cNvPr id="22" name="Google Shape;139;p20">
            <a:extLst>
              <a:ext uri="{FF2B5EF4-FFF2-40B4-BE49-F238E27FC236}">
                <a16:creationId xmlns:a16="http://schemas.microsoft.com/office/drawing/2014/main" id="{2CF4EFA6-C462-4E5A-80EA-A3955F8F0B0C}"/>
              </a:ext>
            </a:extLst>
          </p:cNvPr>
          <p:cNvSpPr txBox="1">
            <a:spLocks/>
          </p:cNvSpPr>
          <p:nvPr/>
        </p:nvSpPr>
        <p:spPr>
          <a:xfrm>
            <a:off x="2971801" y="2861375"/>
            <a:ext cx="5686328" cy="1803897"/>
          </a:xfrm>
          <a:prstGeom prst="rect">
            <a:avLst/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「アップロードモード切り替え」を</a:t>
            </a:r>
            <a:r>
              <a:rPr lang="ja-JP" altLang="en-US" sz="2000" b="1" dirty="0">
                <a:solidFill>
                  <a:srgbClr val="FF0000"/>
                </a:solidFill>
              </a:rPr>
              <a:t>オフ</a:t>
            </a:r>
            <a:r>
              <a:rPr lang="ja-JP" altLang="en-US" sz="2000" b="1" dirty="0">
                <a:solidFill>
                  <a:srgbClr val="0070C0"/>
                </a:solidFill>
              </a:rPr>
              <a:t>の場合</a:t>
            </a:r>
          </a:p>
          <a:p>
            <a:pPr marL="0" indent="0">
              <a:buFont typeface="Arial"/>
              <a:buNone/>
            </a:pPr>
            <a:r>
              <a:rPr lang="ja-JP" altLang="en-US" sz="2000" b="1" dirty="0">
                <a:solidFill>
                  <a:srgbClr val="0070C0"/>
                </a:solidFill>
              </a:rPr>
              <a:t>　　（ケーブルありで動く）</a:t>
            </a:r>
          </a:p>
          <a:p>
            <a:pPr marL="0" indent="0">
              <a:buFont typeface="Arial"/>
              <a:buNone/>
            </a:pPr>
            <a:r>
              <a:rPr lang="ja-JP" altLang="en-US" sz="2000" dirty="0"/>
              <a:t>→　プログラム作成後、そのまま命令が実行できる</a:t>
            </a:r>
          </a:p>
        </p:txBody>
      </p: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2119B102-8915-4235-93AF-748D93C9C4BE}"/>
              </a:ext>
            </a:extLst>
          </p:cNvPr>
          <p:cNvSpPr/>
          <p:nvPr/>
        </p:nvSpPr>
        <p:spPr>
          <a:xfrm>
            <a:off x="7039468" y="1934203"/>
            <a:ext cx="1900840" cy="819629"/>
          </a:xfrm>
          <a:prstGeom prst="wedgeRectCallout">
            <a:avLst>
              <a:gd name="adj1" fmla="val -43476"/>
              <a:gd name="adj2" fmla="val -6175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自由に動かす場合は</a:t>
            </a:r>
            <a:endParaRPr kumimoji="1" lang="en-US" altLang="ja-JP" dirty="0">
              <a:solidFill>
                <a:sysClr val="windowText" lastClr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線が無い方が便利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F4EB6565-0D30-4D80-A863-A9E3FB9C5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t="5503"/>
          <a:stretch/>
        </p:blipFill>
        <p:spPr bwMode="auto">
          <a:xfrm>
            <a:off x="203692" y="3173282"/>
            <a:ext cx="2499329" cy="164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FEB5AED4-C594-4638-AFF7-16E94EB106B5}"/>
              </a:ext>
            </a:extLst>
          </p:cNvPr>
          <p:cNvSpPr/>
          <p:nvPr/>
        </p:nvSpPr>
        <p:spPr>
          <a:xfrm>
            <a:off x="7052867" y="4135279"/>
            <a:ext cx="1887441" cy="863328"/>
          </a:xfrm>
          <a:prstGeom prst="wedgeRectCallout">
            <a:avLst>
              <a:gd name="adj1" fmla="val -41746"/>
              <a:gd name="adj2" fmla="val -65537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ysClr val="windowText" lastClr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何度もプログラムを修正する場合は便利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0" y="3676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</a:t>
            </a:r>
            <a:r>
              <a:rPr lang="ja" altLang="en-US" dirty="0"/>
              <a:t>ドライバー　</a:t>
            </a:r>
            <a:r>
              <a:rPr lang="en-US" altLang="ja" dirty="0"/>
              <a:t>mlink</a:t>
            </a:r>
            <a:r>
              <a:rPr lang="ja" altLang="en-US" dirty="0"/>
              <a:t>　を入れる</a:t>
            </a: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1146396" y="661968"/>
            <a:ext cx="6887261" cy="1308382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①</a:t>
            </a:r>
            <a:r>
              <a:rPr lang="en-US" altLang="ja-JP" sz="2000" dirty="0"/>
              <a:t>c</a:t>
            </a:r>
            <a:r>
              <a:rPr lang="ja" sz="2000" dirty="0"/>
              <a:t>hrome ウェブストア</a:t>
            </a:r>
            <a:r>
              <a:rPr lang="ja-JP" altLang="en-US" sz="2000" dirty="0"/>
              <a:t>を開く（</a:t>
            </a:r>
            <a:r>
              <a:rPr lang="ja" sz="2000" dirty="0"/>
              <a:t>柏市教育委員会向け</a:t>
            </a:r>
            <a:r>
              <a:rPr lang="ja-JP" altLang="en-US" sz="2000" dirty="0"/>
              <a:t>）</a:t>
            </a:r>
            <a:br>
              <a:rPr lang="ja" sz="2000" dirty="0"/>
            </a:br>
            <a:r>
              <a:rPr lang="ja-JP" altLang="en-US" sz="2000" dirty="0"/>
              <a:t>②「</a:t>
            </a:r>
            <a:r>
              <a:rPr lang="ja" sz="2000" dirty="0"/>
              <a:t>mLink</a:t>
            </a:r>
            <a:r>
              <a:rPr lang="ja-JP" altLang="en-US" sz="2000" dirty="0"/>
              <a:t>」</a:t>
            </a:r>
            <a:r>
              <a:rPr lang="ja" sz="2000" dirty="0"/>
              <a:t> を選び　</a:t>
            </a:r>
            <a:r>
              <a:rPr lang="ja-JP" altLang="en-US" sz="2000" dirty="0"/>
              <a:t>「</a:t>
            </a:r>
            <a:r>
              <a:rPr lang="ja" sz="2000" dirty="0"/>
              <a:t>chomeに追加</a:t>
            </a:r>
            <a:r>
              <a:rPr lang="ja-JP" altLang="en-US" sz="2000" dirty="0"/>
              <a:t>」をタップ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③「ｍ</a:t>
            </a:r>
            <a:r>
              <a:rPr lang="en-US" altLang="ja-JP" sz="2000" dirty="0"/>
              <a:t>Link</a:t>
            </a:r>
            <a:r>
              <a:rPr lang="ja-JP" altLang="en-US" sz="2000" dirty="0"/>
              <a:t>を</a:t>
            </a:r>
            <a:r>
              <a:rPr lang="ja" sz="2000" dirty="0"/>
              <a:t>インストールしました</a:t>
            </a:r>
            <a:r>
              <a:rPr lang="ja-JP" altLang="en-US" sz="2000" dirty="0"/>
              <a:t>」メッセージが表され完了</a:t>
            </a:r>
            <a:endParaRPr sz="20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8FAD48E-9091-42F5-9866-1096AA45F6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750" y="109551"/>
            <a:ext cx="2057687" cy="352474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9A21CC1-0EC4-44A8-A348-8205FD27D937}"/>
              </a:ext>
            </a:extLst>
          </p:cNvPr>
          <p:cNvGrpSpPr/>
          <p:nvPr/>
        </p:nvGrpSpPr>
        <p:grpSpPr>
          <a:xfrm>
            <a:off x="589390" y="2056594"/>
            <a:ext cx="7965220" cy="2925648"/>
            <a:chOff x="223779" y="2054915"/>
            <a:chExt cx="7965220" cy="2925648"/>
          </a:xfrm>
        </p:grpSpPr>
        <p:pic>
          <p:nvPicPr>
            <p:cNvPr id="63" name="Google Shape;63;p14"/>
            <p:cNvPicPr preferRelativeResize="0"/>
            <p:nvPr/>
          </p:nvPicPr>
          <p:blipFill rotWithShape="1">
            <a:blip r:embed="rId4">
              <a:alphaModFix/>
            </a:blip>
            <a:srcRect r="39030" b="23648"/>
            <a:stretch/>
          </p:blipFill>
          <p:spPr>
            <a:xfrm>
              <a:off x="223779" y="2152477"/>
              <a:ext cx="3616999" cy="2553046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4" name="Google Shape;64;p14"/>
            <p:cNvPicPr preferRelativeResize="0"/>
            <p:nvPr/>
          </p:nvPicPr>
          <p:blipFill rotWithShape="1">
            <a:blip r:embed="rId5">
              <a:alphaModFix/>
            </a:blip>
            <a:srcRect l="1696" r="5408" b="38511"/>
            <a:stretch/>
          </p:blipFill>
          <p:spPr>
            <a:xfrm>
              <a:off x="4572000" y="2054915"/>
              <a:ext cx="3309258" cy="1736960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" name="Google Shape;65;p14"/>
            <p:cNvPicPr preferRelativeResize="0"/>
            <p:nvPr/>
          </p:nvPicPr>
          <p:blipFill rotWithShape="1">
            <a:blip r:embed="rId6">
              <a:alphaModFix/>
            </a:blip>
            <a:srcRect l="26226" t="40765"/>
            <a:stretch/>
          </p:blipFill>
          <p:spPr>
            <a:xfrm>
              <a:off x="4572000" y="3949349"/>
              <a:ext cx="3616999" cy="1031214"/>
            </a:xfrm>
            <a:prstGeom prst="rect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68" name="Google Shape;68;p14"/>
            <p:cNvSpPr/>
            <p:nvPr/>
          </p:nvSpPr>
          <p:spPr>
            <a:xfrm>
              <a:off x="2524194" y="3347216"/>
              <a:ext cx="1316583" cy="1358307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" name="Google Shape;68;p14">
              <a:extLst>
                <a:ext uri="{FF2B5EF4-FFF2-40B4-BE49-F238E27FC236}">
                  <a16:creationId xmlns:a16="http://schemas.microsoft.com/office/drawing/2014/main" id="{591740DE-212B-4E3F-A76F-EE0A8D04474E}"/>
                </a:ext>
              </a:extLst>
            </p:cNvPr>
            <p:cNvSpPr/>
            <p:nvPr/>
          </p:nvSpPr>
          <p:spPr>
            <a:xfrm>
              <a:off x="7228114" y="3156574"/>
              <a:ext cx="805543" cy="381284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" name="矢印: 右 3">
              <a:extLst>
                <a:ext uri="{FF2B5EF4-FFF2-40B4-BE49-F238E27FC236}">
                  <a16:creationId xmlns:a16="http://schemas.microsoft.com/office/drawing/2014/main" id="{40317E65-E922-4568-AA17-A2A77E86568D}"/>
                </a:ext>
              </a:extLst>
            </p:cNvPr>
            <p:cNvSpPr/>
            <p:nvPr/>
          </p:nvSpPr>
          <p:spPr>
            <a:xfrm>
              <a:off x="3966903" y="2830286"/>
              <a:ext cx="478972" cy="35582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矢印: 右 16">
              <a:extLst>
                <a:ext uri="{FF2B5EF4-FFF2-40B4-BE49-F238E27FC236}">
                  <a16:creationId xmlns:a16="http://schemas.microsoft.com/office/drawing/2014/main" id="{64538ABE-3870-4359-B52A-18BAACA1C057}"/>
                </a:ext>
              </a:extLst>
            </p:cNvPr>
            <p:cNvSpPr/>
            <p:nvPr/>
          </p:nvSpPr>
          <p:spPr>
            <a:xfrm rot="5400000">
              <a:off x="7451130" y="3611900"/>
              <a:ext cx="381283" cy="35582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9">
            <a:extLst>
              <a:ext uri="{FF2B5EF4-FFF2-40B4-BE49-F238E27FC236}">
                <a16:creationId xmlns:a16="http://schemas.microsoft.com/office/drawing/2014/main" id="{F37C7050-9608-4858-A783-AF7155794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9" y="2878695"/>
            <a:ext cx="2322529" cy="1942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CA706410-6F50-435A-90D9-ECAEF0AA1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4" y="2872126"/>
            <a:ext cx="2322529" cy="194247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11" name="Google Shape;211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動かしてみよう（基本のプログラム）・・・アップロードモード</a:t>
            </a:r>
            <a:endParaRPr dirty="0"/>
          </a:p>
        </p:txBody>
      </p:sp>
      <p:sp>
        <p:nvSpPr>
          <p:cNvPr id="16" name="Google Shape;68;p14">
            <a:extLst>
              <a:ext uri="{FF2B5EF4-FFF2-40B4-BE49-F238E27FC236}">
                <a16:creationId xmlns:a16="http://schemas.microsoft.com/office/drawing/2014/main" id="{4B0AAD4E-4C82-4F70-B58B-66AC7B989E1E}"/>
              </a:ext>
            </a:extLst>
          </p:cNvPr>
          <p:cNvSpPr/>
          <p:nvPr/>
        </p:nvSpPr>
        <p:spPr>
          <a:xfrm>
            <a:off x="974122" y="3409898"/>
            <a:ext cx="704210" cy="314978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矢印: 右 17">
            <a:extLst>
              <a:ext uri="{FF2B5EF4-FFF2-40B4-BE49-F238E27FC236}">
                <a16:creationId xmlns:a16="http://schemas.microsoft.com/office/drawing/2014/main" id="{9DED78DF-F691-439E-B21A-A752E8936E91}"/>
              </a:ext>
            </a:extLst>
          </p:cNvPr>
          <p:cNvSpPr/>
          <p:nvPr/>
        </p:nvSpPr>
        <p:spPr>
          <a:xfrm>
            <a:off x="2406022" y="3471206"/>
            <a:ext cx="429774" cy="2305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Google Shape;68;p14">
            <a:extLst>
              <a:ext uri="{FF2B5EF4-FFF2-40B4-BE49-F238E27FC236}">
                <a16:creationId xmlns:a16="http://schemas.microsoft.com/office/drawing/2014/main" id="{25A46B6C-84FA-4401-A53E-FC97BBF6C1B4}"/>
              </a:ext>
            </a:extLst>
          </p:cNvPr>
          <p:cNvSpPr/>
          <p:nvPr/>
        </p:nvSpPr>
        <p:spPr>
          <a:xfrm>
            <a:off x="920175" y="3816182"/>
            <a:ext cx="1452370" cy="314978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矢印: 右 33">
            <a:extLst>
              <a:ext uri="{FF2B5EF4-FFF2-40B4-BE49-F238E27FC236}">
                <a16:creationId xmlns:a16="http://schemas.microsoft.com/office/drawing/2014/main" id="{A3C1891E-CB2C-4701-8C21-921F349CEE49}"/>
              </a:ext>
            </a:extLst>
          </p:cNvPr>
          <p:cNvSpPr/>
          <p:nvPr/>
        </p:nvSpPr>
        <p:spPr>
          <a:xfrm flipH="1">
            <a:off x="2416206" y="3858385"/>
            <a:ext cx="429774" cy="2305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矢印: 右 18">
            <a:extLst>
              <a:ext uri="{FF2B5EF4-FFF2-40B4-BE49-F238E27FC236}">
                <a16:creationId xmlns:a16="http://schemas.microsoft.com/office/drawing/2014/main" id="{75482D49-496A-45A3-B8E4-0CA694801340}"/>
              </a:ext>
            </a:extLst>
          </p:cNvPr>
          <p:cNvSpPr/>
          <p:nvPr/>
        </p:nvSpPr>
        <p:spPr>
          <a:xfrm>
            <a:off x="6304418" y="4014578"/>
            <a:ext cx="385608" cy="32854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Google Shape;158;p22">
            <a:extLst>
              <a:ext uri="{FF2B5EF4-FFF2-40B4-BE49-F238E27FC236}">
                <a16:creationId xmlns:a16="http://schemas.microsoft.com/office/drawing/2014/main" id="{69616FD8-7F01-4D09-87ED-259B21F841D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29607" y="602584"/>
            <a:ext cx="8595569" cy="1942479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①アップロードモードを「オン」にする（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の線はつないだまま）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②プログラムを作成する</a:t>
            </a:r>
            <a:r>
              <a:rPr lang="ja-JP" altLang="en-US" sz="2000" dirty="0">
                <a:solidFill>
                  <a:srgbClr val="FF0000"/>
                </a:solidFill>
              </a:rPr>
              <a:t>（</a:t>
            </a:r>
            <a:r>
              <a:rPr lang="en-US" altLang="ja-JP" sz="2000" dirty="0">
                <a:solidFill>
                  <a:srgbClr val="FF0000"/>
                </a:solidFill>
              </a:rPr>
              <a:t>※</a:t>
            </a:r>
            <a:r>
              <a:rPr lang="ja-JP" altLang="en-US" sz="2000" dirty="0">
                <a:solidFill>
                  <a:srgbClr val="FF0000"/>
                </a:solidFill>
              </a:rPr>
              <a:t>イベントの命令が変わる）</a:t>
            </a:r>
            <a:endParaRPr lang="en-US" altLang="ja-JP" sz="20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③「アップロード」ボタンをタップしプログラムを送ったら、ｍ</a:t>
            </a:r>
            <a:r>
              <a:rPr lang="en-US" altLang="ja-JP" sz="2000" dirty="0"/>
              <a:t>Bot</a:t>
            </a:r>
            <a:r>
              <a:rPr lang="ja-JP" altLang="en-US" sz="2000" dirty="0"/>
              <a:t>から</a:t>
            </a:r>
            <a:r>
              <a:rPr lang="en-US" altLang="ja-JP" sz="2000" dirty="0"/>
              <a:t>USB</a:t>
            </a:r>
            <a:r>
              <a:rPr lang="ja-JP" altLang="en-US" sz="2000" dirty="0"/>
              <a:t>の線をぬく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④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のボタンを押す→車が動くか確認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（</a:t>
            </a:r>
            <a:r>
              <a:rPr lang="en-US" altLang="ja-JP" sz="2000" dirty="0"/>
              <a:t>※</a:t>
            </a:r>
            <a:r>
              <a:rPr lang="ja-JP" altLang="en-US" sz="2000" dirty="0"/>
              <a:t>再度動かす時は、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の電源を入れ直してボタンを押す）</a:t>
            </a:r>
            <a:endParaRPr sz="2000" dirty="0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878DCB22-3102-4662-9020-E940505CE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337" y="3125990"/>
            <a:ext cx="3262111" cy="1719875"/>
          </a:xfrm>
          <a:prstGeom prst="rect">
            <a:avLst/>
          </a:prstGeom>
        </p:spPr>
      </p:pic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126A77F-7519-45A5-A36B-8DB606096CC4}"/>
              </a:ext>
            </a:extLst>
          </p:cNvPr>
          <p:cNvGrpSpPr/>
          <p:nvPr/>
        </p:nvGrpSpPr>
        <p:grpSpPr>
          <a:xfrm>
            <a:off x="6849183" y="2647391"/>
            <a:ext cx="2222648" cy="2025500"/>
            <a:chOff x="6817717" y="2755451"/>
            <a:chExt cx="2222648" cy="2025500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CED47404-9431-4389-8B5C-242F88DBFDCC}"/>
                </a:ext>
              </a:extLst>
            </p:cNvPr>
            <p:cNvGrpSpPr/>
            <p:nvPr/>
          </p:nvGrpSpPr>
          <p:grpSpPr>
            <a:xfrm>
              <a:off x="6817717" y="3061076"/>
              <a:ext cx="1870687" cy="1719875"/>
              <a:chOff x="5274441" y="582696"/>
              <a:chExt cx="2450770" cy="2275716"/>
            </a:xfrm>
          </p:grpSpPr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05CBC18E-B1DB-4D04-84E1-DCD39B79F4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74441" y="582696"/>
                <a:ext cx="2450770" cy="2275716"/>
              </a:xfrm>
              <a:prstGeom prst="rect">
                <a:avLst/>
              </a:prstGeom>
            </p:spPr>
          </p:pic>
          <p:sp>
            <p:nvSpPr>
              <p:cNvPr id="8" name="Google Shape;68;p14">
                <a:extLst>
                  <a:ext uri="{FF2B5EF4-FFF2-40B4-BE49-F238E27FC236}">
                    <a16:creationId xmlns:a16="http://schemas.microsoft.com/office/drawing/2014/main" id="{12ECD348-F75D-4049-84F2-B700592079F2}"/>
                  </a:ext>
                </a:extLst>
              </p:cNvPr>
              <p:cNvSpPr/>
              <p:nvPr/>
            </p:nvSpPr>
            <p:spPr>
              <a:xfrm>
                <a:off x="6965750" y="1125044"/>
                <a:ext cx="468085" cy="328540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37" name="Google Shape;68;p14">
                <a:extLst>
                  <a:ext uri="{FF2B5EF4-FFF2-40B4-BE49-F238E27FC236}">
                    <a16:creationId xmlns:a16="http://schemas.microsoft.com/office/drawing/2014/main" id="{ED319892-E4D7-4138-BE93-6FE2B7D0237F}"/>
                  </a:ext>
                </a:extLst>
              </p:cNvPr>
              <p:cNvSpPr/>
              <p:nvPr/>
            </p:nvSpPr>
            <p:spPr>
              <a:xfrm>
                <a:off x="6226438" y="1361804"/>
                <a:ext cx="468085" cy="32853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35" name="矢印: 右 34">
              <a:extLst>
                <a:ext uri="{FF2B5EF4-FFF2-40B4-BE49-F238E27FC236}">
                  <a16:creationId xmlns:a16="http://schemas.microsoft.com/office/drawing/2014/main" id="{C48C79D3-730B-4E19-858E-62F5918BBD31}"/>
                </a:ext>
              </a:extLst>
            </p:cNvPr>
            <p:cNvSpPr/>
            <p:nvPr/>
          </p:nvSpPr>
          <p:spPr>
            <a:xfrm rot="6858552">
              <a:off x="8247666" y="3211586"/>
              <a:ext cx="385608" cy="19312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6924C198-82D7-42FE-81DA-635715827EA8}"/>
                </a:ext>
              </a:extLst>
            </p:cNvPr>
            <p:cNvSpPr txBox="1"/>
            <p:nvPr/>
          </p:nvSpPr>
          <p:spPr>
            <a:xfrm>
              <a:off x="8255883" y="2755451"/>
              <a:ext cx="78448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電源</a:t>
              </a:r>
            </a:p>
          </p:txBody>
        </p:sp>
        <p:sp>
          <p:nvSpPr>
            <p:cNvPr id="38" name="矢印: 右 37">
              <a:extLst>
                <a:ext uri="{FF2B5EF4-FFF2-40B4-BE49-F238E27FC236}">
                  <a16:creationId xmlns:a16="http://schemas.microsoft.com/office/drawing/2014/main" id="{5410753C-9B9A-4558-8DB5-E66760DCC81F}"/>
                </a:ext>
              </a:extLst>
            </p:cNvPr>
            <p:cNvSpPr/>
            <p:nvPr/>
          </p:nvSpPr>
          <p:spPr>
            <a:xfrm rot="4171619">
              <a:off x="7548518" y="3337862"/>
              <a:ext cx="385608" cy="19312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F850D693-6C38-4B32-806F-D0A1EC6EEE8A}"/>
                </a:ext>
              </a:extLst>
            </p:cNvPr>
            <p:cNvSpPr txBox="1"/>
            <p:nvPr/>
          </p:nvSpPr>
          <p:spPr>
            <a:xfrm>
              <a:off x="7277587" y="2853280"/>
              <a:ext cx="78448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ボタン</a:t>
              </a:r>
            </a:p>
          </p:txBody>
        </p:sp>
      </p:grpSp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9D804337-9499-4C02-9EFC-48AB1EA4C482}"/>
              </a:ext>
            </a:extLst>
          </p:cNvPr>
          <p:cNvSpPr/>
          <p:nvPr/>
        </p:nvSpPr>
        <p:spPr>
          <a:xfrm>
            <a:off x="5001266" y="2590843"/>
            <a:ext cx="1432458" cy="724346"/>
          </a:xfrm>
          <a:prstGeom prst="wedgeRectCallout">
            <a:avLst>
              <a:gd name="adj1" fmla="val -42628"/>
              <a:gd name="adj2" fmla="val 6817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前</a:t>
            </a:r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に進む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左</a:t>
            </a:r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を向く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前</a:t>
            </a:r>
            <a:r>
              <a:rPr kumimoji="1" lang="en-US" altLang="ja-JP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左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に進む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2"/>
          <p:cNvSpPr txBox="1">
            <a:spLocks noGrp="1"/>
          </p:cNvSpPr>
          <p:nvPr>
            <p:ph type="body" idx="1"/>
          </p:nvPr>
        </p:nvSpPr>
        <p:spPr>
          <a:xfrm>
            <a:off x="325053" y="631224"/>
            <a:ext cx="7936200" cy="514223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ja-JP" sz="2000" b="1" dirty="0">
                <a:solidFill>
                  <a:srgbClr val="0070C0"/>
                </a:solidFill>
              </a:rPr>
              <a:t>【</a:t>
            </a:r>
            <a:r>
              <a:rPr lang="ja-JP" altLang="en-US" sz="2000" b="1" dirty="0">
                <a:solidFill>
                  <a:srgbClr val="0070C0"/>
                </a:solidFill>
              </a:rPr>
              <a:t>プログラムを変更した時</a:t>
            </a:r>
            <a:r>
              <a:rPr lang="en-US" altLang="ja-JP" sz="2000" b="1" dirty="0">
                <a:solidFill>
                  <a:srgbClr val="0070C0"/>
                </a:solidFill>
              </a:rPr>
              <a:t>】</a:t>
            </a:r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71469" y="2373903"/>
            <a:ext cx="1943801" cy="209355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4CCCDF5C-D98C-4B11-A6CB-101D62626F5A}"/>
              </a:ext>
            </a:extLst>
          </p:cNvPr>
          <p:cNvSpPr/>
          <p:nvPr/>
        </p:nvSpPr>
        <p:spPr>
          <a:xfrm>
            <a:off x="6268022" y="3643640"/>
            <a:ext cx="306957" cy="287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Google Shape;211;p30">
            <a:extLst>
              <a:ext uri="{FF2B5EF4-FFF2-40B4-BE49-F238E27FC236}">
                <a16:creationId xmlns:a16="http://schemas.microsoft.com/office/drawing/2014/main" id="{021625BB-5558-48DA-8DB9-2C2D81A55DC1}"/>
              </a:ext>
            </a:extLst>
          </p:cNvPr>
          <p:cNvSpPr txBox="1">
            <a:spLocks/>
          </p:cNvSpPr>
          <p:nvPr/>
        </p:nvSpPr>
        <p:spPr>
          <a:xfrm>
            <a:off x="0" y="-2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ja-JP" altLang="en-US"/>
              <a:t>　　動かしてみよう（基本のプログラム）・・・アップロードモード</a:t>
            </a:r>
            <a:endParaRPr lang="ja-JP" altLang="en-US" dirty="0"/>
          </a:p>
        </p:txBody>
      </p:sp>
      <p:sp>
        <p:nvSpPr>
          <p:cNvPr id="15" name="Google Shape;158;p22">
            <a:extLst>
              <a:ext uri="{FF2B5EF4-FFF2-40B4-BE49-F238E27FC236}">
                <a16:creationId xmlns:a16="http://schemas.microsoft.com/office/drawing/2014/main" id="{9FF6B709-3132-4B03-8B9B-B3604FCECAAE}"/>
              </a:ext>
            </a:extLst>
          </p:cNvPr>
          <p:cNvSpPr txBox="1">
            <a:spLocks/>
          </p:cNvSpPr>
          <p:nvPr/>
        </p:nvSpPr>
        <p:spPr>
          <a:xfrm>
            <a:off x="646371" y="991836"/>
            <a:ext cx="8595569" cy="1380425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①</a:t>
            </a:r>
            <a:r>
              <a:rPr lang="en-US" altLang="ja-JP" sz="2000" dirty="0" err="1"/>
              <a:t>mBot</a:t>
            </a:r>
            <a:r>
              <a:rPr lang="ja-JP" altLang="en-US" sz="2000" dirty="0"/>
              <a:t>を</a:t>
            </a:r>
            <a:r>
              <a:rPr lang="en-US" altLang="ja-JP" sz="2000" dirty="0"/>
              <a:t>USB</a:t>
            </a:r>
            <a:r>
              <a:rPr lang="ja-JP" altLang="en-US" sz="2000" dirty="0"/>
              <a:t>でつなぐ</a:t>
            </a:r>
          </a:p>
          <a:p>
            <a:pPr marL="0" indent="0">
              <a:buFont typeface="Arial"/>
              <a:buNone/>
            </a:pPr>
            <a:r>
              <a:rPr lang="ja-JP" altLang="en-US" sz="2000" dirty="0"/>
              <a:t>②「接続」ボタンをタップして接続する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/>
              <a:t>③「アップロード」ボタンをタップしプログラムを送る</a:t>
            </a:r>
            <a:endParaRPr lang="en-US" altLang="ja-JP" sz="20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CD1AEA3-C567-4328-8EA6-14DA86B6F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53" y="2379772"/>
            <a:ext cx="1976286" cy="172515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5D1476F-7CA2-4A69-8B6A-6B7C125533BF}"/>
              </a:ext>
            </a:extLst>
          </p:cNvPr>
          <p:cNvGrpSpPr/>
          <p:nvPr/>
        </p:nvGrpSpPr>
        <p:grpSpPr>
          <a:xfrm>
            <a:off x="2687718" y="2373903"/>
            <a:ext cx="3483815" cy="2539475"/>
            <a:chOff x="2258882" y="2364749"/>
            <a:chExt cx="3483815" cy="2539475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F90978C-4AE6-4790-A374-4A9711E3CBF0}"/>
                </a:ext>
              </a:extLst>
            </p:cNvPr>
            <p:cNvGrpSpPr/>
            <p:nvPr/>
          </p:nvGrpSpPr>
          <p:grpSpPr>
            <a:xfrm>
              <a:off x="2258882" y="2364749"/>
              <a:ext cx="3483815" cy="2539475"/>
              <a:chOff x="398621" y="2125497"/>
              <a:chExt cx="3510429" cy="2539475"/>
            </a:xfrm>
          </p:grpSpPr>
          <p:pic>
            <p:nvPicPr>
              <p:cNvPr id="160" name="Google Shape;160;p22"/>
              <p:cNvPicPr preferRelativeResize="0"/>
              <p:nvPr/>
            </p:nvPicPr>
            <p:blipFill rotWithShape="1">
              <a:blip r:embed="rId5">
                <a:alphaModFix/>
              </a:blip>
              <a:srcRect r="35034"/>
              <a:stretch/>
            </p:blipFill>
            <p:spPr>
              <a:xfrm>
                <a:off x="398621" y="2125497"/>
                <a:ext cx="3510429" cy="2539475"/>
              </a:xfrm>
              <a:prstGeom prst="rect">
                <a:avLst/>
              </a:pr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2" name="Google Shape;68;p14">
                <a:extLst>
                  <a:ext uri="{FF2B5EF4-FFF2-40B4-BE49-F238E27FC236}">
                    <a16:creationId xmlns:a16="http://schemas.microsoft.com/office/drawing/2014/main" id="{BF60C8BC-476A-4906-8695-5C762555CB8E}"/>
                  </a:ext>
                </a:extLst>
              </p:cNvPr>
              <p:cNvSpPr/>
              <p:nvPr/>
            </p:nvSpPr>
            <p:spPr>
              <a:xfrm>
                <a:off x="682396" y="4222331"/>
                <a:ext cx="814511" cy="28711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pic>
          <p:nvPicPr>
            <p:cNvPr id="17" name="Google Shape;160;p22">
              <a:extLst>
                <a:ext uri="{FF2B5EF4-FFF2-40B4-BE49-F238E27FC236}">
                  <a16:creationId xmlns:a16="http://schemas.microsoft.com/office/drawing/2014/main" id="{6B2FE507-E1F1-48CE-9B5A-8D3E9116016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47462" t="9715" r="13739" b="29331"/>
            <a:stretch/>
          </p:blipFill>
          <p:spPr>
            <a:xfrm>
              <a:off x="3668486" y="2571750"/>
              <a:ext cx="2074211" cy="1547911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18" name="矢印: 右 17">
            <a:extLst>
              <a:ext uri="{FF2B5EF4-FFF2-40B4-BE49-F238E27FC236}">
                <a16:creationId xmlns:a16="http://schemas.microsoft.com/office/drawing/2014/main" id="{BEDD9535-E028-40B5-A8B5-7519D39696D4}"/>
              </a:ext>
            </a:extLst>
          </p:cNvPr>
          <p:cNvSpPr/>
          <p:nvPr/>
        </p:nvSpPr>
        <p:spPr>
          <a:xfrm>
            <a:off x="2314238" y="3420678"/>
            <a:ext cx="306957" cy="2871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Google Shape;68;p14">
            <a:extLst>
              <a:ext uri="{FF2B5EF4-FFF2-40B4-BE49-F238E27FC236}">
                <a16:creationId xmlns:a16="http://schemas.microsoft.com/office/drawing/2014/main" id="{34C0D2BB-9522-498E-B6D9-B5708C128303}"/>
              </a:ext>
            </a:extLst>
          </p:cNvPr>
          <p:cNvSpPr/>
          <p:nvPr/>
        </p:nvSpPr>
        <p:spPr>
          <a:xfrm>
            <a:off x="1005966" y="3283974"/>
            <a:ext cx="1181816" cy="342858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56952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algn="just"/>
            <a:r>
              <a:rPr lang="ja-JP" altLang="en-US" dirty="0"/>
              <a:t>　サンプルプログラム①（衝突しない車）　　　　</a:t>
            </a:r>
            <a:r>
              <a:rPr lang="ja-JP" altLang="en-US" sz="2000" b="1" dirty="0">
                <a:solidFill>
                  <a:schemeClr val="bg1"/>
                </a:solidFill>
              </a:rPr>
              <a:t>超音波センサー（距離を測る）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83C4F7F-ACE3-4412-BD37-D3C303612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13" y="1872343"/>
            <a:ext cx="5110594" cy="2313852"/>
          </a:xfrm>
          <a:prstGeom prst="rect">
            <a:avLst/>
          </a:prstGeom>
        </p:spPr>
      </p:pic>
      <p:sp>
        <p:nvSpPr>
          <p:cNvPr id="6" name="Google Shape;158;p22">
            <a:extLst>
              <a:ext uri="{FF2B5EF4-FFF2-40B4-BE49-F238E27FC236}">
                <a16:creationId xmlns:a16="http://schemas.microsoft.com/office/drawing/2014/main" id="{3D804291-AE99-4FA4-BA92-13702E5F6E78}"/>
              </a:ext>
            </a:extLst>
          </p:cNvPr>
          <p:cNvSpPr txBox="1">
            <a:spLocks/>
          </p:cNvSpPr>
          <p:nvPr/>
        </p:nvSpPr>
        <p:spPr>
          <a:xfrm>
            <a:off x="196388" y="796597"/>
            <a:ext cx="7156567" cy="55517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障害物に近づいたら（</a:t>
            </a:r>
            <a:r>
              <a:rPr lang="en-US" altLang="ja-JP" sz="2000" dirty="0"/>
              <a:t>20</a:t>
            </a:r>
            <a:r>
              <a:rPr lang="ja-JP" altLang="en-US" sz="2000" dirty="0"/>
              <a:t>㎝）動きを止めるプログラムを作ろう</a:t>
            </a:r>
            <a:endParaRPr lang="en-US" altLang="ja-JP" sz="20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401D778-00E9-443D-B8DB-A591F4CB3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5510" y="804906"/>
            <a:ext cx="1460366" cy="1342633"/>
          </a:xfrm>
          <a:prstGeom prst="rect">
            <a:avLst/>
          </a:prstGeom>
        </p:spPr>
      </p:pic>
      <p:sp>
        <p:nvSpPr>
          <p:cNvPr id="4" name="直方体 3">
            <a:extLst>
              <a:ext uri="{FF2B5EF4-FFF2-40B4-BE49-F238E27FC236}">
                <a16:creationId xmlns:a16="http://schemas.microsoft.com/office/drawing/2014/main" id="{BCB714BE-3560-4537-9C9F-41FCE7D66A23}"/>
              </a:ext>
            </a:extLst>
          </p:cNvPr>
          <p:cNvSpPr/>
          <p:nvPr/>
        </p:nvSpPr>
        <p:spPr>
          <a:xfrm>
            <a:off x="6044682" y="1448277"/>
            <a:ext cx="1460366" cy="1342633"/>
          </a:xfrm>
          <a:prstGeom prst="cube">
            <a:avLst>
              <a:gd name="adj" fmla="val 4865"/>
            </a:avLst>
          </a:prstGeom>
          <a:solidFill>
            <a:schemeClr val="tx2">
              <a:lumMod val="90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78E70825-FA05-4A7C-8F3F-B5DC5B50B5C1}"/>
              </a:ext>
            </a:extLst>
          </p:cNvPr>
          <p:cNvSpPr/>
          <p:nvPr/>
        </p:nvSpPr>
        <p:spPr>
          <a:xfrm>
            <a:off x="3774672" y="3976422"/>
            <a:ext cx="1432458" cy="724346"/>
          </a:xfrm>
          <a:prstGeom prst="wedgeRectCallout">
            <a:avLst>
              <a:gd name="adj1" fmla="val 5248"/>
              <a:gd name="adj2" fmla="val -77602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止めたい距離を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入れる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C21AB0D-6AC6-4E46-80DC-85DE0F09EA38}"/>
              </a:ext>
            </a:extLst>
          </p:cNvPr>
          <p:cNvSpPr txBox="1"/>
          <p:nvPr/>
        </p:nvSpPr>
        <p:spPr>
          <a:xfrm>
            <a:off x="6389830" y="3141893"/>
            <a:ext cx="2230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障害物を置いて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車を動かしてみよう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1070EB2-4946-4E6C-9604-EAD04359B479}"/>
              </a:ext>
            </a:extLst>
          </p:cNvPr>
          <p:cNvSpPr/>
          <p:nvPr/>
        </p:nvSpPr>
        <p:spPr>
          <a:xfrm rot="15955115" flipV="1">
            <a:off x="6749274" y="2795028"/>
            <a:ext cx="297751" cy="27636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サンプルプログラム②（センサーライト）　　　　　　</a:t>
            </a:r>
            <a:r>
              <a:rPr lang="ja-JP" altLang="en-US" sz="2000" b="1" dirty="0">
                <a:solidFill>
                  <a:schemeClr val="bg1"/>
                </a:solidFill>
              </a:rPr>
              <a:t>光センサー（明るさを測る）</a:t>
            </a:r>
            <a:endParaRPr sz="20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4E738F5-4A96-439C-82F2-B3B4564E4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491" y="1411452"/>
            <a:ext cx="1870687" cy="1719875"/>
          </a:xfrm>
          <a:prstGeom prst="rect">
            <a:avLst/>
          </a:prstGeom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861FF786-F035-4CF3-8DD7-76850AE55A06}"/>
              </a:ext>
            </a:extLst>
          </p:cNvPr>
          <p:cNvSpPr/>
          <p:nvPr/>
        </p:nvSpPr>
        <p:spPr>
          <a:xfrm rot="4171619">
            <a:off x="7004617" y="1580295"/>
            <a:ext cx="385608" cy="19312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0D4513-90F6-4552-8009-E459F8ABBC83}"/>
              </a:ext>
            </a:extLst>
          </p:cNvPr>
          <p:cNvSpPr txBox="1"/>
          <p:nvPr/>
        </p:nvSpPr>
        <p:spPr>
          <a:xfrm>
            <a:off x="6596743" y="799646"/>
            <a:ext cx="223043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光センサーの部分を</a:t>
            </a:r>
            <a:endParaRPr kumimoji="1" lang="en-US" altLang="ja-JP" sz="16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手でかくすと暗くなるよ</a:t>
            </a:r>
          </a:p>
        </p:txBody>
      </p:sp>
      <p:pic>
        <p:nvPicPr>
          <p:cNvPr id="5122" name="Picture 2" descr="パーの手1">
            <a:extLst>
              <a:ext uri="{FF2B5EF4-FFF2-40B4-BE49-F238E27FC236}">
                <a16:creationId xmlns:a16="http://schemas.microsoft.com/office/drawing/2014/main" id="{C7C57D6A-5084-44EF-B437-C49DBF720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40432">
            <a:off x="7294198" y="1450913"/>
            <a:ext cx="847947" cy="12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663F35E-7F50-4D34-9310-434205365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97" y="1556393"/>
            <a:ext cx="5095595" cy="3190612"/>
          </a:xfrm>
          <a:prstGeom prst="rect">
            <a:avLst/>
          </a:prstGeom>
        </p:spPr>
      </p:pic>
      <p:sp>
        <p:nvSpPr>
          <p:cNvPr id="18" name="Google Shape;158;p22">
            <a:extLst>
              <a:ext uri="{FF2B5EF4-FFF2-40B4-BE49-F238E27FC236}">
                <a16:creationId xmlns:a16="http://schemas.microsoft.com/office/drawing/2014/main" id="{66EE7BE5-7DFE-4C3A-AEDB-0B25CA6FE8BC}"/>
              </a:ext>
            </a:extLst>
          </p:cNvPr>
          <p:cNvSpPr txBox="1">
            <a:spLocks/>
          </p:cNvSpPr>
          <p:nvPr/>
        </p:nvSpPr>
        <p:spPr>
          <a:xfrm>
            <a:off x="252089" y="783469"/>
            <a:ext cx="6201683" cy="55517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暗くなったら点灯し、明るくなったら消すプログラムを作ろう</a:t>
            </a:r>
            <a:endParaRPr lang="en-US" altLang="ja-JP" sz="2000" dirty="0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BBCAA14A-D556-4F12-A4E8-98AD46E11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112" y="3375524"/>
            <a:ext cx="1396066" cy="1348336"/>
          </a:xfrm>
          <a:prstGeom prst="rect">
            <a:avLst/>
          </a:prstGeom>
        </p:spPr>
      </p:pic>
      <p:sp>
        <p:nvSpPr>
          <p:cNvPr id="21" name="吹き出し: 四角形 20">
            <a:extLst>
              <a:ext uri="{FF2B5EF4-FFF2-40B4-BE49-F238E27FC236}">
                <a16:creationId xmlns:a16="http://schemas.microsoft.com/office/drawing/2014/main" id="{7E06C012-FE30-4C44-B092-95882FCD10CF}"/>
              </a:ext>
            </a:extLst>
          </p:cNvPr>
          <p:cNvSpPr/>
          <p:nvPr/>
        </p:nvSpPr>
        <p:spPr>
          <a:xfrm>
            <a:off x="4285757" y="1927543"/>
            <a:ext cx="1604967" cy="724346"/>
          </a:xfrm>
          <a:prstGeom prst="wedgeRectCallout">
            <a:avLst>
              <a:gd name="adj1" fmla="val -33509"/>
              <a:gd name="adj2" fmla="val 7568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光センサーの数値が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en-US" altLang="ja-JP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700</a:t>
            </a:r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未満だと暗い</a:t>
            </a: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17ABE0A-0344-4BA1-9625-7577E401E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4828" y="3713529"/>
            <a:ext cx="1396066" cy="93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54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1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89279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サンプルプログラム（押しボタン信号機）　　　　　　　</a:t>
            </a:r>
            <a:endParaRPr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4B16926-91E3-4B54-B7ED-B88E69E25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61" y="1462302"/>
            <a:ext cx="3995057" cy="3582345"/>
          </a:xfrm>
          <a:prstGeom prst="rect">
            <a:avLst/>
          </a:prstGeom>
        </p:spPr>
      </p:pic>
      <p:sp>
        <p:nvSpPr>
          <p:cNvPr id="7" name="Google Shape;158;p22">
            <a:extLst>
              <a:ext uri="{FF2B5EF4-FFF2-40B4-BE49-F238E27FC236}">
                <a16:creationId xmlns:a16="http://schemas.microsoft.com/office/drawing/2014/main" id="{211A003C-F706-4B29-8EDF-EBFADCB56C3B}"/>
              </a:ext>
            </a:extLst>
          </p:cNvPr>
          <p:cNvSpPr txBox="1">
            <a:spLocks/>
          </p:cNvSpPr>
          <p:nvPr/>
        </p:nvSpPr>
        <p:spPr>
          <a:xfrm>
            <a:off x="290387" y="744990"/>
            <a:ext cx="7156567" cy="555171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endParaRPr lang="en-US" altLang="ja-JP" sz="2000" dirty="0"/>
          </a:p>
        </p:txBody>
      </p:sp>
      <p:sp>
        <p:nvSpPr>
          <p:cNvPr id="8" name="Google Shape;158;p22">
            <a:extLst>
              <a:ext uri="{FF2B5EF4-FFF2-40B4-BE49-F238E27FC236}">
                <a16:creationId xmlns:a16="http://schemas.microsoft.com/office/drawing/2014/main" id="{816F7F38-6EE9-4673-8B58-05139990C489}"/>
              </a:ext>
            </a:extLst>
          </p:cNvPr>
          <p:cNvSpPr txBox="1">
            <a:spLocks/>
          </p:cNvSpPr>
          <p:nvPr/>
        </p:nvSpPr>
        <p:spPr>
          <a:xfrm>
            <a:off x="420124" y="649760"/>
            <a:ext cx="7156567" cy="858602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ja-JP" altLang="en-US" sz="2000" dirty="0"/>
              <a:t>ボタンを押すと、赤から青ランプに変わり、時間がたったら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/>
              <a:t>青の点滅になり、赤ランプに変わる　プログラムを作ろう</a:t>
            </a:r>
            <a:endParaRPr lang="en-US" altLang="ja-JP" sz="2000" dirty="0"/>
          </a:p>
        </p:txBody>
      </p:sp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5CB502CC-EEA4-4009-BD8C-3106E7C0017F}"/>
              </a:ext>
            </a:extLst>
          </p:cNvPr>
          <p:cNvSpPr/>
          <p:nvPr/>
        </p:nvSpPr>
        <p:spPr>
          <a:xfrm>
            <a:off x="4293249" y="4232390"/>
            <a:ext cx="1802509" cy="724346"/>
          </a:xfrm>
          <a:prstGeom prst="wedgeRectCallout">
            <a:avLst>
              <a:gd name="adj1" fmla="val -61863"/>
              <a:gd name="adj2" fmla="val -3702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点滅させるには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青と黒を交互に点灯</a:t>
            </a: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FCF6B99B-2045-48E9-B803-4F2A09777D6D}"/>
              </a:ext>
            </a:extLst>
          </p:cNvPr>
          <p:cNvSpPr/>
          <p:nvPr/>
        </p:nvSpPr>
        <p:spPr>
          <a:xfrm>
            <a:off x="3770235" y="2216351"/>
            <a:ext cx="1432458" cy="724346"/>
          </a:xfrm>
          <a:prstGeom prst="wedgeRectCallout">
            <a:avLst>
              <a:gd name="adj1" fmla="val -74545"/>
              <a:gd name="adj2" fmla="val -2199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はじめは</a:t>
            </a:r>
            <a:endParaRPr kumimoji="1" lang="en-US" altLang="ja-JP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赤ランプ点灯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88FE773-4883-4BDB-A385-F7901DE3B56A}"/>
              </a:ext>
            </a:extLst>
          </p:cNvPr>
          <p:cNvGrpSpPr/>
          <p:nvPr/>
        </p:nvGrpSpPr>
        <p:grpSpPr>
          <a:xfrm>
            <a:off x="7266501" y="2853774"/>
            <a:ext cx="1870687" cy="1927671"/>
            <a:chOff x="6817717" y="2853280"/>
            <a:chExt cx="1870687" cy="1927671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6EDE54B7-38B4-46FE-8FAE-4BF2E119038A}"/>
                </a:ext>
              </a:extLst>
            </p:cNvPr>
            <p:cNvGrpSpPr/>
            <p:nvPr/>
          </p:nvGrpSpPr>
          <p:grpSpPr>
            <a:xfrm>
              <a:off x="6817717" y="3061076"/>
              <a:ext cx="1870687" cy="1719875"/>
              <a:chOff x="5274441" y="582696"/>
              <a:chExt cx="2450770" cy="2275716"/>
            </a:xfrm>
          </p:grpSpPr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20EBF031-2A02-4FF0-94A4-B827C7625A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4441" y="582696"/>
                <a:ext cx="2450770" cy="2275716"/>
              </a:xfrm>
              <a:prstGeom prst="rect">
                <a:avLst/>
              </a:prstGeom>
            </p:spPr>
          </p:pic>
          <p:sp>
            <p:nvSpPr>
              <p:cNvPr id="18" name="Google Shape;68;p14">
                <a:extLst>
                  <a:ext uri="{FF2B5EF4-FFF2-40B4-BE49-F238E27FC236}">
                    <a16:creationId xmlns:a16="http://schemas.microsoft.com/office/drawing/2014/main" id="{C6496C3B-69D3-4F9F-9357-7A8B0E2B8E40}"/>
                  </a:ext>
                </a:extLst>
              </p:cNvPr>
              <p:cNvSpPr/>
              <p:nvPr/>
            </p:nvSpPr>
            <p:spPr>
              <a:xfrm>
                <a:off x="6226438" y="1361804"/>
                <a:ext cx="468085" cy="328539"/>
              </a:xfrm>
              <a:prstGeom prst="roundRect">
                <a:avLst/>
              </a:prstGeom>
              <a:noFill/>
              <a:ln w="381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4" name="矢印: 右 13">
              <a:extLst>
                <a:ext uri="{FF2B5EF4-FFF2-40B4-BE49-F238E27FC236}">
                  <a16:creationId xmlns:a16="http://schemas.microsoft.com/office/drawing/2014/main" id="{2BA04B92-39F2-416F-A73D-2B125737AE90}"/>
                </a:ext>
              </a:extLst>
            </p:cNvPr>
            <p:cNvSpPr/>
            <p:nvPr/>
          </p:nvSpPr>
          <p:spPr>
            <a:xfrm rot="4171619">
              <a:off x="7548518" y="3337862"/>
              <a:ext cx="385608" cy="19312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16D5087-23A7-4113-B13F-7CD68DD003EA}"/>
                </a:ext>
              </a:extLst>
            </p:cNvPr>
            <p:cNvSpPr txBox="1"/>
            <p:nvPr/>
          </p:nvSpPr>
          <p:spPr>
            <a:xfrm>
              <a:off x="7277587" y="2853280"/>
              <a:ext cx="78448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1600" b="1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ボタン</a:t>
              </a: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201A2377-919A-4E09-B825-6E4CB6F6D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5784" y="718471"/>
            <a:ext cx="897638" cy="103012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D31FB56A-236B-48A7-B6A9-317985D6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645" y="599921"/>
            <a:ext cx="773231" cy="1454867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48B353D6-4071-455C-A967-69208BAAE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499" y="3276538"/>
            <a:ext cx="1268568" cy="77844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4F8B0DE6-1E7F-4773-A99A-2754D87068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3453" y="1641636"/>
            <a:ext cx="1167660" cy="77844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5C9C48B2-9B77-49A4-A3EF-AB8BF5D7E9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69180" y="2516405"/>
            <a:ext cx="1156791" cy="7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32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6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5517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困った時には</a:t>
            </a:r>
            <a:endParaRPr dirty="0"/>
          </a:p>
        </p:txBody>
      </p:sp>
      <p:sp>
        <p:nvSpPr>
          <p:cNvPr id="4" name="Google Shape;158;p22">
            <a:extLst>
              <a:ext uri="{FF2B5EF4-FFF2-40B4-BE49-F238E27FC236}">
                <a16:creationId xmlns:a16="http://schemas.microsoft.com/office/drawing/2014/main" id="{F41473F3-31CB-4D65-87A8-2F0C93061945}"/>
              </a:ext>
            </a:extLst>
          </p:cNvPr>
          <p:cNvSpPr txBox="1">
            <a:spLocks/>
          </p:cNvSpPr>
          <p:nvPr/>
        </p:nvSpPr>
        <p:spPr>
          <a:xfrm>
            <a:off x="186820" y="684236"/>
            <a:ext cx="6474833" cy="1683576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lang="en-US" altLang="ja-JP" sz="2000" dirty="0"/>
              <a:t>【</a:t>
            </a:r>
            <a:r>
              <a:rPr lang="ja-JP" altLang="en-US" sz="2000" dirty="0"/>
              <a:t>動かない時には確認しましょう</a:t>
            </a:r>
            <a:r>
              <a:rPr lang="en-US" altLang="ja-JP" sz="2000" dirty="0"/>
              <a:t>】</a:t>
            </a:r>
          </a:p>
          <a:p>
            <a:pPr marL="0" indent="0">
              <a:buFont typeface="Arial"/>
              <a:buNone/>
            </a:pPr>
            <a:r>
              <a:rPr lang="ja-JP" altLang="en-US" sz="2000" dirty="0"/>
              <a:t>　・ファームウェアの更新をしてみよう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/>
              <a:t>　・電池の確認をしよう</a:t>
            </a:r>
            <a:endParaRPr lang="en-US" altLang="ja-JP" sz="2000" dirty="0"/>
          </a:p>
          <a:p>
            <a:pPr marL="0" indent="0">
              <a:buFont typeface="Arial"/>
              <a:buNone/>
            </a:pPr>
            <a:r>
              <a:rPr lang="ja-JP" altLang="en-US" sz="2000" dirty="0"/>
              <a:t>　・センサーをさしているポートが合っているか確認</a:t>
            </a:r>
            <a:endParaRPr lang="en-US" altLang="ja-JP" sz="2000" dirty="0"/>
          </a:p>
        </p:txBody>
      </p:sp>
      <p:pic>
        <p:nvPicPr>
          <p:cNvPr id="5" name="Google Shape;125;p19">
            <a:extLst>
              <a:ext uri="{FF2B5EF4-FFF2-40B4-BE49-F238E27FC236}">
                <a16:creationId xmlns:a16="http://schemas.microsoft.com/office/drawing/2014/main" id="{38FD793E-C6C3-4B0B-8875-2452ED947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5026"/>
          <a:stretch/>
        </p:blipFill>
        <p:spPr>
          <a:xfrm>
            <a:off x="7031386" y="758538"/>
            <a:ext cx="1789856" cy="1573036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Google Shape;89;p16">
            <a:extLst>
              <a:ext uri="{FF2B5EF4-FFF2-40B4-BE49-F238E27FC236}">
                <a16:creationId xmlns:a16="http://schemas.microsoft.com/office/drawing/2014/main" id="{C7106AFE-6602-4E93-911B-D2A7BCA8AE4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8741"/>
          <a:stretch/>
        </p:blipFill>
        <p:spPr>
          <a:xfrm>
            <a:off x="7031386" y="2534942"/>
            <a:ext cx="1789856" cy="1333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4B4E8050-AB42-42A8-98DC-85AC2CABA130}"/>
              </a:ext>
            </a:extLst>
          </p:cNvPr>
          <p:cNvGrpSpPr/>
          <p:nvPr/>
        </p:nvGrpSpPr>
        <p:grpSpPr>
          <a:xfrm>
            <a:off x="4721552" y="3295233"/>
            <a:ext cx="2081330" cy="1560998"/>
            <a:chOff x="5337706" y="3899648"/>
            <a:chExt cx="3986678" cy="2990009"/>
          </a:xfrm>
        </p:grpSpPr>
        <p:pic>
          <p:nvPicPr>
            <p:cNvPr id="23" name="Picture 4">
              <a:extLst>
                <a:ext uri="{FF2B5EF4-FFF2-40B4-BE49-F238E27FC236}">
                  <a16:creationId xmlns:a16="http://schemas.microsoft.com/office/drawing/2014/main" id="{C5797CC0-E046-45CF-971F-8E4D100B26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5337706" y="3899648"/>
              <a:ext cx="3986678" cy="2990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CBE9E82E-C8FB-4BAA-BC20-1CD2CED7E758}"/>
                </a:ext>
              </a:extLst>
            </p:cNvPr>
            <p:cNvSpPr/>
            <p:nvPr/>
          </p:nvSpPr>
          <p:spPr>
            <a:xfrm>
              <a:off x="7180729" y="4908176"/>
              <a:ext cx="1008530" cy="783454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C8445EE2-65A6-4BBE-AD90-A268A65EE13B}"/>
              </a:ext>
            </a:extLst>
          </p:cNvPr>
          <p:cNvGrpSpPr/>
          <p:nvPr/>
        </p:nvGrpSpPr>
        <p:grpSpPr>
          <a:xfrm>
            <a:off x="2404088" y="2571750"/>
            <a:ext cx="2088961" cy="2361746"/>
            <a:chOff x="144106" y="2864224"/>
            <a:chExt cx="3446259" cy="3896286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535677C4-FB96-4505-BA53-C173F0CD1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2830" y="2864224"/>
              <a:ext cx="2922215" cy="3896286"/>
            </a:xfrm>
            <a:prstGeom prst="rect">
              <a:avLst/>
            </a:prstGeom>
          </p:spPr>
        </p:pic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5DC1BDB5-66F3-4718-BB80-4466EC99F769}"/>
                </a:ext>
              </a:extLst>
            </p:cNvPr>
            <p:cNvSpPr/>
            <p:nvPr/>
          </p:nvSpPr>
          <p:spPr>
            <a:xfrm>
              <a:off x="2260171" y="3899648"/>
              <a:ext cx="1330194" cy="64650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A94137B9-5EF2-4E5F-9789-B1D3DCA68B29}"/>
                </a:ext>
              </a:extLst>
            </p:cNvPr>
            <p:cNvSpPr/>
            <p:nvPr/>
          </p:nvSpPr>
          <p:spPr>
            <a:xfrm>
              <a:off x="144106" y="3717071"/>
              <a:ext cx="1330194" cy="646500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455DA252-7EA2-4ABA-956E-E31933E42AE4}"/>
              </a:ext>
            </a:extLst>
          </p:cNvPr>
          <p:cNvGrpSpPr/>
          <p:nvPr/>
        </p:nvGrpSpPr>
        <p:grpSpPr>
          <a:xfrm>
            <a:off x="186154" y="3295233"/>
            <a:ext cx="2184351" cy="1638263"/>
            <a:chOff x="5331915" y="812507"/>
            <a:chExt cx="3998259" cy="2998694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FF61BC77-551E-4FAE-9895-2BFC9ABA12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1915" y="812507"/>
              <a:ext cx="3998259" cy="2998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1190E607-1DCB-4BA7-892C-50F28B8C175C}"/>
                </a:ext>
              </a:extLst>
            </p:cNvPr>
            <p:cNvSpPr/>
            <p:nvPr/>
          </p:nvSpPr>
          <p:spPr>
            <a:xfrm>
              <a:off x="7331044" y="1489620"/>
              <a:ext cx="1330194" cy="1172898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1E25A4D-F49E-4181-8A97-E9487F7082E2}"/>
              </a:ext>
            </a:extLst>
          </p:cNvPr>
          <p:cNvCxnSpPr>
            <a:cxnSpLocks/>
          </p:cNvCxnSpPr>
          <p:nvPr/>
        </p:nvCxnSpPr>
        <p:spPr>
          <a:xfrm flipV="1">
            <a:off x="1964171" y="3309746"/>
            <a:ext cx="406334" cy="355411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C84C0F52-F3C5-4015-BB83-43894286A9C3}"/>
              </a:ext>
            </a:extLst>
          </p:cNvPr>
          <p:cNvCxnSpPr>
            <a:cxnSpLocks/>
          </p:cNvCxnSpPr>
          <p:nvPr/>
        </p:nvCxnSpPr>
        <p:spPr>
          <a:xfrm flipH="1" flipV="1">
            <a:off x="4564516" y="3358317"/>
            <a:ext cx="1124954" cy="506142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DFD96B7-2958-499D-BBBA-6FAC85D42531}"/>
              </a:ext>
            </a:extLst>
          </p:cNvPr>
          <p:cNvSpPr txBox="1"/>
          <p:nvPr/>
        </p:nvSpPr>
        <p:spPr>
          <a:xfrm>
            <a:off x="101140" y="2775992"/>
            <a:ext cx="2594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ポート２：ライントレースセンサー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（白黒色識別）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DD73C45-6E47-454F-94D4-2D2082E9DBCA}"/>
              </a:ext>
            </a:extLst>
          </p:cNvPr>
          <p:cNvSpPr txBox="1"/>
          <p:nvPr/>
        </p:nvSpPr>
        <p:spPr>
          <a:xfrm>
            <a:off x="4579598" y="2819831"/>
            <a:ext cx="23652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ポート３：　超音波センサー</a:t>
            </a:r>
            <a:endParaRPr lang="en-US" altLang="ja-JP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（距離</a:t>
            </a:r>
            <a:r>
              <a:rPr lang="ja-JP" altLang="en-US" dirty="0">
                <a:solidFill>
                  <a:schemeClr val="accent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dirty="0">
              <a:solidFill>
                <a:schemeClr val="accent1">
                  <a:lumMod val="7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dirty="0">
              <a:solidFill>
                <a:srgbClr val="0070C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1" y="-46803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" altLang="en-US" dirty="0"/>
              <a:t>ＵＳＢケーブルで接続</a:t>
            </a:r>
            <a:r>
              <a:rPr lang="ja-JP" altLang="en-US" dirty="0"/>
              <a:t>する</a:t>
            </a:r>
            <a:endParaRPr dirty="0"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46200" y="684850"/>
            <a:ext cx="8250600" cy="572700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ja" sz="2000" dirty="0"/>
              <a:t>Chrome Book と mBot を 接続する</a:t>
            </a:r>
            <a:endParaRPr sz="2000" dirty="0"/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A3F1636-7212-4CAE-AF8F-6EE131ED3D18}"/>
              </a:ext>
            </a:extLst>
          </p:cNvPr>
          <p:cNvGrpSpPr/>
          <p:nvPr/>
        </p:nvGrpSpPr>
        <p:grpSpPr>
          <a:xfrm>
            <a:off x="1127960" y="1271157"/>
            <a:ext cx="6888080" cy="3649146"/>
            <a:chOff x="993174" y="1303854"/>
            <a:chExt cx="6888080" cy="3649146"/>
          </a:xfrm>
        </p:grpSpPr>
        <p:pic>
          <p:nvPicPr>
            <p:cNvPr id="78" name="Google Shape;78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93174" y="1303854"/>
              <a:ext cx="6550625" cy="36491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" name="Google Shape;79;p15"/>
            <p:cNvSpPr/>
            <p:nvPr/>
          </p:nvSpPr>
          <p:spPr>
            <a:xfrm>
              <a:off x="2739847" y="3551013"/>
              <a:ext cx="978900" cy="705985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6039507" y="1542783"/>
              <a:ext cx="978900" cy="1138092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81" name="Google Shape;81;p15"/>
            <p:cNvCxnSpPr>
              <a:cxnSpLocks/>
            </p:cNvCxnSpPr>
            <p:nvPr/>
          </p:nvCxnSpPr>
          <p:spPr>
            <a:xfrm flipH="1">
              <a:off x="7051063" y="2111829"/>
              <a:ext cx="830191" cy="4853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2" name="Google Shape;82;p15"/>
            <p:cNvCxnSpPr/>
            <p:nvPr/>
          </p:nvCxnSpPr>
          <p:spPr>
            <a:xfrm rot="10800000">
              <a:off x="3670564" y="4033403"/>
              <a:ext cx="481800" cy="1020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title"/>
          </p:nvPr>
        </p:nvSpPr>
        <p:spPr>
          <a:xfrm>
            <a:off x="0" y="-3175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電池を入れ、電源を入れる</a:t>
            </a:r>
            <a:endParaRPr dirty="0"/>
          </a:p>
        </p:txBody>
      </p:sp>
      <p:sp>
        <p:nvSpPr>
          <p:cNvPr id="88" name="Google Shape;88;p16"/>
          <p:cNvSpPr txBox="1">
            <a:spLocks noGrp="1"/>
          </p:cNvSpPr>
          <p:nvPr>
            <p:ph type="body" idx="1"/>
          </p:nvPr>
        </p:nvSpPr>
        <p:spPr>
          <a:xfrm>
            <a:off x="365225" y="817391"/>
            <a:ext cx="8520600" cy="3074368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①</a:t>
            </a:r>
            <a:r>
              <a:rPr lang="ja" sz="2000" dirty="0"/>
              <a:t>電池BOX　に単三電池 4本を入れる</a:t>
            </a:r>
            <a:br>
              <a:rPr lang="ja" sz="2000" dirty="0"/>
            </a:br>
            <a:r>
              <a:rPr lang="ja" sz="2000" dirty="0"/>
              <a:t>　　※電池BOX は マジックテープで固定されているので、ずらすとはずれる</a:t>
            </a:r>
            <a:br>
              <a:rPr lang="ja" sz="2000" dirty="0"/>
            </a:br>
            <a:r>
              <a:rPr lang="ja" sz="2000" dirty="0"/>
              <a:t>　　※ケーブルでつないでいるときはケーブルで給電される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ja-JP" altLang="en-US" sz="2000" dirty="0"/>
              <a:t>②</a:t>
            </a:r>
            <a:r>
              <a:rPr lang="ja" sz="2000" dirty="0"/>
              <a:t>電源スイッチをオンにする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ja" sz="2000" dirty="0"/>
              <a:t>　　ブザーがなる</a:t>
            </a:r>
            <a:endParaRPr sz="2000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5230D9B-4EF5-411E-B717-DD4E3375919F}"/>
              </a:ext>
            </a:extLst>
          </p:cNvPr>
          <p:cNvGrpSpPr/>
          <p:nvPr/>
        </p:nvGrpSpPr>
        <p:grpSpPr>
          <a:xfrm>
            <a:off x="3592286" y="2256603"/>
            <a:ext cx="5293539" cy="2738201"/>
            <a:chOff x="3592286" y="2256603"/>
            <a:chExt cx="5293539" cy="2738201"/>
          </a:xfrm>
        </p:grpSpPr>
        <p:pic>
          <p:nvPicPr>
            <p:cNvPr id="89" name="Google Shape;89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17925" y="2256603"/>
              <a:ext cx="4867900" cy="27382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" name="Google Shape;90;p16"/>
            <p:cNvSpPr/>
            <p:nvPr/>
          </p:nvSpPr>
          <p:spPr>
            <a:xfrm>
              <a:off x="5102925" y="2693500"/>
              <a:ext cx="1151400" cy="1136100"/>
            </a:xfrm>
            <a:prstGeom prst="ellipse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cxnSp>
          <p:nvCxnSpPr>
            <p:cNvPr id="91" name="Google Shape;91;p16"/>
            <p:cNvCxnSpPr>
              <a:cxnSpLocks/>
              <a:endCxn id="90" idx="2"/>
            </p:cNvCxnSpPr>
            <p:nvPr/>
          </p:nvCxnSpPr>
          <p:spPr>
            <a:xfrm>
              <a:off x="3592286" y="2693500"/>
              <a:ext cx="1510639" cy="568050"/>
            </a:xfrm>
            <a:prstGeom prst="straightConnector1">
              <a:avLst/>
            </a:prstGeom>
            <a:noFill/>
            <a:ln w="57150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192" y="10738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en-US" altLang="ja" dirty="0"/>
              <a:t>ChromeBook </a:t>
            </a:r>
            <a:r>
              <a:rPr lang="ja" altLang="en-US" dirty="0"/>
              <a:t>用の　ｍ</a:t>
            </a:r>
            <a:r>
              <a:rPr lang="en-US" altLang="ja" dirty="0"/>
              <a:t>Block</a:t>
            </a:r>
            <a:r>
              <a:rPr lang="ja" altLang="en-US" dirty="0"/>
              <a:t>　</a:t>
            </a:r>
            <a:r>
              <a:rPr lang="ja-JP" altLang="en-US" dirty="0"/>
              <a:t>にアクセスする</a:t>
            </a: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296096" y="697460"/>
            <a:ext cx="8551807" cy="966307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/>
              <a:t>■</a:t>
            </a:r>
            <a:r>
              <a:rPr lang="ja" dirty="0"/>
              <a:t>小学校学習メニュー</a:t>
            </a:r>
            <a:r>
              <a:rPr lang="ja-JP" altLang="en-US" dirty="0"/>
              <a:t>の「</a:t>
            </a:r>
            <a:r>
              <a:rPr lang="ja" dirty="0"/>
              <a:t>リテラシー</a:t>
            </a:r>
            <a:r>
              <a:rPr lang="ja-JP" altLang="en-US" dirty="0"/>
              <a:t>」→「</a:t>
            </a:r>
            <a:r>
              <a:rPr lang="ja" dirty="0"/>
              <a:t>プログラミング</a:t>
            </a:r>
            <a:r>
              <a:rPr lang="ja-JP" altLang="en-US" dirty="0"/>
              <a:t>」→</a:t>
            </a:r>
            <a:r>
              <a:rPr lang="ja" altLang="ja-JP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ｍBot(ChromeBook）</a:t>
            </a:r>
            <a:r>
              <a:rPr lang="ja" altLang="ja-JP" dirty="0"/>
              <a:t>　</a:t>
            </a:r>
            <a:endParaRPr dirty="0"/>
          </a:p>
          <a:p>
            <a:pPr marL="0" indent="0">
              <a:spcBef>
                <a:spcPts val="1200"/>
              </a:spcBef>
              <a:buNone/>
            </a:pPr>
            <a:r>
              <a:rPr lang="ja-JP" altLang="en-US" dirty="0"/>
              <a:t>■</a:t>
            </a:r>
            <a:r>
              <a:rPr lang="ja" dirty="0"/>
              <a:t>中学校学習メニュー</a:t>
            </a:r>
            <a:r>
              <a:rPr lang="ja-JP" altLang="en-US" dirty="0"/>
              <a:t>の「</a:t>
            </a:r>
            <a:r>
              <a:rPr lang="ja" dirty="0"/>
              <a:t>技術科の学習</a:t>
            </a:r>
            <a:r>
              <a:rPr lang="ja-JP" altLang="en-US" dirty="0"/>
              <a:t>」→「</a:t>
            </a:r>
            <a:r>
              <a:rPr lang="ja" dirty="0"/>
              <a:t>プログラミング</a:t>
            </a:r>
            <a:r>
              <a:rPr lang="ja-JP" altLang="en-US" dirty="0"/>
              <a:t>」</a:t>
            </a:r>
            <a:r>
              <a:rPr lang="en-US" altLang="ja-JP" dirty="0"/>
              <a:t>→</a:t>
            </a:r>
            <a:r>
              <a:rPr lang="ja" altLang="en-US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ｍ</a:t>
            </a:r>
            <a:r>
              <a:rPr lang="en-US" altLang="ja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Bot(</a:t>
            </a:r>
            <a:r>
              <a:rPr lang="en-US" altLang="ja" u="sng" dirty="0" err="1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ChromeBook</a:t>
            </a:r>
            <a:r>
              <a:rPr lang="ja" altLang="en-US" u="sng" dirty="0">
                <a:solidFill>
                  <a:srgbClr val="00658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）</a:t>
            </a:r>
            <a:r>
              <a:rPr lang="ja" altLang="en-US" dirty="0"/>
              <a:t>　</a:t>
            </a:r>
            <a:endParaRPr lang="en-US" altLang="ja-JP" dirty="0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FB682DF-0BD7-429C-83BD-3D76BAEE94E9}"/>
              </a:ext>
            </a:extLst>
          </p:cNvPr>
          <p:cNvGrpSpPr/>
          <p:nvPr/>
        </p:nvGrpSpPr>
        <p:grpSpPr>
          <a:xfrm>
            <a:off x="793586" y="1663767"/>
            <a:ext cx="7372760" cy="3475105"/>
            <a:chOff x="793586" y="1663767"/>
            <a:chExt cx="7372760" cy="3475105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97971DE6-8418-44F6-ADD4-3ECCDAC4A0E1}"/>
                </a:ext>
              </a:extLst>
            </p:cNvPr>
            <p:cNvGrpSpPr/>
            <p:nvPr/>
          </p:nvGrpSpPr>
          <p:grpSpPr>
            <a:xfrm>
              <a:off x="793586" y="1685539"/>
              <a:ext cx="3504233" cy="3453333"/>
              <a:chOff x="185057" y="1663767"/>
              <a:chExt cx="3504233" cy="3453333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7A43612F-4453-4AD6-8A9F-B6A25380E5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592" y="2532751"/>
                <a:ext cx="2867433" cy="2468357"/>
              </a:xfrm>
              <a:prstGeom prst="rect">
                <a:avLst/>
              </a:prstGeom>
            </p:spPr>
          </p:pic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F850679E-8257-4534-99AF-D4FEB331D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592" y="1837954"/>
                <a:ext cx="2828379" cy="780433"/>
              </a:xfrm>
              <a:prstGeom prst="rect">
                <a:avLst/>
              </a:prstGeom>
            </p:spPr>
          </p:pic>
          <p:pic>
            <p:nvPicPr>
              <p:cNvPr id="27" name="図 26">
                <a:extLst>
                  <a:ext uri="{FF2B5EF4-FFF2-40B4-BE49-F238E27FC236}">
                    <a16:creationId xmlns:a16="http://schemas.microsoft.com/office/drawing/2014/main" id="{FF896E17-DE9C-464E-AC38-7F8790646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031" y="1706302"/>
                <a:ext cx="1052821" cy="677678"/>
              </a:xfrm>
              <a:prstGeom prst="rect">
                <a:avLst/>
              </a:prstGeom>
            </p:spPr>
          </p:pic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F38C2D5F-D71E-424C-A857-82F29881246D}"/>
                  </a:ext>
                </a:extLst>
              </p:cNvPr>
              <p:cNvSpPr/>
              <p:nvPr/>
            </p:nvSpPr>
            <p:spPr>
              <a:xfrm>
                <a:off x="185057" y="1663767"/>
                <a:ext cx="3504233" cy="345333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949A9516-7626-430D-9715-41B5714BD8F5}"/>
                </a:ext>
              </a:extLst>
            </p:cNvPr>
            <p:cNvGrpSpPr/>
            <p:nvPr/>
          </p:nvGrpSpPr>
          <p:grpSpPr>
            <a:xfrm>
              <a:off x="793586" y="1663767"/>
              <a:ext cx="3504233" cy="3453333"/>
              <a:chOff x="185057" y="1663767"/>
              <a:chExt cx="3504233" cy="3453333"/>
            </a:xfrm>
          </p:grpSpPr>
          <p:pic>
            <p:nvPicPr>
              <p:cNvPr id="5" name="図 4">
                <a:extLst>
                  <a:ext uri="{FF2B5EF4-FFF2-40B4-BE49-F238E27FC236}">
                    <a16:creationId xmlns:a16="http://schemas.microsoft.com/office/drawing/2014/main" id="{34A692A3-A081-4E45-9C7F-D0728CE5CB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592" y="2532751"/>
                <a:ext cx="2867433" cy="2468357"/>
              </a:xfrm>
              <a:prstGeom prst="rect">
                <a:avLst/>
              </a:prstGeom>
            </p:spPr>
          </p:pic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153779C2-818E-4604-BE2A-B63AF7722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5592" y="1837954"/>
                <a:ext cx="2828379" cy="780433"/>
              </a:xfrm>
              <a:prstGeom prst="rect">
                <a:avLst/>
              </a:prstGeom>
            </p:spPr>
          </p:pic>
          <p:pic>
            <p:nvPicPr>
              <p:cNvPr id="6" name="図 5">
                <a:extLst>
                  <a:ext uri="{FF2B5EF4-FFF2-40B4-BE49-F238E27FC236}">
                    <a16:creationId xmlns:a16="http://schemas.microsoft.com/office/drawing/2014/main" id="{1F133B85-39FF-4202-84FC-4D51365B1D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0031" y="1706302"/>
                <a:ext cx="1052821" cy="677678"/>
              </a:xfrm>
              <a:prstGeom prst="rect">
                <a:avLst/>
              </a:prstGeom>
            </p:spPr>
          </p:pic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E85C7936-C59E-42E1-B86B-D6AF608CC6AF}"/>
                  </a:ext>
                </a:extLst>
              </p:cNvPr>
              <p:cNvSpPr/>
              <p:nvPr/>
            </p:nvSpPr>
            <p:spPr>
              <a:xfrm>
                <a:off x="185057" y="1663767"/>
                <a:ext cx="3504233" cy="345333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7ACC7FBF-360B-4C1B-BC47-15F09D83311A}"/>
                </a:ext>
              </a:extLst>
            </p:cNvPr>
            <p:cNvGrpSpPr/>
            <p:nvPr/>
          </p:nvGrpSpPr>
          <p:grpSpPr>
            <a:xfrm>
              <a:off x="4662113" y="1663767"/>
              <a:ext cx="3504233" cy="3453333"/>
              <a:chOff x="4516480" y="1663767"/>
              <a:chExt cx="3504233" cy="3453333"/>
            </a:xfrm>
          </p:grpSpPr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C61FC276-9BDF-44FF-B504-961F42CDCC74}"/>
                  </a:ext>
                </a:extLst>
              </p:cNvPr>
              <p:cNvGrpSpPr/>
              <p:nvPr/>
            </p:nvGrpSpPr>
            <p:grpSpPr>
              <a:xfrm>
                <a:off x="4571999" y="1681129"/>
                <a:ext cx="3407719" cy="3435971"/>
                <a:chOff x="4571999" y="1681129"/>
                <a:chExt cx="3407719" cy="3435971"/>
              </a:xfrm>
            </p:grpSpPr>
            <p:sp>
              <p:nvSpPr>
                <p:cNvPr id="101" name="Google Shape;101;p17"/>
                <p:cNvSpPr/>
                <p:nvPr/>
              </p:nvSpPr>
              <p:spPr>
                <a:xfrm>
                  <a:off x="5397250" y="2657975"/>
                  <a:ext cx="1151400" cy="219000"/>
                </a:xfrm>
                <a:prstGeom prst="ellipse">
                  <a:avLst/>
                </a:prstGeom>
                <a:noFill/>
                <a:ln w="2857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</p:txBody>
            </p:sp>
            <p:pic>
              <p:nvPicPr>
                <p:cNvPr id="9" name="図 8">
                  <a:extLst>
                    <a:ext uri="{FF2B5EF4-FFF2-40B4-BE49-F238E27FC236}">
                      <a16:creationId xmlns:a16="http://schemas.microsoft.com/office/drawing/2014/main" id="{341D8631-3825-4A8D-A2FE-B16E7E98914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74412" y="2447171"/>
                  <a:ext cx="2805306" cy="2669929"/>
                </a:xfrm>
                <a:prstGeom prst="rect">
                  <a:avLst/>
                </a:prstGeom>
              </p:spPr>
            </p:pic>
            <p:pic>
              <p:nvPicPr>
                <p:cNvPr id="12" name="図 11">
                  <a:extLst>
                    <a:ext uri="{FF2B5EF4-FFF2-40B4-BE49-F238E27FC236}">
                      <a16:creationId xmlns:a16="http://schemas.microsoft.com/office/drawing/2014/main" id="{EE099BAE-A422-45D1-9E37-94C3935F82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120358" y="1681129"/>
                  <a:ext cx="2607748" cy="781290"/>
                </a:xfrm>
                <a:prstGeom prst="rect">
                  <a:avLst/>
                </a:prstGeom>
              </p:spPr>
            </p:pic>
            <p:pic>
              <p:nvPicPr>
                <p:cNvPr id="3" name="図 2">
                  <a:extLst>
                    <a:ext uri="{FF2B5EF4-FFF2-40B4-BE49-F238E27FC236}">
                      <a16:creationId xmlns:a16="http://schemas.microsoft.com/office/drawing/2014/main" id="{8239B3FB-2ED8-46DB-BBE3-929876EC96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71999" y="1739518"/>
                  <a:ext cx="956247" cy="664511"/>
                </a:xfrm>
                <a:prstGeom prst="rect">
                  <a:avLst/>
                </a:prstGeom>
              </p:spPr>
            </p:pic>
          </p:grpSp>
          <p:sp>
            <p:nvSpPr>
              <p:cNvPr id="21" name="正方形/長方形 20">
                <a:extLst>
                  <a:ext uri="{FF2B5EF4-FFF2-40B4-BE49-F238E27FC236}">
                    <a16:creationId xmlns:a16="http://schemas.microsoft.com/office/drawing/2014/main" id="{AB3C6C3C-65BE-48B2-8CFB-D1DB51F31D10}"/>
                  </a:ext>
                </a:extLst>
              </p:cNvPr>
              <p:cNvSpPr/>
              <p:nvPr/>
            </p:nvSpPr>
            <p:spPr>
              <a:xfrm>
                <a:off x="4516480" y="1663767"/>
                <a:ext cx="3504233" cy="3453333"/>
              </a:xfrm>
              <a:prstGeom prst="rect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23" name="Google Shape;68;p14">
              <a:extLst>
                <a:ext uri="{FF2B5EF4-FFF2-40B4-BE49-F238E27FC236}">
                  <a16:creationId xmlns:a16="http://schemas.microsoft.com/office/drawing/2014/main" id="{5B572D24-AB0B-4436-9DAC-6159E9854EEC}"/>
                </a:ext>
              </a:extLst>
            </p:cNvPr>
            <p:cNvSpPr/>
            <p:nvPr/>
          </p:nvSpPr>
          <p:spPr>
            <a:xfrm>
              <a:off x="1424737" y="4637318"/>
              <a:ext cx="1492634" cy="36212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9" name="Google Shape;68;p14">
              <a:extLst>
                <a:ext uri="{FF2B5EF4-FFF2-40B4-BE49-F238E27FC236}">
                  <a16:creationId xmlns:a16="http://schemas.microsoft.com/office/drawing/2014/main" id="{AA1DDA75-78A6-4C23-9ADF-98D3ADABB113}"/>
                </a:ext>
              </a:extLst>
            </p:cNvPr>
            <p:cNvSpPr/>
            <p:nvPr/>
          </p:nvSpPr>
          <p:spPr>
            <a:xfrm>
              <a:off x="5452769" y="4755791"/>
              <a:ext cx="1492634" cy="362123"/>
            </a:xfrm>
            <a:prstGeom prst="round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43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title"/>
          </p:nvPr>
        </p:nvSpPr>
        <p:spPr>
          <a:xfrm>
            <a:off x="192" y="10738"/>
            <a:ext cx="9144000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ja-JP" altLang="en-US" dirty="0"/>
              <a:t>　</a:t>
            </a:r>
            <a:r>
              <a:rPr lang="ja" altLang="en-US" dirty="0"/>
              <a:t>ｍ</a:t>
            </a:r>
            <a:r>
              <a:rPr lang="en-US" altLang="ja" dirty="0"/>
              <a:t>Block</a:t>
            </a:r>
            <a:r>
              <a:rPr lang="ja" altLang="en-US" dirty="0"/>
              <a:t> </a:t>
            </a:r>
            <a:r>
              <a:rPr lang="ja-JP" altLang="en-US" dirty="0"/>
              <a:t>のアプリをひらく</a:t>
            </a:r>
            <a:endParaRPr dirty="0"/>
          </a:p>
        </p:txBody>
      </p:sp>
      <p:sp>
        <p:nvSpPr>
          <p:cNvPr id="97" name="Google Shape;97;p17"/>
          <p:cNvSpPr txBox="1">
            <a:spLocks noGrp="1"/>
          </p:cNvSpPr>
          <p:nvPr>
            <p:ph type="body" idx="1"/>
          </p:nvPr>
        </p:nvSpPr>
        <p:spPr>
          <a:xfrm>
            <a:off x="174118" y="771582"/>
            <a:ext cx="8551807" cy="1525698"/>
          </a:xfrm>
          <a:prstGeom prst="rect">
            <a:avLst/>
          </a:prstGeom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" sz="2000" dirty="0"/>
              <a:t>英文の説明がで</a:t>
            </a:r>
            <a:r>
              <a:rPr lang="ja-JP" altLang="en-US" sz="2000" dirty="0"/>
              <a:t>たら</a:t>
            </a:r>
            <a:r>
              <a:rPr lang="ja" sz="2000" dirty="0"/>
              <a:t>　</a:t>
            </a:r>
            <a:r>
              <a:rPr lang="ja-JP" altLang="en-US" sz="2000" dirty="0"/>
              <a:t>「</a:t>
            </a:r>
            <a:r>
              <a:rPr lang="ja" sz="2000" dirty="0"/>
              <a:t>Skip</a:t>
            </a:r>
            <a:r>
              <a:rPr lang="ja-JP" altLang="en-US" sz="2000" dirty="0"/>
              <a:t>」をタップ</a:t>
            </a:r>
            <a:r>
              <a:rPr lang="ja" sz="2000" dirty="0"/>
              <a:t>する</a:t>
            </a:r>
            <a:r>
              <a:rPr lang="ja-JP" altLang="en-US" sz="2000" dirty="0"/>
              <a:t>（はじめての起動時）</a:t>
            </a:r>
            <a:endParaRPr lang="en-US" altLang="ja-JP"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2000" dirty="0"/>
              <a:t>　→</a:t>
            </a:r>
            <a:r>
              <a:rPr lang="en-US" altLang="ja-JP" sz="2000" dirty="0" err="1"/>
              <a:t>mBlock</a:t>
            </a:r>
            <a:r>
              <a:rPr lang="ja-JP" altLang="en-US" sz="2000" dirty="0"/>
              <a:t>の画面が表示される</a:t>
            </a:r>
            <a:endParaRPr lang="en-US" altLang="ja" sz="2000" dirty="0"/>
          </a:p>
        </p:txBody>
      </p:sp>
      <p:pic>
        <p:nvPicPr>
          <p:cNvPr id="100" name="Google Shape;10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01" y="1863961"/>
            <a:ext cx="3928356" cy="257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436936C-68C1-48F7-9DAD-DFDB85BF7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839" y="1815764"/>
            <a:ext cx="4278086" cy="26738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5" name="Google Shape;68;p14">
            <a:extLst>
              <a:ext uri="{FF2B5EF4-FFF2-40B4-BE49-F238E27FC236}">
                <a16:creationId xmlns:a16="http://schemas.microsoft.com/office/drawing/2014/main" id="{161C8F7E-0767-43BB-9A43-72AF92E28BAB}"/>
              </a:ext>
            </a:extLst>
          </p:cNvPr>
          <p:cNvSpPr/>
          <p:nvPr/>
        </p:nvSpPr>
        <p:spPr>
          <a:xfrm>
            <a:off x="1076394" y="3886204"/>
            <a:ext cx="502035" cy="362123"/>
          </a:xfrm>
          <a:prstGeom prst="round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6724987C-9CE6-429D-9C9D-17E1D7B70B20}"/>
              </a:ext>
            </a:extLst>
          </p:cNvPr>
          <p:cNvSpPr/>
          <p:nvPr/>
        </p:nvSpPr>
        <p:spPr>
          <a:xfrm>
            <a:off x="3973286" y="2976784"/>
            <a:ext cx="354825" cy="35582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4001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dirty="0"/>
              <a:t>　　</a:t>
            </a:r>
            <a:r>
              <a:rPr lang="ja" dirty="0"/>
              <a:t>どんなことができるの</a:t>
            </a:r>
            <a:endParaRPr dirty="0"/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3">
            <a:alphaModFix/>
          </a:blip>
          <a:srcRect t="1322" b="2252"/>
          <a:stretch/>
        </p:blipFill>
        <p:spPr>
          <a:xfrm>
            <a:off x="641724" y="631371"/>
            <a:ext cx="7860550" cy="4386943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（動かす）</a:t>
            </a:r>
            <a:endParaRPr dirty="0"/>
          </a:p>
        </p:txBody>
      </p:sp>
      <p:pic>
        <p:nvPicPr>
          <p:cNvPr id="176" name="Google Shape;176;p24"/>
          <p:cNvPicPr preferRelativeResize="0"/>
          <p:nvPr/>
        </p:nvPicPr>
        <p:blipFill rotWithShape="1">
          <a:blip r:embed="rId3">
            <a:alphaModFix/>
          </a:blip>
          <a:srcRect l="807" t="744" b="1760"/>
          <a:stretch/>
        </p:blipFill>
        <p:spPr>
          <a:xfrm>
            <a:off x="708770" y="707572"/>
            <a:ext cx="7726459" cy="4321629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5"/>
          <p:cNvSpPr txBox="1">
            <a:spLocks noGrp="1"/>
          </p:cNvSpPr>
          <p:nvPr>
            <p:ph type="title"/>
          </p:nvPr>
        </p:nvSpPr>
        <p:spPr>
          <a:xfrm>
            <a:off x="0" y="-1"/>
            <a:ext cx="9144000" cy="540000"/>
          </a:xfrm>
          <a:prstGeom prst="rect">
            <a:avLst/>
          </a:prstGeom>
          <a:solidFill>
            <a:srgbClr val="FF99CC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r>
              <a:rPr lang="ja-JP" altLang="en-US" dirty="0"/>
              <a:t>　　</a:t>
            </a:r>
            <a:r>
              <a:rPr lang="ja" altLang="en-US" dirty="0"/>
              <a:t>どんなことができるの</a:t>
            </a:r>
            <a:r>
              <a:rPr lang="ja-JP" altLang="en-US" dirty="0"/>
              <a:t>（ライトを光らせる）</a:t>
            </a:r>
            <a:endParaRPr dirty="0"/>
          </a:p>
        </p:txBody>
      </p:sp>
      <p:pic>
        <p:nvPicPr>
          <p:cNvPr id="182" name="Google Shape;182;p25"/>
          <p:cNvPicPr preferRelativeResize="0"/>
          <p:nvPr/>
        </p:nvPicPr>
        <p:blipFill rotWithShape="1">
          <a:blip r:embed="rId3">
            <a:alphaModFix/>
          </a:blip>
          <a:srcRect t="1329"/>
          <a:stretch/>
        </p:blipFill>
        <p:spPr>
          <a:xfrm>
            <a:off x="821790" y="751114"/>
            <a:ext cx="7500419" cy="4276634"/>
          </a:xfrm>
          <a:prstGeom prst="rect">
            <a:avLst/>
          </a:prstGeom>
          <a:noFill/>
          <a:ln w="1905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1052</Words>
  <Application>Microsoft Office PowerPoint</Application>
  <PresentationFormat>画面に合わせる (16:9)</PresentationFormat>
  <Paragraphs>109</Paragraphs>
  <Slides>25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28" baseType="lpstr">
      <vt:lpstr>Meiryo UI</vt:lpstr>
      <vt:lpstr>Arial</vt:lpstr>
      <vt:lpstr>Simple Light</vt:lpstr>
      <vt:lpstr>ｍBotを使ってみよう </vt:lpstr>
      <vt:lpstr>　ドライバー　mlink　を入れる</vt:lpstr>
      <vt:lpstr>ＵＳＢケーブルで接続する</vt:lpstr>
      <vt:lpstr>　　電池を入れ、電源を入れる</vt:lpstr>
      <vt:lpstr>ChromeBook 用の　ｍBlock　にアクセスする</vt:lpstr>
      <vt:lpstr>　ｍBlock のアプリをひらく</vt:lpstr>
      <vt:lpstr>　　どんなことができるの</vt:lpstr>
      <vt:lpstr>　　どんなことができるの（動かす）</vt:lpstr>
      <vt:lpstr>　　どんなことができるの（ライトを光らせる）</vt:lpstr>
      <vt:lpstr>　　どんなことができるの（音をならす）</vt:lpstr>
      <vt:lpstr>　　どんなことができるの（センサー）</vt:lpstr>
      <vt:lpstr>　　どんなことができるの（制御）</vt:lpstr>
      <vt:lpstr>　　どんなことができるの（演算）</vt:lpstr>
      <vt:lpstr>　初期設定をする（mBotを追加する）</vt:lpstr>
      <vt:lpstr>初期設定（ファームのアップデート）</vt:lpstr>
      <vt:lpstr>　プログラムの作成方法</vt:lpstr>
      <vt:lpstr>　　音を出してみよう（基本のプログラム）</vt:lpstr>
      <vt:lpstr>　　ランプをつけてみよう（基本のプログラム）</vt:lpstr>
      <vt:lpstr>PowerPoint プレゼンテーション</vt:lpstr>
      <vt:lpstr>　　動かしてみよう（基本のプログラム）・・・アップロードモード</vt:lpstr>
      <vt:lpstr>PowerPoint プレゼンテーション</vt:lpstr>
      <vt:lpstr>　サンプルプログラム①（衝突しない車）　　　　超音波センサー（距離を測る）</vt:lpstr>
      <vt:lpstr>　サンプルプログラム②（センサーライト）　　　　　　光センサー（明るさを測る）</vt:lpstr>
      <vt:lpstr>　サンプルプログラム（押しボタン信号機）　　　　　　　</vt:lpstr>
      <vt:lpstr>　　困った時には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ｍBotの使い方 </dc:title>
  <cp:lastModifiedBy>ITアドバイザー01</cp:lastModifiedBy>
  <cp:revision>61</cp:revision>
  <dcterms:modified xsi:type="dcterms:W3CDTF">2024-09-11T08:23:08Z</dcterms:modified>
</cp:coreProperties>
</file>