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85" r:id="rId4"/>
    <p:sldId id="287" r:id="rId5"/>
    <p:sldId id="266" r:id="rId6"/>
    <p:sldId id="289" r:id="rId7"/>
    <p:sldId id="290" r:id="rId8"/>
    <p:sldId id="291" r:id="rId9"/>
    <p:sldId id="293" r:id="rId10"/>
    <p:sldId id="294" r:id="rId11"/>
    <p:sldId id="295" r:id="rId12"/>
    <p:sldId id="296" r:id="rId13"/>
    <p:sldId id="297" r:id="rId14"/>
    <p:sldId id="284" r:id="rId15"/>
    <p:sldId id="277" r:id="rId16"/>
  </p:sldIdLst>
  <p:sldSz cx="12192000" cy="6858000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699"/>
    <a:srgbClr val="0099FF"/>
    <a:srgbClr val="CCCC00"/>
    <a:srgbClr val="FFFF00"/>
    <a:srgbClr val="CC3399"/>
    <a:srgbClr val="FFCCFF"/>
    <a:srgbClr val="CC99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4" autoAdjust="0"/>
    <p:restoredTop sz="94333" autoAdjust="0"/>
  </p:normalViewPr>
  <p:slideViewPr>
    <p:cSldViewPr>
      <p:cViewPr varScale="1">
        <p:scale>
          <a:sx n="73" d="100"/>
          <a:sy n="73" d="100"/>
        </p:scale>
        <p:origin x="642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6093A-50BD-4172-8EDF-E054703D9AC1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B3B86-F393-4A2D-A1A4-EB4DB19AFC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141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82290-5FE2-4C1D-9CEE-4842B13304DB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50E04-F81B-477B-8864-2BB6D1343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307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50E04-F81B-477B-8864-2BB6D134385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0148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50E04-F81B-477B-8864-2BB6D134385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362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39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76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73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2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72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936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78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62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332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34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81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0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06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33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03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09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69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817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88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0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10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5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00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kumimoji="1" lang="ja-JP" alt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031" name="Picture 7" descr="image"/>
          <p:cNvPicPr>
            <a:picLocks noChangeAspect="1" noChangeArrowheads="1"/>
          </p:cNvPicPr>
          <p:nvPr/>
        </p:nvPicPr>
        <p:blipFill>
          <a:blip r:embed="rId1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128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image"/>
          <p:cNvPicPr>
            <a:picLocks noChangeAspect="1" noChangeArrowheads="1"/>
          </p:cNvPicPr>
          <p:nvPr/>
        </p:nvPicPr>
        <p:blipFill>
          <a:blip r:embed="rId1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163"/>
          <a:stretch>
            <a:fillRect/>
          </a:stretch>
        </p:blipFill>
        <p:spPr bwMode="auto">
          <a:xfrm>
            <a:off x="8128000" y="1"/>
            <a:ext cx="40640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0.m4a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11.png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10" Type="http://schemas.microsoft.com/office/2007/relationships/hdphoto" Target="../media/hdphoto1.wdp"/><Relationship Id="rId4" Type="http://schemas.openxmlformats.org/officeDocument/2006/relationships/audio" Target="../media/media20.m4a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1.m4a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1.png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10" Type="http://schemas.microsoft.com/office/2007/relationships/hdphoto" Target="../media/hdphoto1.wdp"/><Relationship Id="rId4" Type="http://schemas.openxmlformats.org/officeDocument/2006/relationships/audio" Target="../media/media21.m4a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25.m4a"/><Relationship Id="rId13" Type="http://schemas.openxmlformats.org/officeDocument/2006/relationships/image" Target="../media/image15.png"/><Relationship Id="rId3" Type="http://schemas.microsoft.com/office/2007/relationships/media" Target="../media/media23.m4a"/><Relationship Id="rId7" Type="http://schemas.microsoft.com/office/2007/relationships/media" Target="../media/media25.m4a"/><Relationship Id="rId12" Type="http://schemas.openxmlformats.org/officeDocument/2006/relationships/image" Target="../media/image18.png"/><Relationship Id="rId2" Type="http://schemas.microsoft.com/office/2007/relationships/media" Target="../media/media22.m4a"/><Relationship Id="rId16" Type="http://schemas.openxmlformats.org/officeDocument/2006/relationships/image" Target="../media/image10.png"/><Relationship Id="rId1" Type="http://schemas.openxmlformats.org/officeDocument/2006/relationships/audio" Target="NULL" TargetMode="External"/><Relationship Id="rId6" Type="http://schemas.openxmlformats.org/officeDocument/2006/relationships/audio" Target="../media/media24.m4a"/><Relationship Id="rId11" Type="http://schemas.openxmlformats.org/officeDocument/2006/relationships/slideLayout" Target="../slideLayouts/slideLayout7.xml"/><Relationship Id="rId5" Type="http://schemas.microsoft.com/office/2007/relationships/media" Target="../media/media24.m4a"/><Relationship Id="rId15" Type="http://schemas.openxmlformats.org/officeDocument/2006/relationships/image" Target="../media/image8.png"/><Relationship Id="rId10" Type="http://schemas.openxmlformats.org/officeDocument/2006/relationships/audio" Target="../media/media14.mp3"/><Relationship Id="rId4" Type="http://schemas.openxmlformats.org/officeDocument/2006/relationships/audio" Target="../media/media23.m4a"/><Relationship Id="rId9" Type="http://schemas.microsoft.com/office/2007/relationships/media" Target="../media/media14.mp3"/><Relationship Id="rId1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7.mp3"/><Relationship Id="rId7" Type="http://schemas.openxmlformats.org/officeDocument/2006/relationships/image" Target="../media/image8.pn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20.gif"/><Relationship Id="rId5" Type="http://schemas.openxmlformats.org/officeDocument/2006/relationships/slideLayout" Target="../slideLayouts/slideLayout17.xml"/><Relationship Id="rId4" Type="http://schemas.openxmlformats.org/officeDocument/2006/relationships/audio" Target="../media/media7.mp3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p3"/><Relationship Id="rId18" Type="http://schemas.openxmlformats.org/officeDocument/2006/relationships/image" Target="../media/image4.png"/><Relationship Id="rId3" Type="http://schemas.microsoft.com/office/2007/relationships/media" Target="../media/media2.m4a"/><Relationship Id="rId21" Type="http://schemas.openxmlformats.org/officeDocument/2006/relationships/image" Target="../media/image7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3.gif"/><Relationship Id="rId2" Type="http://schemas.openxmlformats.org/officeDocument/2006/relationships/audio" Target="../media/media1.m4a"/><Relationship Id="rId16" Type="http://schemas.openxmlformats.org/officeDocument/2006/relationships/notesSlide" Target="../notesSlides/notesSlide2.xml"/><Relationship Id="rId20" Type="http://schemas.openxmlformats.org/officeDocument/2006/relationships/image" Target="../media/image6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slideLayout" Target="../slideLayouts/slideLayout17.xml"/><Relationship Id="rId10" Type="http://schemas.openxmlformats.org/officeDocument/2006/relationships/audio" Target="../media/media5.m4a"/><Relationship Id="rId19" Type="http://schemas.openxmlformats.org/officeDocument/2006/relationships/image" Target="../media/image5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p3"/><Relationship Id="rId2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9.m4a"/><Relationship Id="rId7" Type="http://schemas.openxmlformats.org/officeDocument/2006/relationships/image" Target="../media/image10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9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png"/><Relationship Id="rId3" Type="http://schemas.microsoft.com/office/2007/relationships/media" Target="../media/media11.m4a"/><Relationship Id="rId7" Type="http://schemas.openxmlformats.org/officeDocument/2006/relationships/image" Target="../media/image12.png"/><Relationship Id="rId12" Type="http://schemas.openxmlformats.org/officeDocument/2006/relationships/image" Target="../media/image16.gif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5.png"/><Relationship Id="rId4" Type="http://schemas.openxmlformats.org/officeDocument/2006/relationships/audio" Target="../media/media11.m4a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gif"/><Relationship Id="rId3" Type="http://schemas.microsoft.com/office/2007/relationships/media" Target="../media/media13.m4a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5.png"/><Relationship Id="rId4" Type="http://schemas.openxmlformats.org/officeDocument/2006/relationships/audio" Target="../media/media13.m4a"/><Relationship Id="rId9" Type="http://schemas.openxmlformats.org/officeDocument/2006/relationships/image" Target="../media/image14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png"/><Relationship Id="rId3" Type="http://schemas.microsoft.com/office/2007/relationships/media" Target="../media/media15.m4a"/><Relationship Id="rId7" Type="http://schemas.openxmlformats.org/officeDocument/2006/relationships/image" Target="../media/image12.png"/><Relationship Id="rId12" Type="http://schemas.openxmlformats.org/officeDocument/2006/relationships/image" Target="../media/image10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5.png"/><Relationship Id="rId4" Type="http://schemas.openxmlformats.org/officeDocument/2006/relationships/audio" Target="../media/media15.m4a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16.m4a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5.png"/><Relationship Id="rId4" Type="http://schemas.openxmlformats.org/officeDocument/2006/relationships/audio" Target="../media/media16.m4a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NULL" TargetMode="External"/><Relationship Id="rId7" Type="http://schemas.openxmlformats.org/officeDocument/2006/relationships/image" Target="../media/image13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1.pn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microsoft.com/office/2007/relationships/hdphoto" Target="../media/hdphoto1.wdp"/><Relationship Id="rId4" Type="http://schemas.microsoft.com/office/2007/relationships/media" Target="../media/media18.m4a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19.m4a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11.png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10" Type="http://schemas.microsoft.com/office/2007/relationships/hdphoto" Target="../media/hdphoto1.wdp"/><Relationship Id="rId4" Type="http://schemas.openxmlformats.org/officeDocument/2006/relationships/audio" Target="../media/media19.m4a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07568" y="945416"/>
            <a:ext cx="7632848" cy="1470025"/>
          </a:xfrm>
        </p:spPr>
        <p:txBody>
          <a:bodyPr>
            <a:normAutofit/>
          </a:bodyPr>
          <a:lstStyle/>
          <a:p>
            <a:pPr algn="l"/>
            <a:r>
              <a:rPr lang="ja-JP" altLang="en-US" sz="6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はじめてのプログラミング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825356" y="5747146"/>
            <a:ext cx="5464696" cy="648072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柏市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IT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教育支援アドバイザー　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2642768"/>
            <a:ext cx="2915857" cy="33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角丸四角形吹き出し 5"/>
          <p:cNvSpPr/>
          <p:nvPr/>
        </p:nvSpPr>
        <p:spPr>
          <a:xfrm>
            <a:off x="5807968" y="2852936"/>
            <a:ext cx="4320480" cy="2016224"/>
          </a:xfrm>
          <a:prstGeom prst="wedgeRoundRectCallout">
            <a:avLst>
              <a:gd name="adj1" fmla="val -67487"/>
              <a:gd name="adj2" fmla="val -2931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ログインして</a:t>
            </a:r>
            <a:endParaRPr lang="en-US" altLang="ja-JP" sz="3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待っててね</a:t>
            </a:r>
          </a:p>
        </p:txBody>
      </p:sp>
      <p:sp>
        <p:nvSpPr>
          <p:cNvPr id="5" name="右矢印 4">
            <a:hlinkClick r:id="rId4" action="ppaction://hlinksldjump"/>
          </p:cNvPr>
          <p:cNvSpPr/>
          <p:nvPr/>
        </p:nvSpPr>
        <p:spPr>
          <a:xfrm>
            <a:off x="10488488" y="5545012"/>
            <a:ext cx="1278556" cy="850206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スター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ト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019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台形 21"/>
          <p:cNvSpPr/>
          <p:nvPr/>
        </p:nvSpPr>
        <p:spPr>
          <a:xfrm>
            <a:off x="1652690" y="188640"/>
            <a:ext cx="8856984" cy="6480720"/>
          </a:xfrm>
          <a:prstGeom prst="trapezoid">
            <a:avLst>
              <a:gd name="adj" fmla="val 9056"/>
            </a:avLst>
          </a:prstGeom>
          <a:solidFill>
            <a:srgbClr val="D5A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06" y="4797152"/>
            <a:ext cx="1726852" cy="1524000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8271212" y="5305712"/>
            <a:ext cx="488160" cy="506880"/>
            <a:chOff x="7092280" y="2922120"/>
            <a:chExt cx="488160" cy="506880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3099360"/>
              <a:ext cx="346419" cy="329640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4178" y="2922120"/>
              <a:ext cx="186262" cy="177240"/>
            </a:xfrm>
            <a:prstGeom prst="rect">
              <a:avLst/>
            </a:prstGeom>
          </p:spPr>
        </p:pic>
      </p:grpSp>
      <p:grpSp>
        <p:nvGrpSpPr>
          <p:cNvPr id="17" name="グループ化 16"/>
          <p:cNvGrpSpPr/>
          <p:nvPr/>
        </p:nvGrpSpPr>
        <p:grpSpPr>
          <a:xfrm>
            <a:off x="2266243" y="2355481"/>
            <a:ext cx="2503704" cy="1944164"/>
            <a:chOff x="5718290" y="1290170"/>
            <a:chExt cx="2503704" cy="1944164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75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290" y="1290170"/>
              <a:ext cx="2503704" cy="1944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円/楕円 18"/>
            <p:cNvSpPr/>
            <p:nvPr/>
          </p:nvSpPr>
          <p:spPr>
            <a:xfrm rot="1383477">
              <a:off x="6785131" y="1895590"/>
              <a:ext cx="360040" cy="267072"/>
            </a:xfrm>
            <a:prstGeom prst="ellipse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14" name="spr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943058" y="256034"/>
            <a:ext cx="609600" cy="60960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4423212" y="1131424"/>
            <a:ext cx="2363971" cy="972405"/>
            <a:chOff x="4423212" y="1131424"/>
            <a:chExt cx="2363971" cy="972405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4423212" y="1131424"/>
              <a:ext cx="2363971" cy="972405"/>
            </a:xfrm>
            <a:prstGeom prst="wedgeRoundRectCallout">
              <a:avLst>
                <a:gd name="adj1" fmla="val -44373"/>
                <a:gd name="adj2" fmla="val 8516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 anchor="t" anchorCtr="1">
              <a:noAutofit/>
            </a:bodyPr>
            <a:lstStyle/>
            <a:p>
              <a:pPr algn="ctr"/>
              <a:r>
                <a:rPr lang="ja-JP" altLang="en-US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すすんで</a:t>
              </a:r>
              <a:r>
                <a:rPr lang="ja-JP" altLang="en-US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！</a:t>
              </a:r>
            </a:p>
          </p:txBody>
        </p:sp>
        <p:grpSp>
          <p:nvGrpSpPr>
            <p:cNvPr id="16" name="グループ化 15"/>
            <p:cNvGrpSpPr/>
            <p:nvPr/>
          </p:nvGrpSpPr>
          <p:grpSpPr>
            <a:xfrm>
              <a:off x="5087151" y="1637581"/>
              <a:ext cx="1609019" cy="369332"/>
              <a:chOff x="5918651" y="86619"/>
              <a:chExt cx="1609019" cy="369332"/>
            </a:xfrm>
          </p:grpSpPr>
          <p:sp>
            <p:nvSpPr>
              <p:cNvPr id="20" name="楕円 19"/>
              <p:cNvSpPr/>
              <p:nvPr/>
            </p:nvSpPr>
            <p:spPr>
              <a:xfrm>
                <a:off x="5918651" y="127269"/>
                <a:ext cx="288032" cy="28803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n>
                    <a:solidFill>
                      <a:schemeClr val="bg1">
                        <a:lumMod val="50000"/>
                      </a:schemeClr>
                    </a:solidFill>
                  </a:ln>
                </a:endParaRPr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6297696" y="86619"/>
                <a:ext cx="12299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solidFill>
                      <a:schemeClr val="bg1">
                        <a:lumMod val="50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動き</a:t>
                </a:r>
              </a:p>
            </p:txBody>
          </p:sp>
        </p:grpSp>
      </p:grpSp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247858" y="17990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5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66667E-6 4.81481E-6 L 0.41823 0.3402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11" y="170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3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台形 4"/>
          <p:cNvSpPr/>
          <p:nvPr/>
        </p:nvSpPr>
        <p:spPr>
          <a:xfrm>
            <a:off x="1652690" y="188640"/>
            <a:ext cx="8856984" cy="6480720"/>
          </a:xfrm>
          <a:prstGeom prst="trapezoid">
            <a:avLst>
              <a:gd name="adj" fmla="val 9056"/>
            </a:avLst>
          </a:prstGeom>
          <a:solidFill>
            <a:srgbClr val="D5A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06" y="4797152"/>
            <a:ext cx="1726852" cy="1524000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8271212" y="5305712"/>
            <a:ext cx="488160" cy="506880"/>
            <a:chOff x="7092280" y="2922120"/>
            <a:chExt cx="488160" cy="506880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3099360"/>
              <a:ext cx="346419" cy="329640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4178" y="2922120"/>
              <a:ext cx="186262" cy="177240"/>
            </a:xfrm>
            <a:prstGeom prst="rect">
              <a:avLst/>
            </a:prstGeom>
          </p:spPr>
        </p:pic>
      </p:grpSp>
      <p:grpSp>
        <p:nvGrpSpPr>
          <p:cNvPr id="14" name="グループ化 13"/>
          <p:cNvGrpSpPr/>
          <p:nvPr/>
        </p:nvGrpSpPr>
        <p:grpSpPr>
          <a:xfrm>
            <a:off x="6787182" y="4449180"/>
            <a:ext cx="2503704" cy="1944164"/>
            <a:chOff x="5718290" y="1290170"/>
            <a:chExt cx="2503704" cy="1944164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75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290" y="1290170"/>
              <a:ext cx="2503704" cy="1944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円/楕円 15"/>
            <p:cNvSpPr/>
            <p:nvPr/>
          </p:nvSpPr>
          <p:spPr>
            <a:xfrm rot="1383477">
              <a:off x="6785131" y="1895590"/>
              <a:ext cx="360040" cy="267072"/>
            </a:xfrm>
            <a:prstGeom prst="ellipse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9130178" y="3403775"/>
            <a:ext cx="2363971" cy="972405"/>
          </a:xfrm>
          <a:prstGeom prst="wedgeRoundRectCallout">
            <a:avLst>
              <a:gd name="adj1" fmla="val -44373"/>
              <a:gd name="adj2" fmla="val 85160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pPr algn="ctr"/>
            <a:r>
              <a:rPr lang="ja-JP" altLang="en-US" b="1" dirty="0">
                <a:solidFill>
                  <a:srgbClr val="CC99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完了！止まって</a:t>
            </a:r>
          </a:p>
        </p:txBody>
      </p:sp>
      <p:pic>
        <p:nvPicPr>
          <p:cNvPr id="17" name="pyo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89349" y="188640"/>
            <a:ext cx="609600" cy="609600"/>
          </a:xfrm>
          <a:prstGeom prst="rect">
            <a:avLst/>
          </a:prstGeom>
        </p:spPr>
      </p:pic>
      <p:grpSp>
        <p:nvGrpSpPr>
          <p:cNvPr id="18" name="グループ化 17"/>
          <p:cNvGrpSpPr/>
          <p:nvPr/>
        </p:nvGrpSpPr>
        <p:grpSpPr>
          <a:xfrm>
            <a:off x="9763083" y="3889977"/>
            <a:ext cx="1493182" cy="369332"/>
            <a:chOff x="5419501" y="758051"/>
            <a:chExt cx="1493182" cy="369332"/>
          </a:xfrm>
        </p:grpSpPr>
        <p:sp>
          <p:nvSpPr>
            <p:cNvPr id="19" name="楕円 18"/>
            <p:cNvSpPr/>
            <p:nvPr/>
          </p:nvSpPr>
          <p:spPr>
            <a:xfrm>
              <a:off x="5419501" y="798701"/>
              <a:ext cx="288032" cy="288032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682709" y="758051"/>
              <a:ext cx="1229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制御</a:t>
              </a:r>
            </a:p>
          </p:txBody>
        </p:sp>
      </p:grpSp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272962" y="881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8" dur="1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80" fill="hold">
                                          <p:stCondLst>
                                            <p:cond delay="3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380" fill="hold">
                                          <p:stCondLst>
                                            <p:cond delay="7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80" fill="hold">
                                          <p:stCondLst>
                                            <p:cond delay="11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380" fill="hold">
                                          <p:stCondLst>
                                            <p:cond delay="15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2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/>
          <p:cNvCxnSpPr/>
          <p:nvPr/>
        </p:nvCxnSpPr>
        <p:spPr>
          <a:xfrm>
            <a:off x="6478869" y="4797152"/>
            <a:ext cx="0" cy="90635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4899965" y="4610131"/>
            <a:ext cx="900506" cy="1549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角丸四角形 26"/>
          <p:cNvSpPr/>
          <p:nvPr/>
        </p:nvSpPr>
        <p:spPr>
          <a:xfrm>
            <a:off x="1127448" y="370399"/>
            <a:ext cx="2195978" cy="5896694"/>
          </a:xfrm>
          <a:prstGeom prst="roundRect">
            <a:avLst>
              <a:gd name="adj" fmla="val 29425"/>
            </a:avLst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6" name="フローチャート: 判断 15"/>
          <p:cNvSpPr/>
          <p:nvPr/>
        </p:nvSpPr>
        <p:spPr>
          <a:xfrm>
            <a:off x="1590725" y="3890053"/>
            <a:ext cx="3430681" cy="1471141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02954" y="4039207"/>
            <a:ext cx="2689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もし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何かにぶつかった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なら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5585805" y="4096310"/>
            <a:ext cx="1870536" cy="8062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967927" y="1929673"/>
            <a:ext cx="2856963" cy="9973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191714" y="2135851"/>
            <a:ext cx="242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ず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ーっと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動いて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609506" y="4227821"/>
            <a:ext cx="1901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バックして</a:t>
            </a: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24" y="5229200"/>
            <a:ext cx="1288013" cy="1136711"/>
          </a:xfrm>
          <a:prstGeom prst="rect">
            <a:avLst/>
          </a:prstGeom>
        </p:spPr>
      </p:pic>
      <p:grpSp>
        <p:nvGrpSpPr>
          <p:cNvPr id="41" name="グループ化 40"/>
          <p:cNvGrpSpPr/>
          <p:nvPr/>
        </p:nvGrpSpPr>
        <p:grpSpPr>
          <a:xfrm>
            <a:off x="8498094" y="509089"/>
            <a:ext cx="1875016" cy="1398839"/>
            <a:chOff x="5718290" y="1290170"/>
            <a:chExt cx="2503704" cy="1944164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75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290" y="1290170"/>
              <a:ext cx="2503704" cy="1944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円/楕円 18"/>
            <p:cNvSpPr/>
            <p:nvPr/>
          </p:nvSpPr>
          <p:spPr>
            <a:xfrm rot="1383477">
              <a:off x="6785131" y="1895590"/>
              <a:ext cx="360040" cy="267072"/>
            </a:xfrm>
            <a:prstGeom prst="ellipse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cxnSp>
        <p:nvCxnSpPr>
          <p:cNvPr id="34" name="直線コネクタ 33"/>
          <p:cNvCxnSpPr/>
          <p:nvPr/>
        </p:nvCxnSpPr>
        <p:spPr>
          <a:xfrm flipV="1">
            <a:off x="3306066" y="5711790"/>
            <a:ext cx="3172803" cy="4979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4469536" y="152519"/>
            <a:ext cx="3642512" cy="919401"/>
          </a:xfrm>
          <a:prstGeom prst="roundRect">
            <a:avLst/>
          </a:prstGeom>
          <a:solidFill>
            <a:srgbClr val="00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おそうじロボットの動きを</a:t>
            </a:r>
            <a:endParaRPr lang="en-US" altLang="ja-JP" sz="2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「ことば」で表してみよう</a:t>
            </a:r>
          </a:p>
        </p:txBody>
      </p:sp>
      <p:sp>
        <p:nvSpPr>
          <p:cNvPr id="3" name="左矢印 2"/>
          <p:cNvSpPr/>
          <p:nvPr/>
        </p:nvSpPr>
        <p:spPr>
          <a:xfrm rot="16200000">
            <a:off x="3221858" y="1367721"/>
            <a:ext cx="730395" cy="36609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左矢印 21"/>
          <p:cNvSpPr/>
          <p:nvPr/>
        </p:nvSpPr>
        <p:spPr>
          <a:xfrm rot="16200000">
            <a:off x="3251539" y="3344042"/>
            <a:ext cx="701250" cy="39077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左矢印 22"/>
          <p:cNvSpPr/>
          <p:nvPr/>
        </p:nvSpPr>
        <p:spPr>
          <a:xfrm rot="16200000">
            <a:off x="7200010" y="4401694"/>
            <a:ext cx="922365" cy="362299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427.5079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24592" y="200317"/>
            <a:ext cx="609600" cy="609600"/>
          </a:xfrm>
          <a:prstGeom prst="rect">
            <a:avLst/>
          </a:prstGeom>
        </p:spPr>
      </p:pic>
      <p:pic>
        <p:nvPicPr>
          <p:cNvPr id="5" name="録音されたサウンド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24592" y="1040773"/>
            <a:ext cx="609600" cy="609600"/>
          </a:xfrm>
          <a:prstGeom prst="rect">
            <a:avLst/>
          </a:prstGeom>
        </p:spPr>
      </p:pic>
      <p:pic>
        <p:nvPicPr>
          <p:cNvPr id="6" name="録音されたサウンド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96430" y="1939734"/>
            <a:ext cx="609600" cy="609600"/>
          </a:xfrm>
          <a:prstGeom prst="rect">
            <a:avLst/>
          </a:prstGeom>
        </p:spPr>
      </p:pic>
      <p:pic>
        <p:nvPicPr>
          <p:cNvPr id="7" name="録音されたサウンド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74355" y="2992355"/>
            <a:ext cx="609600" cy="609600"/>
          </a:xfrm>
          <a:prstGeom prst="rect">
            <a:avLst/>
          </a:prstGeom>
        </p:spPr>
      </p:pic>
      <p:pic>
        <p:nvPicPr>
          <p:cNvPr id="26" name="spring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12645" y="5044027"/>
            <a:ext cx="609600" cy="609600"/>
          </a:xfrm>
          <a:prstGeom prst="rect">
            <a:avLst/>
          </a:prstGeom>
        </p:spPr>
      </p:pic>
      <p:pic>
        <p:nvPicPr>
          <p:cNvPr id="29" name="spring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31295" y="4121662"/>
            <a:ext cx="609600" cy="609600"/>
          </a:xfrm>
          <a:prstGeom prst="rect">
            <a:avLst/>
          </a:prstGeom>
        </p:spPr>
      </p:pic>
      <p:pic>
        <p:nvPicPr>
          <p:cNvPr id="30" name="録音されたサウンド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14" end="0.5079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12645" y="60611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64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7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49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4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00625 0.4775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2386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03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441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59"/>
                                  </p:stCondLst>
                                  <p:childTnLst>
                                    <p:animRot by="120000">
                                      <p:cBhvr>
                                        <p:cTn id="2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7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23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1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33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333"/>
                            </p:stCondLst>
                            <p:childTnLst>
                              <p:par>
                                <p:cTn id="5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47754 L 0.04505 0.1590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-1592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03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6370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766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0" grpId="0" animBg="1"/>
      <p:bldP spid="3" grpId="0" animBg="1"/>
      <p:bldP spid="22" grpId="2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4370686" y="2547751"/>
            <a:ext cx="3353152" cy="2468240"/>
            <a:chOff x="5517712" y="3063602"/>
            <a:chExt cx="2510672" cy="1949574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712" y="3063602"/>
              <a:ext cx="2510672" cy="194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円/楕円 22"/>
            <p:cNvSpPr/>
            <p:nvPr/>
          </p:nvSpPr>
          <p:spPr>
            <a:xfrm rot="878250">
              <a:off x="6608081" y="3660345"/>
              <a:ext cx="329935" cy="263719"/>
            </a:xfrm>
            <a:prstGeom prst="ellipse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3056701" y="410135"/>
            <a:ext cx="59811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プログラミング</a:t>
            </a:r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とは、</a:t>
            </a:r>
            <a:endParaRPr lang="en-US" altLang="ja-JP" sz="4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コンピュータが分かるように</a:t>
            </a:r>
            <a:endParaRPr lang="en-US" altLang="ja-JP" sz="4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命令を渡してあげることです。</a:t>
            </a:r>
            <a:endParaRPr lang="en-US" altLang="ja-JP" sz="4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639616" y="5445224"/>
            <a:ext cx="7128792" cy="9676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18" name="グループ化 17"/>
          <p:cNvGrpSpPr/>
          <p:nvPr/>
        </p:nvGrpSpPr>
        <p:grpSpPr>
          <a:xfrm>
            <a:off x="3116634" y="5757498"/>
            <a:ext cx="1493182" cy="369332"/>
            <a:chOff x="5419501" y="758051"/>
            <a:chExt cx="1493182" cy="369332"/>
          </a:xfrm>
        </p:grpSpPr>
        <p:sp>
          <p:nvSpPr>
            <p:cNvPr id="19" name="楕円 18"/>
            <p:cNvSpPr/>
            <p:nvPr/>
          </p:nvSpPr>
          <p:spPr>
            <a:xfrm>
              <a:off x="5419501" y="798701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682709" y="758051"/>
              <a:ext cx="1229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動き</a:t>
              </a: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4308617" y="5774929"/>
            <a:ext cx="1493182" cy="369332"/>
            <a:chOff x="5419501" y="758051"/>
            <a:chExt cx="1493182" cy="369332"/>
          </a:xfrm>
        </p:grpSpPr>
        <p:sp>
          <p:nvSpPr>
            <p:cNvPr id="24" name="楕円 23"/>
            <p:cNvSpPr/>
            <p:nvPr/>
          </p:nvSpPr>
          <p:spPr>
            <a:xfrm>
              <a:off x="5419501" y="798701"/>
              <a:ext cx="288032" cy="28803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682709" y="758051"/>
              <a:ext cx="1229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見た目</a:t>
              </a: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5598106" y="5771566"/>
            <a:ext cx="1493182" cy="369332"/>
            <a:chOff x="5419501" y="758051"/>
            <a:chExt cx="1493182" cy="369332"/>
          </a:xfrm>
        </p:grpSpPr>
        <p:sp>
          <p:nvSpPr>
            <p:cNvPr id="27" name="楕円 26"/>
            <p:cNvSpPr/>
            <p:nvPr/>
          </p:nvSpPr>
          <p:spPr>
            <a:xfrm>
              <a:off x="5419501" y="798701"/>
              <a:ext cx="288032" cy="28803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682709" y="758051"/>
              <a:ext cx="1229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イベント</a:t>
              </a: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6897824" y="5771566"/>
            <a:ext cx="1493182" cy="369332"/>
            <a:chOff x="5419501" y="758051"/>
            <a:chExt cx="1493182" cy="369332"/>
          </a:xfrm>
        </p:grpSpPr>
        <p:sp>
          <p:nvSpPr>
            <p:cNvPr id="30" name="楕円 29"/>
            <p:cNvSpPr/>
            <p:nvPr/>
          </p:nvSpPr>
          <p:spPr>
            <a:xfrm>
              <a:off x="5419501" y="798701"/>
              <a:ext cx="288032" cy="28803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5682709" y="758051"/>
              <a:ext cx="1229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制御</a:t>
              </a: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8097437" y="5757498"/>
            <a:ext cx="1493182" cy="369332"/>
            <a:chOff x="5419501" y="758051"/>
            <a:chExt cx="1493182" cy="369332"/>
          </a:xfrm>
        </p:grpSpPr>
        <p:sp>
          <p:nvSpPr>
            <p:cNvPr id="33" name="楕円 32"/>
            <p:cNvSpPr/>
            <p:nvPr/>
          </p:nvSpPr>
          <p:spPr>
            <a:xfrm>
              <a:off x="5419501" y="798701"/>
              <a:ext cx="288032" cy="288032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5682709" y="758051"/>
              <a:ext cx="1229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調べる</a:t>
              </a:r>
            </a:p>
          </p:txBody>
        </p:sp>
      </p:grpSp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36560" y="4101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3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75520" y="1844824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ではスクラッチでプログラムを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作成してみましょう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 descr="X:\◆コンピュータ研修\★H28\夏季研修\研修マニュアル-作成中\8-プログラミング\素材関係\ねこ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4005064"/>
            <a:ext cx="17716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形吹き出し 2"/>
          <p:cNvSpPr/>
          <p:nvPr/>
        </p:nvSpPr>
        <p:spPr>
          <a:xfrm>
            <a:off x="5087888" y="3501009"/>
            <a:ext cx="2952328" cy="1826121"/>
          </a:xfrm>
          <a:prstGeom prst="wedgeEllipseCallout">
            <a:avLst>
              <a:gd name="adj1" fmla="val -61018"/>
              <a:gd name="adj2" fmla="val 4232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Let’s</a:t>
            </a: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GO</a:t>
            </a:r>
            <a:endParaRPr lang="ja-JP" altLang="en-US" sz="3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64552" y="476672"/>
            <a:ext cx="609600" cy="609600"/>
          </a:xfrm>
          <a:prstGeom prst="rect">
            <a:avLst/>
          </a:prstGeom>
        </p:spPr>
      </p:pic>
      <p:pic>
        <p:nvPicPr>
          <p:cNvPr id="6" name="夢いっぱい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fade out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50718" y="59563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4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1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0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20000" showWhenStopped="0">
                <p:cTn id="1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47528" y="314934"/>
            <a:ext cx="8229600" cy="1143000"/>
          </a:xfrm>
        </p:spPr>
        <p:txBody>
          <a:bodyPr/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身近なプログラム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83" y="4815031"/>
            <a:ext cx="1672632" cy="1289587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6810" y="3566088"/>
            <a:ext cx="1906428" cy="260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2292" y="1561037"/>
            <a:ext cx="2213992" cy="208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6376" y="1460610"/>
            <a:ext cx="2036128" cy="46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19" y="1052987"/>
            <a:ext cx="2061686" cy="2015973"/>
          </a:xfrm>
          <a:prstGeom prst="rect">
            <a:avLst/>
          </a:prstGeom>
        </p:spPr>
      </p:pic>
      <p:pic>
        <p:nvPicPr>
          <p:cNvPr id="6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089907" y="176628"/>
            <a:ext cx="609600" cy="609600"/>
          </a:xfrm>
          <a:prstGeom prst="rect">
            <a:avLst/>
          </a:prstGeom>
        </p:spPr>
      </p:pic>
      <p:pic>
        <p:nvPicPr>
          <p:cNvPr id="13" name="録音されたサウンド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152025" y="1048795"/>
            <a:ext cx="609600" cy="609600"/>
          </a:xfrm>
          <a:prstGeom prst="rect">
            <a:avLst/>
          </a:prstGeom>
        </p:spPr>
      </p:pic>
      <p:pic>
        <p:nvPicPr>
          <p:cNvPr id="14" name="録音されたサウンド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272701" y="1960471"/>
            <a:ext cx="609600" cy="609600"/>
          </a:xfrm>
          <a:prstGeom prst="rect">
            <a:avLst/>
          </a:prstGeom>
        </p:spPr>
      </p:pic>
      <p:pic>
        <p:nvPicPr>
          <p:cNvPr id="15" name="録音されたサウンド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272701" y="3197657"/>
            <a:ext cx="609600" cy="609600"/>
          </a:xfrm>
          <a:prstGeom prst="rect">
            <a:avLst/>
          </a:prstGeom>
        </p:spPr>
      </p:pic>
      <p:pic>
        <p:nvPicPr>
          <p:cNvPr id="16" name="録音されたサウンド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181762" y="4130043"/>
            <a:ext cx="609600" cy="609600"/>
          </a:xfrm>
          <a:prstGeom prst="rect">
            <a:avLst/>
          </a:prstGeom>
        </p:spPr>
      </p:pic>
      <p:pic>
        <p:nvPicPr>
          <p:cNvPr id="17" name="録音されたサウンド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181762" y="5440352"/>
            <a:ext cx="609600" cy="609600"/>
          </a:xfrm>
          <a:prstGeom prst="rect">
            <a:avLst/>
          </a:prstGeom>
        </p:spPr>
      </p:pic>
      <p:pic>
        <p:nvPicPr>
          <p:cNvPr id="18" name="夢いっぱい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fade out="500"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07368" y="61429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6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6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21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43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6679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51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98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5379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33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47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3867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504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741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4796"/>
                                  </p:stCondLst>
                                  <p:childTnLst>
                                    <p:animScale>
                                      <p:cBhvr>
                                        <p:cTn id="37" dur="1900" fill="hold"/>
                                        <p:tgtEl>
                                          <p:spTgt spid="4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914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31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769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6086"/>
                                  </p:stCondLst>
                                  <p:childTnLst>
                                    <p:animScale>
                                      <p:cBhvr>
                                        <p:cTn id="44" dur="1700" fill="hold"/>
                                        <p:tgtEl>
                                          <p:spTgt spid="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20000" numSld="2" showWhenStopped="0">
                <p:cTn id="5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60846" y="1553238"/>
            <a:ext cx="7119531" cy="2235802"/>
          </a:xfrm>
          <a:prstGeom prst="wedgeRoundRectCallout">
            <a:avLst>
              <a:gd name="adj1" fmla="val -1865"/>
              <a:gd name="adj2" fmla="val 65590"/>
              <a:gd name="adj3" fmla="val 16667"/>
            </a:avLst>
          </a:prstGeom>
          <a:solidFill>
            <a:srgbClr val="FFFFCC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/>
          <a:p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おそうじロボットの動きを見ながら、</a:t>
            </a:r>
            <a:r>
              <a:rPr lang="en-US" altLang="ja-JP" sz="4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4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その命令を確認してみよう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5" y="4293097"/>
            <a:ext cx="250507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711625" y="823220"/>
            <a:ext cx="6381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プログラムとは、命令の集まりです。</a:t>
            </a:r>
            <a:endParaRPr lang="en-US" altLang="ja-JP" sz="3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" name="pyo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23103" y="213620"/>
            <a:ext cx="609600" cy="609600"/>
          </a:xfrm>
          <a:prstGeom prst="rect">
            <a:avLst/>
          </a:prstGeom>
        </p:spPr>
      </p:pic>
      <p:pic>
        <p:nvPicPr>
          <p:cNvPr id="7" name="録音されたサウンド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23103" y="14695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4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423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32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32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2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32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台形 4"/>
          <p:cNvSpPr/>
          <p:nvPr/>
        </p:nvSpPr>
        <p:spPr>
          <a:xfrm>
            <a:off x="1652690" y="188640"/>
            <a:ext cx="8856984" cy="6480720"/>
          </a:xfrm>
          <a:prstGeom prst="trapezoid">
            <a:avLst>
              <a:gd name="adj" fmla="val 9056"/>
            </a:avLst>
          </a:prstGeom>
          <a:solidFill>
            <a:srgbClr val="D5A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06" y="4797152"/>
            <a:ext cx="1726852" cy="1524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64" y="1724585"/>
            <a:ext cx="490435" cy="466680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8271212" y="5305712"/>
            <a:ext cx="488160" cy="506880"/>
            <a:chOff x="7092280" y="2922120"/>
            <a:chExt cx="488160" cy="506880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3099360"/>
              <a:ext cx="346419" cy="329640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4178" y="2922120"/>
              <a:ext cx="186262" cy="177240"/>
            </a:xfrm>
            <a:prstGeom prst="rect">
              <a:avLst/>
            </a:prstGeom>
          </p:spPr>
        </p:pic>
      </p:grpSp>
      <p:grpSp>
        <p:nvGrpSpPr>
          <p:cNvPr id="16" name="グループ化 15"/>
          <p:cNvGrpSpPr/>
          <p:nvPr/>
        </p:nvGrpSpPr>
        <p:grpSpPr>
          <a:xfrm>
            <a:off x="2457162" y="3712124"/>
            <a:ext cx="589117" cy="436956"/>
            <a:chOff x="1144809" y="3889364"/>
            <a:chExt cx="589117" cy="436956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809" y="3977984"/>
              <a:ext cx="346419" cy="329640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7366" y="3889364"/>
              <a:ext cx="186262" cy="177240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4149080"/>
              <a:ext cx="186262" cy="177240"/>
            </a:xfrm>
            <a:prstGeom prst="rect">
              <a:avLst/>
            </a:prstGeom>
          </p:spPr>
        </p:pic>
      </p:grpSp>
      <p:sp>
        <p:nvSpPr>
          <p:cNvPr id="17" name="テキスト ボックス 16"/>
          <p:cNvSpPr txBox="1"/>
          <p:nvPr/>
        </p:nvSpPr>
        <p:spPr>
          <a:xfrm>
            <a:off x="6328043" y="285501"/>
            <a:ext cx="2363971" cy="972405"/>
          </a:xfrm>
          <a:prstGeom prst="wedgeRoundRectCallout">
            <a:avLst>
              <a:gd name="adj1" fmla="val 68446"/>
              <a:gd name="adj2" fmla="val -15405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pPr algn="ctr"/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スタートボタンＯＮ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75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90" y="1290170"/>
            <a:ext cx="2503704" cy="194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8603">
            <a:off x="8370519" y="296430"/>
            <a:ext cx="1590332" cy="1434018"/>
          </a:xfrm>
          <a:prstGeom prst="rect">
            <a:avLst/>
          </a:prstGeom>
        </p:spPr>
      </p:pic>
      <p:grpSp>
        <p:nvGrpSpPr>
          <p:cNvPr id="19" name="グループ化 18"/>
          <p:cNvGrpSpPr/>
          <p:nvPr/>
        </p:nvGrpSpPr>
        <p:grpSpPr>
          <a:xfrm>
            <a:off x="6943501" y="758051"/>
            <a:ext cx="1493182" cy="369332"/>
            <a:chOff x="5419501" y="758051"/>
            <a:chExt cx="1493182" cy="369332"/>
          </a:xfrm>
        </p:grpSpPr>
        <p:sp>
          <p:nvSpPr>
            <p:cNvPr id="6" name="楕円 5"/>
            <p:cNvSpPr/>
            <p:nvPr/>
          </p:nvSpPr>
          <p:spPr>
            <a:xfrm>
              <a:off x="5419501" y="798701"/>
              <a:ext cx="288032" cy="28803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682709" y="758051"/>
              <a:ext cx="1229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イベント</a:t>
              </a:r>
            </a:p>
          </p:txBody>
        </p:sp>
      </p:grpSp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59" end="899.3877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14146" y="188640"/>
            <a:ext cx="609600" cy="609600"/>
          </a:xfrm>
          <a:prstGeom prst="rect">
            <a:avLst/>
          </a:prstGeom>
        </p:spPr>
      </p:pic>
      <p:pic>
        <p:nvPicPr>
          <p:cNvPr id="18" name="録音されたサウンド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00538" y="12212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7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885 -0.04259 C 0.00781 -0.03287 0.00469 -0.02431 0.0026 -0.01713 C 0.00052 -0.00996 -0.00399 -0.00718 -0.00399 0.00532 L 2.77778E-7 2.22222E-6 " pathEditMode="relative" rAng="0" ptsTypes="ff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台形 4"/>
          <p:cNvSpPr/>
          <p:nvPr/>
        </p:nvSpPr>
        <p:spPr>
          <a:xfrm>
            <a:off x="1652690" y="188640"/>
            <a:ext cx="8856984" cy="6480720"/>
          </a:xfrm>
          <a:prstGeom prst="trapezoid">
            <a:avLst>
              <a:gd name="adj" fmla="val 9056"/>
            </a:avLst>
          </a:prstGeom>
          <a:solidFill>
            <a:srgbClr val="D5A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06" y="4797152"/>
            <a:ext cx="1726852" cy="1524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64" y="1724585"/>
            <a:ext cx="490435" cy="466680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8271212" y="5305712"/>
            <a:ext cx="488160" cy="506880"/>
            <a:chOff x="7092280" y="2922120"/>
            <a:chExt cx="488160" cy="506880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3099360"/>
              <a:ext cx="346419" cy="329640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4178" y="2922120"/>
              <a:ext cx="186262" cy="177240"/>
            </a:xfrm>
            <a:prstGeom prst="rect">
              <a:avLst/>
            </a:prstGeom>
          </p:spPr>
        </p:pic>
      </p:grpSp>
      <p:grpSp>
        <p:nvGrpSpPr>
          <p:cNvPr id="16" name="グループ化 15"/>
          <p:cNvGrpSpPr/>
          <p:nvPr/>
        </p:nvGrpSpPr>
        <p:grpSpPr>
          <a:xfrm>
            <a:off x="2457162" y="3712124"/>
            <a:ext cx="589117" cy="436956"/>
            <a:chOff x="1144809" y="3889364"/>
            <a:chExt cx="589117" cy="436956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809" y="3977984"/>
              <a:ext cx="346419" cy="329640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7366" y="3889364"/>
              <a:ext cx="186262" cy="177240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4149080"/>
              <a:ext cx="186262" cy="177240"/>
            </a:xfrm>
            <a:prstGeom prst="rect">
              <a:avLst/>
            </a:prstGeom>
          </p:spPr>
        </p:pic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75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90" y="1290170"/>
            <a:ext cx="2503704" cy="194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6280053" y="312038"/>
            <a:ext cx="2363971" cy="972405"/>
          </a:xfrm>
          <a:prstGeom prst="wedgeRoundRectCallout">
            <a:avLst>
              <a:gd name="adj1" fmla="val 34063"/>
              <a:gd name="adj2" fmla="val 83854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pPr algn="ctr"/>
            <a:r>
              <a:rPr lang="ja-JP" altLang="en-US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電源ランプをみどり</a:t>
            </a:r>
          </a:p>
        </p:txBody>
      </p:sp>
      <p:sp>
        <p:nvSpPr>
          <p:cNvPr id="23" name="円/楕円 22"/>
          <p:cNvSpPr/>
          <p:nvPr/>
        </p:nvSpPr>
        <p:spPr>
          <a:xfrm rot="1383477">
            <a:off x="8309131" y="1895590"/>
            <a:ext cx="360040" cy="267072"/>
          </a:xfrm>
          <a:prstGeom prst="ellipse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4" name="one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41717" y="128621"/>
            <a:ext cx="609600" cy="60960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8603">
            <a:off x="8370519" y="296430"/>
            <a:ext cx="1590332" cy="1434018"/>
          </a:xfrm>
          <a:prstGeom prst="rect">
            <a:avLst/>
          </a:prstGeom>
        </p:spPr>
      </p:pic>
      <p:grpSp>
        <p:nvGrpSpPr>
          <p:cNvPr id="26" name="グループ化 25"/>
          <p:cNvGrpSpPr/>
          <p:nvPr/>
        </p:nvGrpSpPr>
        <p:grpSpPr>
          <a:xfrm>
            <a:off x="6943501" y="758051"/>
            <a:ext cx="1493182" cy="369332"/>
            <a:chOff x="5419501" y="758051"/>
            <a:chExt cx="1493182" cy="369332"/>
          </a:xfrm>
        </p:grpSpPr>
        <p:sp>
          <p:nvSpPr>
            <p:cNvPr id="27" name="楕円 26"/>
            <p:cNvSpPr/>
            <p:nvPr/>
          </p:nvSpPr>
          <p:spPr>
            <a:xfrm>
              <a:off x="5419501" y="798701"/>
              <a:ext cx="288032" cy="288032"/>
            </a:xfrm>
            <a:prstGeom prst="ellipse">
              <a:avLst/>
            </a:prstGeom>
            <a:solidFill>
              <a:srgbClr val="CC3399"/>
            </a:solidFill>
            <a:ln>
              <a:solidFill>
                <a:srgbClr val="CC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682709" y="758051"/>
              <a:ext cx="1229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見た目</a:t>
              </a:r>
            </a:p>
          </p:txBody>
        </p:sp>
      </p:grpSp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83008" y="10641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2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1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台形 4"/>
          <p:cNvSpPr/>
          <p:nvPr/>
        </p:nvSpPr>
        <p:spPr>
          <a:xfrm>
            <a:off x="1652690" y="188640"/>
            <a:ext cx="8856984" cy="6480720"/>
          </a:xfrm>
          <a:prstGeom prst="trapezoid">
            <a:avLst>
              <a:gd name="adj" fmla="val 9056"/>
            </a:avLst>
          </a:prstGeom>
          <a:solidFill>
            <a:srgbClr val="D5A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06" y="4797152"/>
            <a:ext cx="1726852" cy="1524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64" y="1724585"/>
            <a:ext cx="490435" cy="466680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8271212" y="5305712"/>
            <a:ext cx="488160" cy="506880"/>
            <a:chOff x="7092280" y="2922120"/>
            <a:chExt cx="488160" cy="506880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3099360"/>
              <a:ext cx="346419" cy="329640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4178" y="2922120"/>
              <a:ext cx="186262" cy="177240"/>
            </a:xfrm>
            <a:prstGeom prst="rect">
              <a:avLst/>
            </a:prstGeom>
          </p:spPr>
        </p:pic>
      </p:grpSp>
      <p:grpSp>
        <p:nvGrpSpPr>
          <p:cNvPr id="16" name="グループ化 15"/>
          <p:cNvGrpSpPr/>
          <p:nvPr/>
        </p:nvGrpSpPr>
        <p:grpSpPr>
          <a:xfrm>
            <a:off x="2457162" y="3712124"/>
            <a:ext cx="589117" cy="436956"/>
            <a:chOff x="1144809" y="3889364"/>
            <a:chExt cx="589117" cy="436956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809" y="3977984"/>
              <a:ext cx="346419" cy="329640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7366" y="3889364"/>
              <a:ext cx="186262" cy="177240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4149080"/>
              <a:ext cx="186262" cy="177240"/>
            </a:xfrm>
            <a:prstGeom prst="rect">
              <a:avLst/>
            </a:prstGeom>
          </p:spPr>
        </p:pic>
      </p:grpSp>
      <p:grpSp>
        <p:nvGrpSpPr>
          <p:cNvPr id="6" name="グループ化 5"/>
          <p:cNvGrpSpPr/>
          <p:nvPr/>
        </p:nvGrpSpPr>
        <p:grpSpPr>
          <a:xfrm>
            <a:off x="7237299" y="1290170"/>
            <a:ext cx="2503704" cy="1944164"/>
            <a:chOff x="5718290" y="1290170"/>
            <a:chExt cx="2503704" cy="1944164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75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290" y="1290170"/>
              <a:ext cx="2503704" cy="1944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円/楕円 22"/>
            <p:cNvSpPr/>
            <p:nvPr/>
          </p:nvSpPr>
          <p:spPr>
            <a:xfrm rot="1383477">
              <a:off x="6785131" y="1895590"/>
              <a:ext cx="360040" cy="267072"/>
            </a:xfrm>
            <a:prstGeom prst="ellipse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6280053" y="312038"/>
            <a:ext cx="2363971" cy="972405"/>
          </a:xfrm>
          <a:prstGeom prst="wedgeRoundRectCallout">
            <a:avLst>
              <a:gd name="adj1" fmla="val 34063"/>
              <a:gd name="adj2" fmla="val 83854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pPr algn="ctr"/>
            <a:r>
              <a:rPr lang="ja-JP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すすんで</a:t>
            </a:r>
            <a:r>
              <a:rPr lang="ja-JP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！</a:t>
            </a:r>
          </a:p>
        </p:txBody>
      </p:sp>
      <p:pic>
        <p:nvPicPr>
          <p:cNvPr id="25" name="spr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012694" y="206098"/>
            <a:ext cx="609600" cy="609600"/>
          </a:xfrm>
          <a:prstGeom prst="rect">
            <a:avLst/>
          </a:prstGeom>
        </p:spPr>
      </p:pic>
      <p:grpSp>
        <p:nvGrpSpPr>
          <p:cNvPr id="19" name="グループ化 18"/>
          <p:cNvGrpSpPr/>
          <p:nvPr/>
        </p:nvGrpSpPr>
        <p:grpSpPr>
          <a:xfrm>
            <a:off x="6943501" y="758051"/>
            <a:ext cx="1493182" cy="369332"/>
            <a:chOff x="5419501" y="758051"/>
            <a:chExt cx="1493182" cy="369332"/>
          </a:xfrm>
        </p:grpSpPr>
        <p:sp>
          <p:nvSpPr>
            <p:cNvPr id="22" name="楕円 21"/>
            <p:cNvSpPr/>
            <p:nvPr/>
          </p:nvSpPr>
          <p:spPr>
            <a:xfrm>
              <a:off x="5419501" y="798701"/>
              <a:ext cx="288032" cy="28803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682709" y="758051"/>
              <a:ext cx="1229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動き</a:t>
              </a:r>
            </a:p>
          </p:txBody>
        </p:sp>
      </p:grpSp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600127" y="10867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2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0.00781 -0.02083 L -0.41471 -0.01088 " pathEditMode="relative" rAng="0" ptsTypes="AA">
                                      <p:cBhvr>
                                        <p:cTn id="8" dur="4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52" y="4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3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台形 4"/>
          <p:cNvSpPr/>
          <p:nvPr/>
        </p:nvSpPr>
        <p:spPr>
          <a:xfrm>
            <a:off x="1652690" y="188640"/>
            <a:ext cx="8856984" cy="6480720"/>
          </a:xfrm>
          <a:prstGeom prst="trapezoid">
            <a:avLst>
              <a:gd name="adj" fmla="val 9056"/>
            </a:avLst>
          </a:prstGeom>
          <a:solidFill>
            <a:srgbClr val="D5A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06" y="4797152"/>
            <a:ext cx="1726852" cy="1524000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8271212" y="5305712"/>
            <a:ext cx="488160" cy="506880"/>
            <a:chOff x="7092280" y="2922120"/>
            <a:chExt cx="488160" cy="506880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3099360"/>
              <a:ext cx="346419" cy="329640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4178" y="2922120"/>
              <a:ext cx="186262" cy="177240"/>
            </a:xfrm>
            <a:prstGeom prst="rect">
              <a:avLst/>
            </a:prstGeom>
          </p:spPr>
        </p:pic>
      </p:grpSp>
      <p:grpSp>
        <p:nvGrpSpPr>
          <p:cNvPr id="16" name="グループ化 15"/>
          <p:cNvGrpSpPr/>
          <p:nvPr/>
        </p:nvGrpSpPr>
        <p:grpSpPr>
          <a:xfrm>
            <a:off x="2457162" y="3712124"/>
            <a:ext cx="589117" cy="436956"/>
            <a:chOff x="1144809" y="3889364"/>
            <a:chExt cx="589117" cy="436956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809" y="3977984"/>
              <a:ext cx="346419" cy="329640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7366" y="3889364"/>
              <a:ext cx="186262" cy="177240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4149080"/>
              <a:ext cx="186262" cy="177240"/>
            </a:xfrm>
            <a:prstGeom prst="rect">
              <a:avLst/>
            </a:prstGeom>
          </p:spPr>
        </p:pic>
      </p:grpSp>
      <p:sp>
        <p:nvSpPr>
          <p:cNvPr id="21" name="テキスト ボックス 20"/>
          <p:cNvSpPr txBox="1"/>
          <p:nvPr/>
        </p:nvSpPr>
        <p:spPr>
          <a:xfrm>
            <a:off x="4899197" y="329496"/>
            <a:ext cx="2363971" cy="972405"/>
          </a:xfrm>
          <a:prstGeom prst="wedgeRoundRectCallout">
            <a:avLst>
              <a:gd name="adj1" fmla="val -44373"/>
              <a:gd name="adj2" fmla="val 85160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pPr algn="ctr"/>
            <a:r>
              <a:rPr lang="ja-JP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すすんで</a:t>
            </a:r>
            <a:r>
              <a:rPr lang="ja-JP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！</a:t>
            </a:r>
          </a:p>
        </p:txBody>
      </p:sp>
      <p:pic>
        <p:nvPicPr>
          <p:cNvPr id="25" name="spr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29442" y="329496"/>
            <a:ext cx="609600" cy="609600"/>
          </a:xfrm>
          <a:prstGeom prst="rect">
            <a:avLst/>
          </a:prstGeom>
        </p:spPr>
      </p:pic>
      <p:grpSp>
        <p:nvGrpSpPr>
          <p:cNvPr id="19" name="グループ化 18"/>
          <p:cNvGrpSpPr/>
          <p:nvPr/>
        </p:nvGrpSpPr>
        <p:grpSpPr>
          <a:xfrm>
            <a:off x="2601200" y="1145952"/>
            <a:ext cx="2503704" cy="1944164"/>
            <a:chOff x="5718290" y="1290170"/>
            <a:chExt cx="2503704" cy="1944164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75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290" y="1290170"/>
              <a:ext cx="2503704" cy="1944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円/楕円 25"/>
            <p:cNvSpPr/>
            <p:nvPr/>
          </p:nvSpPr>
          <p:spPr>
            <a:xfrm rot="1383477">
              <a:off x="6785131" y="1895590"/>
              <a:ext cx="360040" cy="267072"/>
            </a:xfrm>
            <a:prstGeom prst="ellipse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5733076" y="815697"/>
            <a:ext cx="1493182" cy="369332"/>
            <a:chOff x="5419501" y="758051"/>
            <a:chExt cx="1493182" cy="369332"/>
          </a:xfrm>
        </p:grpSpPr>
        <p:sp>
          <p:nvSpPr>
            <p:cNvPr id="20" name="楕円 19"/>
            <p:cNvSpPr/>
            <p:nvPr/>
          </p:nvSpPr>
          <p:spPr>
            <a:xfrm>
              <a:off x="5419501" y="798701"/>
              <a:ext cx="288032" cy="28803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682709" y="758051"/>
              <a:ext cx="1229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動き</a:t>
              </a:r>
            </a:p>
          </p:txBody>
        </p:sp>
      </p:grpSp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219390" y="17734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0659 0.00232 L -0.0526 0.256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12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3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台形 4"/>
          <p:cNvSpPr/>
          <p:nvPr/>
        </p:nvSpPr>
        <p:spPr>
          <a:xfrm>
            <a:off x="1652690" y="188640"/>
            <a:ext cx="8856984" cy="6480720"/>
          </a:xfrm>
          <a:prstGeom prst="trapezoid">
            <a:avLst>
              <a:gd name="adj" fmla="val 9056"/>
            </a:avLst>
          </a:prstGeom>
          <a:solidFill>
            <a:srgbClr val="D5A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06" y="4797152"/>
            <a:ext cx="1726852" cy="1524000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8271212" y="5305712"/>
            <a:ext cx="488160" cy="506880"/>
            <a:chOff x="7092280" y="2922120"/>
            <a:chExt cx="488160" cy="506880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3099360"/>
              <a:ext cx="346419" cy="329640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4178" y="2922120"/>
              <a:ext cx="186262" cy="177240"/>
            </a:xfrm>
            <a:prstGeom prst="rect">
              <a:avLst/>
            </a:prstGeom>
          </p:spPr>
        </p:pic>
      </p:grpSp>
      <p:grpSp>
        <p:nvGrpSpPr>
          <p:cNvPr id="16" name="グループ化 15"/>
          <p:cNvGrpSpPr/>
          <p:nvPr/>
        </p:nvGrpSpPr>
        <p:grpSpPr>
          <a:xfrm>
            <a:off x="2457162" y="3712124"/>
            <a:ext cx="589117" cy="436956"/>
            <a:chOff x="1144809" y="3889364"/>
            <a:chExt cx="589117" cy="436956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809" y="3977984"/>
              <a:ext cx="346419" cy="329640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7366" y="3889364"/>
              <a:ext cx="186262" cy="177240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4149080"/>
              <a:ext cx="186262" cy="177240"/>
            </a:xfrm>
            <a:prstGeom prst="rect">
              <a:avLst/>
            </a:prstGeom>
          </p:spPr>
        </p:pic>
      </p:grpSp>
      <p:grpSp>
        <p:nvGrpSpPr>
          <p:cNvPr id="20" name="グループ化 19"/>
          <p:cNvGrpSpPr/>
          <p:nvPr/>
        </p:nvGrpSpPr>
        <p:grpSpPr>
          <a:xfrm>
            <a:off x="2159486" y="2917282"/>
            <a:ext cx="2503704" cy="1944164"/>
            <a:chOff x="5718290" y="1290170"/>
            <a:chExt cx="2503704" cy="1944164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75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290" y="1290170"/>
              <a:ext cx="2503704" cy="1944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円/楕円 26"/>
            <p:cNvSpPr/>
            <p:nvPr/>
          </p:nvSpPr>
          <p:spPr>
            <a:xfrm rot="1383477">
              <a:off x="6785131" y="1895590"/>
              <a:ext cx="360040" cy="267072"/>
            </a:xfrm>
            <a:prstGeom prst="ellipse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5624579" y="2643469"/>
            <a:ext cx="3603031" cy="1638788"/>
            <a:chOff x="4079777" y="980728"/>
            <a:chExt cx="3603031" cy="1638788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4079777" y="980728"/>
              <a:ext cx="3603031" cy="1638788"/>
              <a:chOff x="3144181" y="741335"/>
              <a:chExt cx="3603031" cy="1638788"/>
            </a:xfrm>
            <a:solidFill>
              <a:schemeClr val="bg1"/>
            </a:solidFill>
          </p:grpSpPr>
          <p:sp>
            <p:nvSpPr>
              <p:cNvPr id="21" name="テキスト ボックス 20"/>
              <p:cNvSpPr txBox="1"/>
              <p:nvPr/>
            </p:nvSpPr>
            <p:spPr>
              <a:xfrm>
                <a:off x="3144181" y="741335"/>
                <a:ext cx="3603031" cy="1638788"/>
              </a:xfrm>
              <a:prstGeom prst="wedgeRoundRectCallout">
                <a:avLst>
                  <a:gd name="adj1" fmla="val -71847"/>
                  <a:gd name="adj2" fmla="val 2549"/>
                  <a:gd name="adj3" fmla="val 16667"/>
                </a:avLst>
              </a:prstGeom>
              <a:grpFill/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 wrap="square" rtlCol="0" anchor="t" anchorCtr="1">
                <a:noAutofit/>
              </a:bodyPr>
              <a:lstStyle/>
              <a:p>
                <a:endParaRPr lang="ja-JP" altLang="en-US" b="1" dirty="0">
                  <a:solidFill>
                    <a:srgbClr val="CC99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4" name="テキスト ボックス 3"/>
              <p:cNvSpPr txBox="1"/>
              <p:nvPr/>
            </p:nvSpPr>
            <p:spPr>
              <a:xfrm>
                <a:off x="4758078" y="901696"/>
                <a:ext cx="1989134" cy="1459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700"/>
                  </a:lnSpc>
                </a:pPr>
                <a:r>
                  <a:rPr lang="ja-JP" altLang="en-US" b="1" dirty="0">
                    <a:solidFill>
                      <a:srgbClr val="CC99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もし</a:t>
                </a:r>
                <a:endParaRPr lang="en-US" altLang="ja-JP" b="1" dirty="0">
                  <a:solidFill>
                    <a:srgbClr val="CC99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lnSpc>
                    <a:spcPts val="1700"/>
                  </a:lnSpc>
                </a:pPr>
                <a:endParaRPr lang="en-US" altLang="ja-JP" b="1" dirty="0">
                  <a:solidFill>
                    <a:srgbClr val="CC99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lnSpc>
                    <a:spcPts val="1700"/>
                  </a:lnSpc>
                </a:pPr>
                <a:r>
                  <a:rPr lang="en-US" altLang="ja-JP" b="1" dirty="0">
                    <a:solidFill>
                      <a:srgbClr val="00B0F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(</a:t>
                </a:r>
                <a:r>
                  <a:rPr lang="ja-JP" altLang="en-US" b="1" dirty="0">
                    <a:solidFill>
                      <a:srgbClr val="00B0F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本に</a:t>
                </a:r>
                <a:r>
                  <a:rPr lang="en-US" altLang="ja-JP" b="1" dirty="0">
                    <a:solidFill>
                      <a:srgbClr val="00B0F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)</a:t>
                </a:r>
                <a:r>
                  <a:rPr lang="ja-JP" altLang="en-US" b="1" dirty="0">
                    <a:solidFill>
                      <a:srgbClr val="00B0F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ぶつかったら</a:t>
                </a:r>
              </a:p>
              <a:p>
                <a:pPr>
                  <a:lnSpc>
                    <a:spcPts val="1700"/>
                  </a:lnSpc>
                </a:pPr>
                <a:endParaRPr lang="en-US" altLang="ja-JP" b="1" dirty="0">
                  <a:solidFill>
                    <a:srgbClr val="CC99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lnSpc>
                    <a:spcPts val="1700"/>
                  </a:lnSpc>
                </a:pPr>
                <a:r>
                  <a:rPr lang="ja-JP" altLang="en-US" b="1" dirty="0">
                    <a:solidFill>
                      <a:schemeClr val="accent1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バックして</a:t>
                </a:r>
              </a:p>
              <a:p>
                <a:endParaRPr lang="ja-JP" altLang="en-US" dirty="0"/>
              </a:p>
            </p:txBody>
          </p:sp>
        </p:grpSp>
        <p:grpSp>
          <p:nvGrpSpPr>
            <p:cNvPr id="22" name="グループ化 21"/>
            <p:cNvGrpSpPr/>
            <p:nvPr/>
          </p:nvGrpSpPr>
          <p:grpSpPr>
            <a:xfrm>
              <a:off x="4602818" y="1110799"/>
              <a:ext cx="1493182" cy="369332"/>
              <a:chOff x="5419501" y="758051"/>
              <a:chExt cx="1493182" cy="369332"/>
            </a:xfrm>
          </p:grpSpPr>
          <p:sp>
            <p:nvSpPr>
              <p:cNvPr id="25" name="楕円 24"/>
              <p:cNvSpPr/>
              <p:nvPr/>
            </p:nvSpPr>
            <p:spPr>
              <a:xfrm>
                <a:off x="5419501" y="798701"/>
                <a:ext cx="288032" cy="28803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n>
                    <a:solidFill>
                      <a:schemeClr val="bg1">
                        <a:lumMod val="50000"/>
                      </a:schemeClr>
                    </a:solidFill>
                  </a:ln>
                </a:endParaRPr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5682709" y="758051"/>
                <a:ext cx="12299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solidFill>
                      <a:schemeClr val="bg1">
                        <a:lumMod val="50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制御</a:t>
                </a:r>
              </a:p>
            </p:txBody>
          </p:sp>
        </p:grpSp>
        <p:grpSp>
          <p:nvGrpSpPr>
            <p:cNvPr id="29" name="グループ化 28"/>
            <p:cNvGrpSpPr/>
            <p:nvPr/>
          </p:nvGrpSpPr>
          <p:grpSpPr>
            <a:xfrm>
              <a:off x="4602818" y="1529777"/>
              <a:ext cx="1493182" cy="369332"/>
              <a:chOff x="5419501" y="758051"/>
              <a:chExt cx="1493182" cy="369332"/>
            </a:xfrm>
          </p:grpSpPr>
          <p:sp>
            <p:nvSpPr>
              <p:cNvPr id="31" name="楕円 30"/>
              <p:cNvSpPr/>
              <p:nvPr/>
            </p:nvSpPr>
            <p:spPr>
              <a:xfrm>
                <a:off x="5419501" y="798701"/>
                <a:ext cx="288032" cy="2880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n>
                    <a:solidFill>
                      <a:schemeClr val="bg1">
                        <a:lumMod val="50000"/>
                      </a:schemeClr>
                    </a:solidFill>
                  </a:ln>
                </a:endParaRPr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5682709" y="758051"/>
                <a:ext cx="12299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solidFill>
                      <a:schemeClr val="bg1">
                        <a:lumMod val="50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調べる</a:t>
                </a:r>
              </a:p>
            </p:txBody>
          </p:sp>
        </p:grpSp>
        <p:grpSp>
          <p:nvGrpSpPr>
            <p:cNvPr id="33" name="グループ化 32"/>
            <p:cNvGrpSpPr/>
            <p:nvPr/>
          </p:nvGrpSpPr>
          <p:grpSpPr>
            <a:xfrm>
              <a:off x="4602818" y="2001403"/>
              <a:ext cx="1493182" cy="369332"/>
              <a:chOff x="5419501" y="758051"/>
              <a:chExt cx="1493182" cy="369332"/>
            </a:xfrm>
          </p:grpSpPr>
          <p:sp>
            <p:nvSpPr>
              <p:cNvPr id="34" name="楕円 33"/>
              <p:cNvSpPr/>
              <p:nvPr/>
            </p:nvSpPr>
            <p:spPr>
              <a:xfrm>
                <a:off x="5419501" y="798701"/>
                <a:ext cx="288032" cy="28803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n>
                    <a:solidFill>
                      <a:schemeClr val="bg1">
                        <a:lumMod val="50000"/>
                      </a:schemeClr>
                    </a:solidFill>
                  </a:ln>
                </a:endParaRPr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5682709" y="758051"/>
                <a:ext cx="12299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solidFill>
                      <a:schemeClr val="bg1">
                        <a:lumMod val="50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動き</a:t>
                </a:r>
              </a:p>
            </p:txBody>
          </p:sp>
        </p:grpSp>
      </p:grpSp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08568" y="188640"/>
            <a:ext cx="609600" cy="609600"/>
          </a:xfrm>
          <a:prstGeom prst="rect">
            <a:avLst/>
          </a:prstGeo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499.945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94954" y="980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3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8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台形 24"/>
          <p:cNvSpPr/>
          <p:nvPr/>
        </p:nvSpPr>
        <p:spPr>
          <a:xfrm>
            <a:off x="1652690" y="188640"/>
            <a:ext cx="8856984" cy="6480720"/>
          </a:xfrm>
          <a:prstGeom prst="trapezoid">
            <a:avLst>
              <a:gd name="adj" fmla="val 9056"/>
            </a:avLst>
          </a:prstGeom>
          <a:solidFill>
            <a:srgbClr val="D5A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06" y="4797152"/>
            <a:ext cx="1726852" cy="1524000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8271212" y="5305712"/>
            <a:ext cx="488160" cy="506880"/>
            <a:chOff x="7092280" y="2922120"/>
            <a:chExt cx="488160" cy="506880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3099360"/>
              <a:ext cx="346419" cy="329640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4178" y="2922120"/>
              <a:ext cx="186262" cy="177240"/>
            </a:xfrm>
            <a:prstGeom prst="rect">
              <a:avLst/>
            </a:prstGeom>
          </p:spPr>
        </p:pic>
      </p:grpSp>
      <p:grpSp>
        <p:nvGrpSpPr>
          <p:cNvPr id="20" name="グループ化 19"/>
          <p:cNvGrpSpPr/>
          <p:nvPr/>
        </p:nvGrpSpPr>
        <p:grpSpPr>
          <a:xfrm>
            <a:off x="2164477" y="2924996"/>
            <a:ext cx="2503704" cy="1944164"/>
            <a:chOff x="5718290" y="1290170"/>
            <a:chExt cx="2503704" cy="1944164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75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290" y="1290170"/>
              <a:ext cx="2503704" cy="1944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円/楕円 26"/>
            <p:cNvSpPr/>
            <p:nvPr/>
          </p:nvSpPr>
          <p:spPr>
            <a:xfrm rot="1383477">
              <a:off x="6785131" y="1895590"/>
              <a:ext cx="360040" cy="267072"/>
            </a:xfrm>
            <a:prstGeom prst="ellipse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17" name="spr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64552" y="548680"/>
            <a:ext cx="609600" cy="609600"/>
          </a:xfrm>
          <a:prstGeom prst="rect">
            <a:avLst/>
          </a:prstGeom>
        </p:spPr>
      </p:pic>
      <p:grpSp>
        <p:nvGrpSpPr>
          <p:cNvPr id="48" name="グループ化 47"/>
          <p:cNvGrpSpPr/>
          <p:nvPr/>
        </p:nvGrpSpPr>
        <p:grpSpPr>
          <a:xfrm>
            <a:off x="5624579" y="2643469"/>
            <a:ext cx="3603031" cy="1638788"/>
            <a:chOff x="4079777" y="980728"/>
            <a:chExt cx="3603031" cy="1638788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4079777" y="980728"/>
              <a:ext cx="3603031" cy="1638788"/>
              <a:chOff x="3144181" y="741335"/>
              <a:chExt cx="3603031" cy="1638788"/>
            </a:xfrm>
            <a:solidFill>
              <a:schemeClr val="bg1"/>
            </a:solidFill>
          </p:grpSpPr>
          <p:sp>
            <p:nvSpPr>
              <p:cNvPr id="59" name="テキスト ボックス 58"/>
              <p:cNvSpPr txBox="1"/>
              <p:nvPr/>
            </p:nvSpPr>
            <p:spPr>
              <a:xfrm>
                <a:off x="3144181" y="741335"/>
                <a:ext cx="3603031" cy="1638788"/>
              </a:xfrm>
              <a:prstGeom prst="wedgeRoundRectCallout">
                <a:avLst>
                  <a:gd name="adj1" fmla="val -71847"/>
                  <a:gd name="adj2" fmla="val 2549"/>
                  <a:gd name="adj3" fmla="val 16667"/>
                </a:avLst>
              </a:prstGeom>
              <a:grpFill/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 wrap="square" rtlCol="0" anchor="t" anchorCtr="1">
                <a:noAutofit/>
              </a:bodyPr>
              <a:lstStyle/>
              <a:p>
                <a:endParaRPr lang="ja-JP" altLang="en-US" b="1" dirty="0">
                  <a:solidFill>
                    <a:srgbClr val="CC99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4758078" y="901696"/>
                <a:ext cx="1989134" cy="1459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700"/>
                  </a:lnSpc>
                </a:pPr>
                <a:r>
                  <a:rPr lang="ja-JP" altLang="en-US" b="1" dirty="0">
                    <a:solidFill>
                      <a:srgbClr val="CC99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もし</a:t>
                </a:r>
                <a:endParaRPr lang="en-US" altLang="ja-JP" b="1" dirty="0">
                  <a:solidFill>
                    <a:srgbClr val="CC99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lnSpc>
                    <a:spcPts val="1700"/>
                  </a:lnSpc>
                </a:pPr>
                <a:endParaRPr lang="en-US" altLang="ja-JP" b="1" dirty="0">
                  <a:solidFill>
                    <a:srgbClr val="CC99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lnSpc>
                    <a:spcPts val="1700"/>
                  </a:lnSpc>
                </a:pPr>
                <a:r>
                  <a:rPr lang="en-US" altLang="ja-JP" b="1" dirty="0">
                    <a:solidFill>
                      <a:srgbClr val="00B0F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(</a:t>
                </a:r>
                <a:r>
                  <a:rPr lang="ja-JP" altLang="en-US" b="1" dirty="0">
                    <a:solidFill>
                      <a:srgbClr val="00B0F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本に</a:t>
                </a:r>
                <a:r>
                  <a:rPr lang="en-US" altLang="ja-JP" b="1" dirty="0">
                    <a:solidFill>
                      <a:srgbClr val="00B0F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)</a:t>
                </a:r>
                <a:r>
                  <a:rPr lang="ja-JP" altLang="en-US" b="1" dirty="0">
                    <a:solidFill>
                      <a:srgbClr val="00B0F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ぶつかったら</a:t>
                </a:r>
              </a:p>
              <a:p>
                <a:pPr>
                  <a:lnSpc>
                    <a:spcPts val="1700"/>
                  </a:lnSpc>
                </a:pPr>
                <a:endParaRPr lang="en-US" altLang="ja-JP" b="1" dirty="0">
                  <a:solidFill>
                    <a:srgbClr val="CC99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lnSpc>
                    <a:spcPts val="1700"/>
                  </a:lnSpc>
                </a:pPr>
                <a:r>
                  <a:rPr lang="ja-JP" altLang="en-US" b="1" dirty="0">
                    <a:solidFill>
                      <a:schemeClr val="accent1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バックして</a:t>
                </a:r>
              </a:p>
              <a:p>
                <a:endParaRPr lang="ja-JP" altLang="en-US" dirty="0"/>
              </a:p>
            </p:txBody>
          </p:sp>
        </p:grpSp>
        <p:grpSp>
          <p:nvGrpSpPr>
            <p:cNvPr id="50" name="グループ化 49"/>
            <p:cNvGrpSpPr/>
            <p:nvPr/>
          </p:nvGrpSpPr>
          <p:grpSpPr>
            <a:xfrm>
              <a:off x="4602818" y="1110799"/>
              <a:ext cx="1493182" cy="369332"/>
              <a:chOff x="5419501" y="758051"/>
              <a:chExt cx="1493182" cy="369332"/>
            </a:xfrm>
          </p:grpSpPr>
          <p:sp>
            <p:nvSpPr>
              <p:cNvPr id="57" name="楕円 56"/>
              <p:cNvSpPr/>
              <p:nvPr/>
            </p:nvSpPr>
            <p:spPr>
              <a:xfrm>
                <a:off x="5419501" y="798701"/>
                <a:ext cx="288032" cy="28803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n>
                    <a:solidFill>
                      <a:schemeClr val="bg1">
                        <a:lumMod val="50000"/>
                      </a:schemeClr>
                    </a:solidFill>
                  </a:ln>
                </a:endParaRPr>
              </a:p>
            </p:txBody>
          </p:sp>
          <p:sp>
            <p:nvSpPr>
              <p:cNvPr id="58" name="テキスト ボックス 57"/>
              <p:cNvSpPr txBox="1"/>
              <p:nvPr/>
            </p:nvSpPr>
            <p:spPr>
              <a:xfrm>
                <a:off x="5682709" y="758051"/>
                <a:ext cx="12299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solidFill>
                      <a:schemeClr val="bg1">
                        <a:lumMod val="50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制御</a:t>
                </a:r>
              </a:p>
            </p:txBody>
          </p:sp>
        </p:grpSp>
        <p:grpSp>
          <p:nvGrpSpPr>
            <p:cNvPr id="51" name="グループ化 50"/>
            <p:cNvGrpSpPr/>
            <p:nvPr/>
          </p:nvGrpSpPr>
          <p:grpSpPr>
            <a:xfrm>
              <a:off x="4602818" y="1529777"/>
              <a:ext cx="1493182" cy="369332"/>
              <a:chOff x="5419501" y="758051"/>
              <a:chExt cx="1493182" cy="369332"/>
            </a:xfrm>
          </p:grpSpPr>
          <p:sp>
            <p:nvSpPr>
              <p:cNvPr id="55" name="楕円 54"/>
              <p:cNvSpPr/>
              <p:nvPr/>
            </p:nvSpPr>
            <p:spPr>
              <a:xfrm>
                <a:off x="5419501" y="798701"/>
                <a:ext cx="288032" cy="2880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n>
                    <a:solidFill>
                      <a:schemeClr val="bg1">
                        <a:lumMod val="50000"/>
                      </a:schemeClr>
                    </a:solidFill>
                  </a:ln>
                </a:endParaRPr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5682709" y="758051"/>
                <a:ext cx="12299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solidFill>
                      <a:schemeClr val="bg1">
                        <a:lumMod val="50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調べる</a:t>
                </a:r>
              </a:p>
            </p:txBody>
          </p:sp>
        </p:grpSp>
        <p:grpSp>
          <p:nvGrpSpPr>
            <p:cNvPr id="52" name="グループ化 51"/>
            <p:cNvGrpSpPr/>
            <p:nvPr/>
          </p:nvGrpSpPr>
          <p:grpSpPr>
            <a:xfrm>
              <a:off x="4602818" y="2001403"/>
              <a:ext cx="1493182" cy="369332"/>
              <a:chOff x="5419501" y="758051"/>
              <a:chExt cx="1493182" cy="369332"/>
            </a:xfrm>
          </p:grpSpPr>
          <p:sp>
            <p:nvSpPr>
              <p:cNvPr id="53" name="楕円 52"/>
              <p:cNvSpPr/>
              <p:nvPr/>
            </p:nvSpPr>
            <p:spPr>
              <a:xfrm>
                <a:off x="5419501" y="798701"/>
                <a:ext cx="288032" cy="28803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n>
                    <a:solidFill>
                      <a:schemeClr val="bg1">
                        <a:lumMod val="50000"/>
                      </a:schemeClr>
                    </a:solidFill>
                  </a:ln>
                </a:endParaRPr>
              </a:p>
            </p:txBody>
          </p:sp>
          <p:sp>
            <p:nvSpPr>
              <p:cNvPr id="54" name="テキスト ボックス 53"/>
              <p:cNvSpPr txBox="1"/>
              <p:nvPr/>
            </p:nvSpPr>
            <p:spPr>
              <a:xfrm>
                <a:off x="5682709" y="758051"/>
                <a:ext cx="12299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solidFill>
                      <a:schemeClr val="bg1">
                        <a:lumMod val="50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動き</a:t>
                </a:r>
              </a:p>
            </p:txBody>
          </p:sp>
        </p:grpSp>
      </p:grpSp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64552" y="1340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1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00781 -0.078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395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3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テーマ1">
  <a:themeElements>
    <a:clrScheme name="ぴん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ぴんく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ぴん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ぴん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ぴん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ぴん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ぴん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ぴん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ぴん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ぴん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ぴん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ぴん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ぴん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ぴん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1989</TotalTime>
  <Words>141</Words>
  <Application>Microsoft Office PowerPoint</Application>
  <PresentationFormat>ワイド画面</PresentationFormat>
  <Paragraphs>55</Paragraphs>
  <Slides>14</Slides>
  <Notes>2</Notes>
  <HiddenSlides>0</HiddenSlides>
  <MMClips>35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Meiryo UI</vt:lpstr>
      <vt:lpstr>ＭＳ Ｐゴシック</vt:lpstr>
      <vt:lpstr>Arial</vt:lpstr>
      <vt:lpstr>Calibri</vt:lpstr>
      <vt:lpstr>Office ​​テーマ</vt:lpstr>
      <vt:lpstr>テーマ1</vt:lpstr>
      <vt:lpstr>はじめてのプログラミング</vt:lpstr>
      <vt:lpstr>身近なプログラム</vt:lpstr>
      <vt:lpstr>おそうじロボットの動きを見ながら、 その命令を確認してみよう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ではスクラッチでプログラムを 作成してみましょう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小学生のプログラミング教育</dc:title>
  <dc:creator>it01</dc:creator>
  <cp:lastModifiedBy>髙橋　朋子</cp:lastModifiedBy>
  <cp:revision>179</cp:revision>
  <cp:lastPrinted>2016-10-03T05:04:09Z</cp:lastPrinted>
  <dcterms:created xsi:type="dcterms:W3CDTF">2016-07-28T02:29:01Z</dcterms:created>
  <dcterms:modified xsi:type="dcterms:W3CDTF">2023-01-17T04:21:37Z</dcterms:modified>
</cp:coreProperties>
</file>