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68" r:id="rId2"/>
    <p:sldId id="307" r:id="rId3"/>
    <p:sldId id="310" r:id="rId4"/>
    <p:sldId id="314" r:id="rId5"/>
    <p:sldId id="312" r:id="rId6"/>
    <p:sldId id="306" r:id="rId7"/>
    <p:sldId id="317" r:id="rId8"/>
    <p:sldId id="282" r:id="rId9"/>
    <p:sldId id="301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60012"/>
    <a:srgbClr val="FF9900"/>
    <a:srgbClr val="FFCC00"/>
    <a:srgbClr val="3EBEE0"/>
    <a:srgbClr val="ED7979"/>
    <a:srgbClr val="BA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2" autoAdjust="0"/>
    <p:restoredTop sz="87934" autoAdjust="0"/>
  </p:normalViewPr>
  <p:slideViewPr>
    <p:cSldViewPr>
      <p:cViewPr varScale="1">
        <p:scale>
          <a:sx n="100" d="100"/>
          <a:sy n="100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E995A-5D53-4439-B62F-8D17D9D4EB08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78748-CC4A-48B2-946D-83CEB7F2D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2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61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87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信号機は、青→黄色→赤と順番に色が変わります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順番に実行する事を「シーケンス」といいます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68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青→黄色→赤の順番が　何回もくりかえされます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9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同じ順番を繰り返す場合、ループを使うといいです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06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動画でグリコードのループの使い方説明を見よう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40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繰り返しのポッキーカードのおきかた確認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八の字の角度</a:t>
            </a:r>
            <a:r>
              <a:rPr kumimoji="1" lang="ja-JP" altLang="en-US" dirty="0" err="1" smtClean="0"/>
              <a:t>い</a:t>
            </a:r>
            <a:r>
              <a:rPr kumimoji="1" lang="ja-JP" altLang="en-US" dirty="0" smtClean="0"/>
              <a:t>注意）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25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音がそれぞれ出てうるさい場合は、画面下のせっていからサウンドなしにさせましょう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09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閉じたあとにアプリ終了させましょう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78748-CC4A-48B2-946D-83CEB7F2DFA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6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01EBF-9921-41A6-ABFF-2EA6DF772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A19106-3B7E-47D0-8B04-A7DD112BD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31864-812F-429A-85EF-12BA2B46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3F307-F583-4EDE-A272-6277DFFB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DAB218-5401-401E-8B55-B32A563F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7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D1B18-0BC6-4113-BD15-FAB229FE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3B821B-5F24-487A-84D5-22DC9340C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88F6E7-5348-4016-A156-C80C3802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442F18-CF4A-4F19-B4D4-37AF046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58CC3E-CBB8-4391-A1C2-2556047F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4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A51C28-1474-4B69-B946-BD673EFD8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56332F-9564-4073-AA79-1B4FE6B2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489507-BB58-441F-A4CB-3CC86E95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44C2DE-CA69-4C37-9C7D-E9A030FD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77175-A787-43AD-9092-18956DDA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7D775-955A-40E7-8945-2F91DC1A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F48238-87AB-4EC4-8115-7A1F6BAC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808CD-BD28-47CD-9B50-C0726D38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821B9-0C99-416D-8CF0-340F6967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80CFA5-456D-4BC5-9DA3-62287CB4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B7C97-D510-4F55-B454-11F90EC2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A34311-1D0A-48EB-AA5E-4FC0CD3F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87778E-FEA9-4554-8990-E041EF15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E7A2F-83D2-4C5E-9624-125FA79D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63020-7BA3-495B-8B11-5D0D5537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7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17F6C-8197-44E6-A7E6-DC10D071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6F0121-9676-4715-A1A1-ABDA8DD4D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0CBBC5-1359-4564-B594-A01BECDE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C230C4-3100-4E27-8852-DF7D6623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F4F867-A675-468B-9EFB-28C451DB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1B54EA-63E1-47B2-8B55-BD0155AC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2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1DBA5-BC24-4DC3-9785-07B16E74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1E7FE-0424-4A60-B596-1188D7F5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EC2D48-5879-4CEB-95F9-8C1B864BA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78461DB-2F7D-4593-AE8D-9C754827E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DA2A47E-7D02-4ECD-90A8-1C02E0271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7349AB-CE39-43B7-B6A2-8C97DAC0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4AED66-D992-4716-8B6A-A2991674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A4CAA3-7BCF-4D81-BD52-EF5BB268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8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9255D9-E681-4EB4-BA86-F3C94F10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911EBB-AA9E-4CBB-B4C9-2F7FBFB2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396CA-CCF2-49DE-8EE7-8091D0ED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0E013A-7396-4F0D-88C0-F9268761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CF1D19-3BAE-4F92-BD38-9CD1AD55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2BC318-2AA2-4D07-B85D-8ACBDF90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44A5B6-1164-4818-84F3-BF19BB1A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9C5D27-AC0F-4B1E-9750-C41B6E92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09A70C-66D8-4D34-9C6F-21B8B0BF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1F9E60-491E-423A-B4E3-99B922D4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A90710-75A3-42DC-8509-EAB36452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D1BDFF-B2D1-42DD-BDD8-AD567B50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E1AB6D-FE56-405D-B6CF-99651E5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3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B8B8EA-87CE-452B-B0B1-55785738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3E80204-724E-407D-813C-6669919CE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F1C423-333A-41D9-9BE4-5547BF1DB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A5DED3-C87C-4690-9A00-17696890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1F05E0-15BA-4B9E-A50D-5ED1847E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5580C1-0936-4BFF-A415-FD7C1474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30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8706E19-EE2E-421D-AE4A-B259FC58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FF190F-803D-486C-A85A-8854956C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91651E-0884-4C56-B0FC-182C58ED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3D5C-E7C8-45CD-990B-246F29E42ADD}" type="datetimeFigureOut">
              <a:rPr kumimoji="1" lang="ja-JP" altLang="en-US" smtClean="0"/>
              <a:t>2021/6/4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813854-AC0D-4804-A589-86ECC5501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5DB1C9-9E23-4F47-8D2F-922407D67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ECA6-02C9-4CCD-9C20-C4F1B2966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1pUVH2i6a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322CDE2B-8FAF-41A2-8507-B8E971E489AF}"/>
              </a:ext>
            </a:extLst>
          </p:cNvPr>
          <p:cNvSpPr/>
          <p:nvPr/>
        </p:nvSpPr>
        <p:spPr>
          <a:xfrm>
            <a:off x="263352" y="1772816"/>
            <a:ext cx="1728192" cy="1728192"/>
          </a:xfrm>
          <a:prstGeom prst="flowChartConnector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77B6027-0FEC-4667-8940-515B31263A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1700808"/>
            <a:ext cx="7932176" cy="4459908"/>
          </a:xfrm>
          <a:prstGeom prst="rect">
            <a:avLst/>
          </a:prstGeom>
        </p:spPr>
      </p:pic>
      <p:sp>
        <p:nvSpPr>
          <p:cNvPr id="7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335360" y="5013176"/>
            <a:ext cx="3060340" cy="1368152"/>
          </a:xfrm>
          <a:prstGeom prst="wedgeRoundRectCallout">
            <a:avLst>
              <a:gd name="adj1" fmla="val 32683"/>
              <a:gd name="adj2" fmla="val -85866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レベル２</a:t>
            </a:r>
            <a:endParaRPr kumimoji="1" lang="en-US" altLang="ja-JP" sz="32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263352" y="260648"/>
            <a:ext cx="11737304" cy="1296144"/>
          </a:xfrm>
          <a:prstGeom prst="roundRect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もっとプログラミングを学ぼう</a:t>
            </a:r>
            <a:endParaRPr kumimoji="1" lang="ja-JP" altLang="en-US" sz="5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9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41394" y="46215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しゅうりょう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15480" y="1340768"/>
            <a:ext cx="3744416" cy="5354016"/>
            <a:chOff x="1560720" y="1100855"/>
            <a:chExt cx="3603048" cy="552345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720" y="1100855"/>
              <a:ext cx="3603048" cy="5523455"/>
            </a:xfrm>
            <a:prstGeom prst="rect">
              <a:avLst/>
            </a:prstGeom>
          </p:spPr>
        </p:pic>
        <p:pic>
          <p:nvPicPr>
            <p:cNvPr id="8" name="図 7" descr="背景パターン&#10;&#10;説明は自動で生成されたものです">
              <a:extLst>
                <a:ext uri="{FF2B5EF4-FFF2-40B4-BE49-F238E27FC236}">
                  <a16:creationId xmlns:a16="http://schemas.microsoft.com/office/drawing/2014/main" id="{656973E7-4293-478C-8B24-1567885E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5159" y="2303813"/>
              <a:ext cx="2783416" cy="36787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吹き出し: 角を丸めた四角形 3">
            <a:extLst>
              <a:ext uri="{FF2B5EF4-FFF2-40B4-BE49-F238E27FC236}">
                <a16:creationId xmlns:a16="http://schemas.microsoft.com/office/drawing/2014/main" id="{BD707BC8-7AA3-4012-A24F-73CDC428E412}"/>
              </a:ext>
            </a:extLst>
          </p:cNvPr>
          <p:cNvSpPr/>
          <p:nvPr/>
        </p:nvSpPr>
        <p:spPr>
          <a:xfrm>
            <a:off x="7664722" y="4193739"/>
            <a:ext cx="2324755" cy="1269328"/>
          </a:xfrm>
          <a:prstGeom prst="wedgeRoundRectCallout">
            <a:avLst>
              <a:gd name="adj1" fmla="val -27014"/>
              <a:gd name="adj2" fmla="val 128789"/>
              <a:gd name="adj3" fmla="val 166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ホームボタンで</a:t>
            </a:r>
            <a:endParaRPr lang="en-US" altLang="ja-JP" sz="2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とじる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933763" y="6072688"/>
            <a:ext cx="696671" cy="452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6456040" y="1256051"/>
            <a:ext cx="3888432" cy="5523455"/>
            <a:chOff x="516454" y="1178966"/>
            <a:chExt cx="3603048" cy="5523455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13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787" y="2368191"/>
            <a:ext cx="2940768" cy="37294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30936">
            <a:off x="1426568" y="4749563"/>
            <a:ext cx="1419858" cy="193030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113" y="2351398"/>
            <a:ext cx="2982254" cy="37821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90197" y="2445523"/>
            <a:ext cx="1423884" cy="1423884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6633111" y="4405333"/>
            <a:ext cx="2586624" cy="1283122"/>
          </a:xfrm>
          <a:prstGeom prst="wedgeRectCallout">
            <a:avLst>
              <a:gd name="adj1" fmla="val -1305"/>
              <a:gd name="adj2" fmla="val -7634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34492">
            <a:off x="8028126" y="3388635"/>
            <a:ext cx="741290" cy="954726"/>
          </a:xfrm>
          <a:prstGeom prst="rect">
            <a:avLst/>
          </a:prstGeom>
        </p:spPr>
      </p:pic>
      <p:sp>
        <p:nvSpPr>
          <p:cNvPr id="18" name="矢印: 右 11">
            <a:extLst>
              <a:ext uri="{FF2B5EF4-FFF2-40B4-BE49-F238E27FC236}">
                <a16:creationId xmlns:a16="http://schemas.microsoft.com/office/drawing/2014/main" id="{CD926AC2-80F7-4463-B26A-B463B08773F2}"/>
              </a:ext>
            </a:extLst>
          </p:cNvPr>
          <p:cNvSpPr/>
          <p:nvPr/>
        </p:nvSpPr>
        <p:spPr>
          <a:xfrm rot="16200000">
            <a:off x="8495847" y="2007549"/>
            <a:ext cx="1320183" cy="3103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6622176" y="4586384"/>
            <a:ext cx="23679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アプリをうえに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スワイプ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かたづけましょう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3585989" y="4509804"/>
            <a:ext cx="2587082" cy="1216112"/>
          </a:xfrm>
          <a:prstGeom prst="wedgeRectCallout">
            <a:avLst>
              <a:gd name="adj1" fmla="val -47733"/>
              <a:gd name="adj2" fmla="val 779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78ED9BF-3E65-4BE7-A5DB-EE677A5F9B8C}"/>
              </a:ext>
            </a:extLst>
          </p:cNvPr>
          <p:cNvSpPr txBox="1"/>
          <p:nvPr/>
        </p:nvSpPr>
        <p:spPr>
          <a:xfrm>
            <a:off x="3467367" y="4586384"/>
            <a:ext cx="28243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ホームボタンを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２かい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「とんとん」と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はやくおしましょう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2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405106" y="3362240"/>
            <a:ext cx="886587" cy="65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2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23392" y="476672"/>
            <a:ext cx="10945216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グリコードの道具をじゅんびします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35360" y="2492896"/>
            <a:ext cx="4513609" cy="2541413"/>
            <a:chOff x="695400" y="1988840"/>
            <a:chExt cx="3960440" cy="2016224"/>
          </a:xfrm>
        </p:grpSpPr>
        <p:sp>
          <p:nvSpPr>
            <p:cNvPr id="3" name="正方形/長方形 2"/>
            <p:cNvSpPr/>
            <p:nvPr/>
          </p:nvSpPr>
          <p:spPr>
            <a:xfrm>
              <a:off x="695400" y="1988840"/>
              <a:ext cx="3960440" cy="20162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983432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523492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063552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617379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171206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725033" y="2708920"/>
              <a:ext cx="504056" cy="504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http://www.it.kashiwa.ed.jp/?action=common_download_main&amp;upload_id=34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313" y="3212976"/>
            <a:ext cx="1322089" cy="13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8116602" y="1889249"/>
            <a:ext cx="2880320" cy="3985864"/>
            <a:chOff x="1560720" y="1100855"/>
            <a:chExt cx="3603048" cy="5523455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0720" y="1100855"/>
              <a:ext cx="3603048" cy="5523455"/>
            </a:xfrm>
            <a:prstGeom prst="rect">
              <a:avLst/>
            </a:prstGeom>
          </p:spPr>
        </p:pic>
        <p:pic>
          <p:nvPicPr>
            <p:cNvPr id="16" name="図 15" descr="背景パターン&#10;&#10;説明は自動で生成されたものです">
              <a:extLst>
                <a:ext uri="{FF2B5EF4-FFF2-40B4-BE49-F238E27FC236}">
                  <a16:creationId xmlns:a16="http://schemas.microsoft.com/office/drawing/2014/main" id="{656973E7-4293-478C-8B24-1567885E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5159" y="2303813"/>
              <a:ext cx="2783416" cy="36787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989027" y="5332666"/>
            <a:ext cx="278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グリコード用　がよう紙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27111" y="5003745"/>
            <a:ext cx="1988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ポッキーカード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６ま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20336" y="6019408"/>
            <a:ext cx="144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iPad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A154F83-D79E-4FB7-99B0-7D8B9DD3D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E46F6C-7CB2-4EA8-BAA5-D6719908D642}"/>
              </a:ext>
            </a:extLst>
          </p:cNvPr>
          <p:cNvGrpSpPr/>
          <p:nvPr/>
        </p:nvGrpSpPr>
        <p:grpSpPr>
          <a:xfrm>
            <a:off x="1415480" y="1772816"/>
            <a:ext cx="3456384" cy="3323888"/>
            <a:chOff x="1415480" y="1772816"/>
            <a:chExt cx="3456384" cy="3323888"/>
          </a:xfrm>
        </p:grpSpPr>
        <p:sp>
          <p:nvSpPr>
            <p:cNvPr id="25" name="角丸四角形 24"/>
            <p:cNvSpPr/>
            <p:nvPr/>
          </p:nvSpPr>
          <p:spPr>
            <a:xfrm>
              <a:off x="1415480" y="1772816"/>
              <a:ext cx="3456384" cy="3323888"/>
            </a:xfrm>
            <a:prstGeom prst="roundRect">
              <a:avLst/>
            </a:prstGeom>
            <a:solidFill>
              <a:srgbClr val="E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FED8E8F-56E3-5B47-B0AC-1B93A8B47643}"/>
                </a:ext>
              </a:extLst>
            </p:cNvPr>
            <p:cNvSpPr txBox="1"/>
            <p:nvPr/>
          </p:nvSpPr>
          <p:spPr>
            <a:xfrm>
              <a:off x="1474691" y="3625663"/>
              <a:ext cx="3337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じゅんばん</a:t>
              </a:r>
              <a:r>
                <a:rPr lang="ja-JP" altLang="en-US" sz="2800" b="1" dirty="0" err="1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endPara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動かす</a:t>
              </a:r>
              <a:endPara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（シーケンス）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2046" y="2020292"/>
              <a:ext cx="1517658" cy="1522716"/>
            </a:xfrm>
            <a:prstGeom prst="rect">
              <a:avLst/>
            </a:prstGeom>
          </p:spPr>
        </p:pic>
      </p:grpSp>
      <p:sp>
        <p:nvSpPr>
          <p:cNvPr id="23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1047089" y="172626"/>
            <a:ext cx="4167572" cy="93610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じゅんばん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749972" y="1630972"/>
            <a:ext cx="4320480" cy="720080"/>
            <a:chOff x="6749972" y="1630972"/>
            <a:chExt cx="4320480" cy="72008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6D6BB8AC-4C30-4774-B319-80E6D144D53E}"/>
                </a:ext>
              </a:extLst>
            </p:cNvPr>
            <p:cNvGrpSpPr/>
            <p:nvPr/>
          </p:nvGrpSpPr>
          <p:grpSpPr>
            <a:xfrm>
              <a:off x="6749972" y="1630972"/>
              <a:ext cx="4320480" cy="720080"/>
              <a:chOff x="6809184" y="1628800"/>
              <a:chExt cx="4320480" cy="720080"/>
            </a:xfrm>
          </p:grpSpPr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79F0D8F5-C401-44D1-A11C-9EFA9CDDD42F}"/>
                  </a:ext>
                </a:extLst>
              </p:cNvPr>
              <p:cNvSpPr/>
              <p:nvPr/>
            </p:nvSpPr>
            <p:spPr>
              <a:xfrm>
                <a:off x="6809184" y="1628800"/>
                <a:ext cx="4320480" cy="720080"/>
              </a:xfrm>
              <a:prstGeom prst="roundRect">
                <a:avLst>
                  <a:gd name="adj" fmla="val 3226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4000" dirty="0">
                    <a:solidFill>
                      <a:srgbClr val="0070C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3" name="フローチャート: 端子 12">
                <a:extLst>
                  <a:ext uri="{FF2B5EF4-FFF2-40B4-BE49-F238E27FC236}">
                    <a16:creationId xmlns:a16="http://schemas.microsoft.com/office/drawing/2014/main" id="{D83AEA39-DA01-49E4-8225-4FEF1EA62ABF}"/>
                  </a:ext>
                </a:extLst>
              </p:cNvPr>
              <p:cNvSpPr/>
              <p:nvPr/>
            </p:nvSpPr>
            <p:spPr>
              <a:xfrm>
                <a:off x="7536160" y="1689288"/>
                <a:ext cx="2297360" cy="587584"/>
              </a:xfrm>
              <a:prstGeom prst="flowChartTerminator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4800" dirty="0">
                    <a:solidFill>
                      <a:srgbClr val="0070C0"/>
                    </a:solidFill>
                  </a:rPr>
                  <a:t>●</a:t>
                </a:r>
                <a:r>
                  <a:rPr kumimoji="1" lang="ja-JP" altLang="en-US" sz="4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●●</a:t>
                </a:r>
              </a:p>
            </p:txBody>
          </p:sp>
        </p:grpSp>
        <p:sp>
          <p:nvSpPr>
            <p:cNvPr id="24" name="吹き出し: 角を丸めた四角形 1">
              <a:extLst>
                <a:ext uri="{FF2B5EF4-FFF2-40B4-BE49-F238E27FC236}">
                  <a16:creationId xmlns:a16="http://schemas.microsoft.com/office/drawing/2014/main" id="{A5F7D5A7-8CD7-4497-8067-3EA0854805F8}"/>
                </a:ext>
              </a:extLst>
            </p:cNvPr>
            <p:cNvSpPr/>
            <p:nvPr/>
          </p:nvSpPr>
          <p:spPr>
            <a:xfrm>
              <a:off x="10128448" y="1772816"/>
              <a:ext cx="807834" cy="402109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rgbClr val="00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あお</a:t>
              </a:r>
              <a:endParaRPr kumimoji="1" lang="ja-JP" altLang="en-US" sz="2000" b="1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809184" y="2721162"/>
            <a:ext cx="4320480" cy="720080"/>
            <a:chOff x="6809184" y="2721162"/>
            <a:chExt cx="4320480" cy="720080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6D70F95-C26C-4FC6-8406-243ED45EFD2C}"/>
                </a:ext>
              </a:extLst>
            </p:cNvPr>
            <p:cNvGrpSpPr/>
            <p:nvPr/>
          </p:nvGrpSpPr>
          <p:grpSpPr>
            <a:xfrm>
              <a:off x="6809184" y="2721162"/>
              <a:ext cx="4320480" cy="720080"/>
              <a:chOff x="6809184" y="1628800"/>
              <a:chExt cx="4320480" cy="720080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0D34EB93-F9C0-4DCB-9D16-3797DFA0AE49}"/>
                  </a:ext>
                </a:extLst>
              </p:cNvPr>
              <p:cNvSpPr/>
              <p:nvPr/>
            </p:nvSpPr>
            <p:spPr>
              <a:xfrm>
                <a:off x="6809184" y="1628800"/>
                <a:ext cx="4320480" cy="720080"/>
              </a:xfrm>
              <a:prstGeom prst="roundRect">
                <a:avLst>
                  <a:gd name="adj" fmla="val 3226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4000" dirty="0">
                    <a:solidFill>
                      <a:srgbClr val="0070C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9" name="フローチャート: 端子 18">
                <a:extLst>
                  <a:ext uri="{FF2B5EF4-FFF2-40B4-BE49-F238E27FC236}">
                    <a16:creationId xmlns:a16="http://schemas.microsoft.com/office/drawing/2014/main" id="{C9324C26-C072-4E20-A09A-34BC0EBF7DFD}"/>
                  </a:ext>
                </a:extLst>
              </p:cNvPr>
              <p:cNvSpPr/>
              <p:nvPr/>
            </p:nvSpPr>
            <p:spPr>
              <a:xfrm>
                <a:off x="7536160" y="1689288"/>
                <a:ext cx="2297360" cy="587584"/>
              </a:xfrm>
              <a:prstGeom prst="flowChartTerminator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4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</a:t>
                </a:r>
                <a:r>
                  <a:rPr kumimoji="1" lang="ja-JP" altLang="en-US" sz="4800" dirty="0">
                    <a:solidFill>
                      <a:srgbClr val="FFFF00"/>
                    </a:solidFill>
                  </a:rPr>
                  <a:t>●</a:t>
                </a:r>
                <a:r>
                  <a:rPr kumimoji="1" lang="ja-JP" altLang="en-US" sz="4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</a:t>
                </a:r>
              </a:p>
            </p:txBody>
          </p:sp>
        </p:grpSp>
        <p:sp>
          <p:nvSpPr>
            <p:cNvPr id="28" name="吹き出し: 角を丸めた四角形 1">
              <a:extLst>
                <a:ext uri="{FF2B5EF4-FFF2-40B4-BE49-F238E27FC236}">
                  <a16:creationId xmlns:a16="http://schemas.microsoft.com/office/drawing/2014/main" id="{A5F7D5A7-8CD7-4497-8067-3EA0854805F8}"/>
                </a:ext>
              </a:extLst>
            </p:cNvPr>
            <p:cNvSpPr/>
            <p:nvPr/>
          </p:nvSpPr>
          <p:spPr>
            <a:xfrm>
              <a:off x="10156579" y="2874387"/>
              <a:ext cx="807834" cy="402109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きいろ</a:t>
              </a:r>
              <a:endParaRPr kumimoji="1" lang="ja-JP" altLang="en-US" sz="2000" b="1" dirty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829697" y="3813524"/>
            <a:ext cx="4320480" cy="720080"/>
            <a:chOff x="6829697" y="3813524"/>
            <a:chExt cx="4320480" cy="720080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4494DD8E-9614-4B2B-B187-1A0DAE3AD195}"/>
                </a:ext>
              </a:extLst>
            </p:cNvPr>
            <p:cNvGrpSpPr/>
            <p:nvPr/>
          </p:nvGrpSpPr>
          <p:grpSpPr>
            <a:xfrm>
              <a:off x="6829697" y="3813524"/>
              <a:ext cx="4320480" cy="720080"/>
              <a:chOff x="6809184" y="1628800"/>
              <a:chExt cx="4320480" cy="720080"/>
            </a:xfrm>
          </p:grpSpPr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13A0F600-F6B8-41E0-9ABD-6F46BC3DF0B8}"/>
                  </a:ext>
                </a:extLst>
              </p:cNvPr>
              <p:cNvSpPr/>
              <p:nvPr/>
            </p:nvSpPr>
            <p:spPr>
              <a:xfrm>
                <a:off x="6809184" y="1628800"/>
                <a:ext cx="4320480" cy="720080"/>
              </a:xfrm>
              <a:prstGeom prst="roundRect">
                <a:avLst>
                  <a:gd name="adj" fmla="val 32262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4000" dirty="0">
                    <a:solidFill>
                      <a:srgbClr val="0070C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endParaRPr kumimoji="1" lang="ja-JP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22" name="フローチャート: 端子 21">
                <a:extLst>
                  <a:ext uri="{FF2B5EF4-FFF2-40B4-BE49-F238E27FC236}">
                    <a16:creationId xmlns:a16="http://schemas.microsoft.com/office/drawing/2014/main" id="{47DC354D-9504-46E0-AC87-E542A0C4EAF6}"/>
                  </a:ext>
                </a:extLst>
              </p:cNvPr>
              <p:cNvSpPr/>
              <p:nvPr/>
            </p:nvSpPr>
            <p:spPr>
              <a:xfrm>
                <a:off x="7536160" y="1689288"/>
                <a:ext cx="2297360" cy="587584"/>
              </a:xfrm>
              <a:prstGeom prst="flowChartTerminator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4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●●</a:t>
                </a:r>
                <a:r>
                  <a:rPr kumimoji="1" lang="ja-JP" altLang="en-US" sz="4800" dirty="0">
                    <a:solidFill>
                      <a:srgbClr val="FF0000"/>
                    </a:solidFill>
                  </a:rPr>
                  <a:t>●</a:t>
                </a:r>
              </a:p>
            </p:txBody>
          </p:sp>
        </p:grpSp>
        <p:sp>
          <p:nvSpPr>
            <p:cNvPr id="29" name="吹き出し: 角を丸めた四角形 1">
              <a:extLst>
                <a:ext uri="{FF2B5EF4-FFF2-40B4-BE49-F238E27FC236}">
                  <a16:creationId xmlns:a16="http://schemas.microsoft.com/office/drawing/2014/main" id="{A5F7D5A7-8CD7-4497-8067-3EA0854805F8}"/>
                </a:ext>
              </a:extLst>
            </p:cNvPr>
            <p:cNvSpPr/>
            <p:nvPr/>
          </p:nvSpPr>
          <p:spPr>
            <a:xfrm>
              <a:off x="10138295" y="4005655"/>
              <a:ext cx="807834" cy="402109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あか</a:t>
              </a:r>
              <a:endPara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" name="矢印: 下 3">
            <a:extLst>
              <a:ext uri="{FF2B5EF4-FFF2-40B4-BE49-F238E27FC236}">
                <a16:creationId xmlns:a16="http://schemas.microsoft.com/office/drawing/2014/main" id="{5B9098CE-3570-4607-9724-83D3601FC1E2}"/>
              </a:ext>
            </a:extLst>
          </p:cNvPr>
          <p:cNvSpPr/>
          <p:nvPr/>
        </p:nvSpPr>
        <p:spPr>
          <a:xfrm>
            <a:off x="6899433" y="2161427"/>
            <a:ext cx="627335" cy="6075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矢印: 下 3">
            <a:extLst>
              <a:ext uri="{FF2B5EF4-FFF2-40B4-BE49-F238E27FC236}">
                <a16:creationId xmlns:a16="http://schemas.microsoft.com/office/drawing/2014/main" id="{5B9098CE-3570-4607-9724-83D3601FC1E2}"/>
              </a:ext>
            </a:extLst>
          </p:cNvPr>
          <p:cNvSpPr/>
          <p:nvPr/>
        </p:nvSpPr>
        <p:spPr>
          <a:xfrm>
            <a:off x="6944469" y="3369234"/>
            <a:ext cx="627335" cy="6075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92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A154F83-D79E-4FB7-99B0-7D8B9DD3D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DE46F6C-7CB2-4EA8-BAA5-D6719908D642}"/>
              </a:ext>
            </a:extLst>
          </p:cNvPr>
          <p:cNvGrpSpPr/>
          <p:nvPr/>
        </p:nvGrpSpPr>
        <p:grpSpPr>
          <a:xfrm>
            <a:off x="1415480" y="1772816"/>
            <a:ext cx="3456384" cy="3323888"/>
            <a:chOff x="1415480" y="1772816"/>
            <a:chExt cx="3456384" cy="3323888"/>
          </a:xfrm>
        </p:grpSpPr>
        <p:sp>
          <p:nvSpPr>
            <p:cNvPr id="25" name="角丸四角形 24"/>
            <p:cNvSpPr/>
            <p:nvPr/>
          </p:nvSpPr>
          <p:spPr>
            <a:xfrm>
              <a:off x="1415480" y="1772816"/>
              <a:ext cx="3456384" cy="3323888"/>
            </a:xfrm>
            <a:prstGeom prst="roundRect">
              <a:avLst/>
            </a:prstGeom>
            <a:solidFill>
              <a:srgbClr val="ED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FED8E8F-56E3-5B47-B0AC-1B93A8B47643}"/>
                </a:ext>
              </a:extLst>
            </p:cNvPr>
            <p:cNvSpPr txBox="1"/>
            <p:nvPr/>
          </p:nvSpPr>
          <p:spPr>
            <a:xfrm>
              <a:off x="1474691" y="3625663"/>
              <a:ext cx="33379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じゅんばん</a:t>
              </a:r>
              <a:r>
                <a:rPr lang="ja-JP" altLang="en-US" sz="2800" b="1" dirty="0" err="1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endPara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動かす</a:t>
              </a:r>
              <a:endPara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（シーケンス）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2046" y="2020292"/>
              <a:ext cx="1517658" cy="1522716"/>
            </a:xfrm>
            <a:prstGeom prst="rect">
              <a:avLst/>
            </a:prstGeom>
          </p:spPr>
        </p:pic>
      </p:grpSp>
      <p:pic>
        <p:nvPicPr>
          <p:cNvPr id="102" name="図 10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7" y="-171400"/>
            <a:ext cx="4053329" cy="2616494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94" y="2132856"/>
            <a:ext cx="4053329" cy="2616494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143" y="4509120"/>
            <a:ext cx="4053329" cy="2616494"/>
          </a:xfrm>
          <a:prstGeom prst="rect">
            <a:avLst/>
          </a:prstGeom>
        </p:spPr>
      </p:pic>
      <p:sp>
        <p:nvSpPr>
          <p:cNvPr id="111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67454" y="116632"/>
            <a:ext cx="5572562" cy="15324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同じじゅんばんが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いっぱい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" name="角丸四角形 111"/>
          <p:cNvSpPr/>
          <p:nvPr/>
        </p:nvSpPr>
        <p:spPr>
          <a:xfrm>
            <a:off x="7464153" y="0"/>
            <a:ext cx="4238320" cy="2138382"/>
          </a:xfrm>
          <a:prstGeom prst="roundRect">
            <a:avLst>
              <a:gd name="adj" fmla="val 880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7464153" y="2285038"/>
            <a:ext cx="4238320" cy="2138382"/>
          </a:xfrm>
          <a:prstGeom prst="roundRect">
            <a:avLst>
              <a:gd name="adj" fmla="val 880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角丸四角形 113"/>
          <p:cNvSpPr/>
          <p:nvPr/>
        </p:nvSpPr>
        <p:spPr>
          <a:xfrm>
            <a:off x="7464153" y="4684538"/>
            <a:ext cx="4238320" cy="2138382"/>
          </a:xfrm>
          <a:prstGeom prst="roundRect">
            <a:avLst>
              <a:gd name="adj" fmla="val 880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3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A154F83-D79E-4FB7-99B0-7D8B9DD3D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DD4E42D-AB31-4F70-B984-6414A806993E}"/>
              </a:ext>
            </a:extLst>
          </p:cNvPr>
          <p:cNvGrpSpPr/>
          <p:nvPr/>
        </p:nvGrpSpPr>
        <p:grpSpPr>
          <a:xfrm>
            <a:off x="6528048" y="805662"/>
            <a:ext cx="4608512" cy="4567554"/>
            <a:chOff x="6528048" y="805662"/>
            <a:chExt cx="4608512" cy="4567554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1FE2FA18-3207-43B8-A42B-309241334710}"/>
                </a:ext>
              </a:extLst>
            </p:cNvPr>
            <p:cNvSpPr/>
            <p:nvPr/>
          </p:nvSpPr>
          <p:spPr>
            <a:xfrm>
              <a:off x="6528048" y="942388"/>
              <a:ext cx="326720" cy="4168369"/>
            </a:xfrm>
            <a:prstGeom prst="roundRect">
              <a:avLst>
                <a:gd name="adj" fmla="val 33258"/>
              </a:avLst>
            </a:prstGeom>
            <a:solidFill>
              <a:srgbClr val="3EBE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171AD1A8-6AB9-42E9-8ABA-EA5E39330AFE}"/>
                </a:ext>
              </a:extLst>
            </p:cNvPr>
            <p:cNvSpPr/>
            <p:nvPr/>
          </p:nvSpPr>
          <p:spPr>
            <a:xfrm>
              <a:off x="6528048" y="805662"/>
              <a:ext cx="4608512" cy="703889"/>
            </a:xfrm>
            <a:prstGeom prst="roundRect">
              <a:avLst>
                <a:gd name="adj" fmla="val 33258"/>
              </a:avLst>
            </a:prstGeom>
            <a:solidFill>
              <a:srgbClr val="3EBE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ここから</a:t>
              </a:r>
              <a:endPara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08083EA5-2915-410E-934C-17BFFDD11741}"/>
                </a:ext>
              </a:extLst>
            </p:cNvPr>
            <p:cNvSpPr/>
            <p:nvPr/>
          </p:nvSpPr>
          <p:spPr>
            <a:xfrm>
              <a:off x="6528048" y="4669327"/>
              <a:ext cx="4608512" cy="703889"/>
            </a:xfrm>
            <a:prstGeom prst="roundRect">
              <a:avLst>
                <a:gd name="adj" fmla="val 33258"/>
              </a:avLst>
            </a:prstGeom>
            <a:solidFill>
              <a:srgbClr val="3EBE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ここまで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くりかえす</a:t>
              </a:r>
              <a:endPara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2DD7A69-097F-4315-96CD-F7E034544DAE}"/>
              </a:ext>
            </a:extLst>
          </p:cNvPr>
          <p:cNvGrpSpPr/>
          <p:nvPr/>
        </p:nvGrpSpPr>
        <p:grpSpPr>
          <a:xfrm>
            <a:off x="6809184" y="3748333"/>
            <a:ext cx="4320480" cy="730235"/>
            <a:chOff x="6802288" y="1546637"/>
            <a:chExt cx="4320480" cy="730235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437FF672-3D51-4FAA-8715-4B65A975A895}"/>
                </a:ext>
              </a:extLst>
            </p:cNvPr>
            <p:cNvSpPr/>
            <p:nvPr/>
          </p:nvSpPr>
          <p:spPr>
            <a:xfrm>
              <a:off x="6802288" y="1546637"/>
              <a:ext cx="4320480" cy="720080"/>
            </a:xfrm>
            <a:prstGeom prst="roundRect">
              <a:avLst>
                <a:gd name="adj" fmla="val 32262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4000" dirty="0">
                  <a:solidFill>
                    <a:srgbClr val="0070C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8" name="フローチャート: 端子 17">
              <a:extLst>
                <a:ext uri="{FF2B5EF4-FFF2-40B4-BE49-F238E27FC236}">
                  <a16:creationId xmlns:a16="http://schemas.microsoft.com/office/drawing/2014/main" id="{A943D197-75C0-4A02-8274-8704BE08D5D3}"/>
                </a:ext>
              </a:extLst>
            </p:cNvPr>
            <p:cNvSpPr/>
            <p:nvPr/>
          </p:nvSpPr>
          <p:spPr>
            <a:xfrm>
              <a:off x="7536160" y="1689288"/>
              <a:ext cx="2297360" cy="587584"/>
            </a:xfrm>
            <a:prstGeom prst="flowChartTerminator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●●</a:t>
              </a:r>
              <a:r>
                <a:rPr kumimoji="1" lang="ja-JP" altLang="en-US" sz="4800" dirty="0">
                  <a:solidFill>
                    <a:srgbClr val="FF0000"/>
                  </a:solidFill>
                </a:rPr>
                <a:t>●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A822E27-EF81-4EEC-A6A2-CF74D5B1EF59}"/>
              </a:ext>
            </a:extLst>
          </p:cNvPr>
          <p:cNvGrpSpPr/>
          <p:nvPr/>
        </p:nvGrpSpPr>
        <p:grpSpPr>
          <a:xfrm>
            <a:off x="6824174" y="1772816"/>
            <a:ext cx="4320480" cy="720080"/>
            <a:chOff x="6809184" y="1628800"/>
            <a:chExt cx="4320480" cy="720080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24D63E1C-8472-4FFA-B870-1F2C98B4A694}"/>
                </a:ext>
              </a:extLst>
            </p:cNvPr>
            <p:cNvSpPr/>
            <p:nvPr/>
          </p:nvSpPr>
          <p:spPr>
            <a:xfrm>
              <a:off x="6809184" y="1628800"/>
              <a:ext cx="4320480" cy="720080"/>
            </a:xfrm>
            <a:prstGeom prst="roundRect">
              <a:avLst>
                <a:gd name="adj" fmla="val 32262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4000" dirty="0">
                  <a:solidFill>
                    <a:srgbClr val="0070C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フローチャート: 端子 11">
              <a:extLst>
                <a:ext uri="{FF2B5EF4-FFF2-40B4-BE49-F238E27FC236}">
                  <a16:creationId xmlns:a16="http://schemas.microsoft.com/office/drawing/2014/main" id="{9F25716D-D6BC-41B1-9DE3-C6DA61C4D4CE}"/>
                </a:ext>
              </a:extLst>
            </p:cNvPr>
            <p:cNvSpPr/>
            <p:nvPr/>
          </p:nvSpPr>
          <p:spPr>
            <a:xfrm>
              <a:off x="7536160" y="1689288"/>
              <a:ext cx="2297360" cy="587584"/>
            </a:xfrm>
            <a:prstGeom prst="flowChartTerminator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800" dirty="0">
                  <a:solidFill>
                    <a:srgbClr val="0070C0"/>
                  </a:solidFill>
                </a:rPr>
                <a:t>●</a:t>
              </a:r>
              <a:r>
                <a:rPr kumimoji="1" lang="ja-JP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●●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6E59545-74FD-4D32-AC0B-033A01C4F806}"/>
              </a:ext>
            </a:extLst>
          </p:cNvPr>
          <p:cNvGrpSpPr/>
          <p:nvPr/>
        </p:nvGrpSpPr>
        <p:grpSpPr>
          <a:xfrm>
            <a:off x="6809184" y="2729648"/>
            <a:ext cx="4320480" cy="720080"/>
            <a:chOff x="6809184" y="1628800"/>
            <a:chExt cx="4320480" cy="720080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C2CA8B30-C2F6-4401-BCFD-0D46716E56C3}"/>
                </a:ext>
              </a:extLst>
            </p:cNvPr>
            <p:cNvSpPr/>
            <p:nvPr/>
          </p:nvSpPr>
          <p:spPr>
            <a:xfrm>
              <a:off x="6809184" y="1628800"/>
              <a:ext cx="4320480" cy="720080"/>
            </a:xfrm>
            <a:prstGeom prst="roundRect">
              <a:avLst>
                <a:gd name="adj" fmla="val 32262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4000" dirty="0">
                  <a:solidFill>
                    <a:srgbClr val="0070C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endPara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5" name="フローチャート: 端子 14">
              <a:extLst>
                <a:ext uri="{FF2B5EF4-FFF2-40B4-BE49-F238E27FC236}">
                  <a16:creationId xmlns:a16="http://schemas.microsoft.com/office/drawing/2014/main" id="{5076AE94-3DE6-47C2-854F-212C0F3E1505}"/>
                </a:ext>
              </a:extLst>
            </p:cNvPr>
            <p:cNvSpPr/>
            <p:nvPr/>
          </p:nvSpPr>
          <p:spPr>
            <a:xfrm>
              <a:off x="7536160" y="1689288"/>
              <a:ext cx="2297360" cy="587584"/>
            </a:xfrm>
            <a:prstGeom prst="flowChartTerminator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</a:t>
              </a:r>
              <a:r>
                <a:rPr kumimoji="1" lang="ja-JP" altLang="en-US" sz="4800" dirty="0">
                  <a:solidFill>
                    <a:srgbClr val="FFFF00"/>
                  </a:solidFill>
                </a:rPr>
                <a:t>●</a:t>
              </a:r>
              <a:r>
                <a:rPr kumimoji="1" lang="ja-JP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955F1F-ACE3-4086-B1D5-27B1CAF27341}"/>
              </a:ext>
            </a:extLst>
          </p:cNvPr>
          <p:cNvGrpSpPr/>
          <p:nvPr/>
        </p:nvGrpSpPr>
        <p:grpSpPr>
          <a:xfrm>
            <a:off x="1451610" y="2304401"/>
            <a:ext cx="3456384" cy="3323888"/>
            <a:chOff x="1415480" y="1772816"/>
            <a:chExt cx="3456384" cy="3323888"/>
          </a:xfrm>
        </p:grpSpPr>
        <p:sp>
          <p:nvSpPr>
            <p:cNvPr id="23" name="角丸四角形 22"/>
            <p:cNvSpPr/>
            <p:nvPr/>
          </p:nvSpPr>
          <p:spPr>
            <a:xfrm>
              <a:off x="1415480" y="1772816"/>
              <a:ext cx="3456384" cy="3323888"/>
            </a:xfrm>
            <a:prstGeom prst="roundRect">
              <a:avLst/>
            </a:prstGeom>
            <a:solidFill>
              <a:srgbClr val="3EB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FED8E8F-56E3-5B47-B0AC-1B93A8B47643}"/>
                </a:ext>
              </a:extLst>
            </p:cNvPr>
            <p:cNvSpPr txBox="1"/>
            <p:nvPr/>
          </p:nvSpPr>
          <p:spPr>
            <a:xfrm>
              <a:off x="1461895" y="3782557"/>
              <a:ext cx="33379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くりかえす</a:t>
              </a:r>
              <a:endParaRPr kumimoji="1"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　</a:t>
              </a:r>
              <a:r>
                <a:rPr kumimoji="1" lang="ja-JP" altLang="en-US" sz="28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ループ　）</a:t>
              </a:r>
              <a:endPara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076" y="2181704"/>
              <a:ext cx="1561098" cy="1566301"/>
            </a:xfrm>
            <a:prstGeom prst="rect">
              <a:avLst/>
            </a:prstGeom>
          </p:spPr>
        </p:pic>
      </p:grpSp>
      <p:sp>
        <p:nvSpPr>
          <p:cNvPr id="22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10138295" y="1940832"/>
            <a:ext cx="807834" cy="40210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あお</a:t>
            </a:r>
            <a:endParaRPr kumimoji="1" lang="ja-JP" altLang="en-US" sz="2000" b="1" dirty="0">
              <a:solidFill>
                <a:srgbClr val="0066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10163084" y="2919560"/>
            <a:ext cx="807834" cy="40210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きいろ</a:t>
            </a:r>
            <a:endParaRPr kumimoji="1" lang="ja-JP" altLang="en-US" sz="2000" b="1" dirty="0">
              <a:solidFill>
                <a:schemeClr val="accent4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10166096" y="3912033"/>
            <a:ext cx="807834" cy="40210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あか</a:t>
            </a:r>
            <a:endParaRPr kumimoji="1" lang="ja-JP" altLang="en-US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555993" y="308467"/>
            <a:ext cx="5572562" cy="15324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同じじゅんばん</a:t>
            </a:r>
            <a:r>
              <a:rPr lang="ja-JP" altLang="en-US" sz="40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くりかえす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矢印: 下 3">
            <a:extLst>
              <a:ext uri="{FF2B5EF4-FFF2-40B4-BE49-F238E27FC236}">
                <a16:creationId xmlns:a16="http://schemas.microsoft.com/office/drawing/2014/main" id="{5B9098CE-3570-4607-9724-83D3601FC1E2}"/>
              </a:ext>
            </a:extLst>
          </p:cNvPr>
          <p:cNvSpPr/>
          <p:nvPr/>
        </p:nvSpPr>
        <p:spPr>
          <a:xfrm>
            <a:off x="7056486" y="2427619"/>
            <a:ext cx="494664" cy="36730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矢印: 下 3">
            <a:extLst>
              <a:ext uri="{FF2B5EF4-FFF2-40B4-BE49-F238E27FC236}">
                <a16:creationId xmlns:a16="http://schemas.microsoft.com/office/drawing/2014/main" id="{5B9098CE-3570-4607-9724-83D3601FC1E2}"/>
              </a:ext>
            </a:extLst>
          </p:cNvPr>
          <p:cNvSpPr/>
          <p:nvPr/>
        </p:nvSpPr>
        <p:spPr>
          <a:xfrm>
            <a:off x="7048392" y="3363765"/>
            <a:ext cx="494664" cy="36730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31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562" y="1652967"/>
            <a:ext cx="7572876" cy="4227206"/>
          </a:xfrm>
          <a:prstGeom prst="rect">
            <a:avLst/>
          </a:prstGeom>
        </p:spPr>
      </p:pic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623392" y="365080"/>
            <a:ext cx="10945216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くりかえしの使いかた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どうが</a:t>
            </a:r>
            <a:r>
              <a:rPr lang="en-US" altLang="ja-JP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33760">
            <a:off x="9064790" y="3411634"/>
            <a:ext cx="914610" cy="1243415"/>
          </a:xfrm>
          <a:prstGeom prst="rect">
            <a:avLst/>
          </a:prstGeom>
        </p:spPr>
      </p:pic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8904312" y="5196097"/>
            <a:ext cx="3060340" cy="1368152"/>
          </a:xfrm>
          <a:prstGeom prst="wedgeRoundRectCallout">
            <a:avLst>
              <a:gd name="adj1" fmla="val -42326"/>
              <a:gd name="adj2" fmla="val -70550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クリックで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スタート</a:t>
            </a:r>
            <a:endParaRPr kumimoji="1"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3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241A298-2007-3B41-9F51-9646700584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6" y="-9000"/>
            <a:ext cx="1219853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77B6027-0FEC-4667-8940-515B31263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942753"/>
            <a:ext cx="10164424" cy="571500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1" y="254287"/>
            <a:ext cx="1544414" cy="1420121"/>
          </a:xfrm>
          <a:prstGeom prst="rect">
            <a:avLst/>
          </a:prstGeom>
        </p:spPr>
      </p:pic>
      <p:sp>
        <p:nvSpPr>
          <p:cNvPr id="4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2498179" y="254287"/>
            <a:ext cx="8712968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アプリをきどうし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ましょう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7899221" y="3645024"/>
            <a:ext cx="4140460" cy="1368152"/>
          </a:xfrm>
          <a:prstGeom prst="wedgeRoundRectCallout">
            <a:avLst>
              <a:gd name="adj1" fmla="val -931"/>
              <a:gd name="adj2" fmla="val 98625"/>
              <a:gd name="adj3" fmla="val 16667"/>
            </a:avLst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じゅぎょう用コースをえらびます</a:t>
            </a:r>
            <a:endParaRPr kumimoji="1" lang="ja-JP" altLang="en-US" sz="3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1447">
            <a:off x="799478" y="1158032"/>
            <a:ext cx="1419858" cy="19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994" y="836712"/>
            <a:ext cx="9234518" cy="6021288"/>
          </a:xfrm>
          <a:prstGeom prst="rect">
            <a:avLst/>
          </a:prstGeom>
        </p:spPr>
      </p:pic>
      <p:sp>
        <p:nvSpPr>
          <p:cNvPr id="6" name="吹き出し: 角を丸めた四角形 1">
            <a:extLst>
              <a:ext uri="{FF2B5EF4-FFF2-40B4-BE49-F238E27FC236}">
                <a16:creationId xmlns:a16="http://schemas.microsoft.com/office/drawing/2014/main" id="{A5F7D5A7-8CD7-4497-8067-3EA0854805F8}"/>
              </a:ext>
            </a:extLst>
          </p:cNvPr>
          <p:cNvSpPr/>
          <p:nvPr/>
        </p:nvSpPr>
        <p:spPr>
          <a:xfrm>
            <a:off x="479376" y="0"/>
            <a:ext cx="10801200" cy="9594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もんだい２－１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　やってみよう</a:t>
            </a:r>
            <a:endParaRPr kumimoji="1" lang="ja-JP" altLang="en-US" sz="4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279576" y="1196752"/>
            <a:ext cx="432048" cy="9361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ワイド画面</PresentationFormat>
  <Paragraphs>74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Meiryo UI</vt:lpstr>
      <vt:lpstr>UD デジタル 教科書体 N-B</vt:lpstr>
      <vt:lpstr>UD デジタル 教科書体 NP-B</vt:lpstr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2019-11-15T10:14:52Z</dcterms:created>
  <dcterms:modified xsi:type="dcterms:W3CDTF">2021-06-04T08:30:31Z</dcterms:modified>
</cp:coreProperties>
</file>