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2" r:id="rId2"/>
    <p:sldId id="259" r:id="rId3"/>
    <p:sldId id="276" r:id="rId4"/>
    <p:sldId id="271" r:id="rId5"/>
    <p:sldId id="278" r:id="rId6"/>
    <p:sldId id="275" r:id="rId7"/>
    <p:sldId id="256" r:id="rId8"/>
    <p:sldId id="277" r:id="rId9"/>
    <p:sldId id="257" r:id="rId10"/>
    <p:sldId id="268" r:id="rId11"/>
    <p:sldId id="279" r:id="rId12"/>
    <p:sldId id="258" r:id="rId13"/>
    <p:sldId id="266" r:id="rId14"/>
    <p:sldId id="265" r:id="rId15"/>
    <p:sldId id="267" r:id="rId1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B97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98" autoAdjust="0"/>
    <p:restoredTop sz="94660"/>
  </p:normalViewPr>
  <p:slideViewPr>
    <p:cSldViewPr>
      <p:cViewPr>
        <p:scale>
          <a:sx n="80" d="100"/>
          <a:sy n="80" d="100"/>
        </p:scale>
        <p:origin x="-1080" y="-2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86DC58-C100-4072-8B7A-40D676F42E9B}" type="datetimeFigureOut">
              <a:rPr kumimoji="1" lang="ja-JP" altLang="en-US" smtClean="0"/>
              <a:t>2021/7/24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12061F-298E-47B0-9FF9-7D1C63CCFB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791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2B33E9-97D9-104B-9CFB-B657F317C5D2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202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DB16-96DC-46FD-88D2-21B1BE00C633}" type="datetimeFigureOut">
              <a:rPr kumimoji="1" lang="ja-JP" altLang="en-US" smtClean="0"/>
              <a:t>2021/7/24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158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DB16-96DC-46FD-88D2-21B1BE00C633}" type="datetimeFigureOut">
              <a:rPr kumimoji="1" lang="ja-JP" altLang="en-US" smtClean="0"/>
              <a:t>2021/7/24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3154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DB16-96DC-46FD-88D2-21B1BE00C633}" type="datetimeFigureOut">
              <a:rPr kumimoji="1" lang="ja-JP" altLang="en-US" smtClean="0"/>
              <a:t>2021/7/24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02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DB16-96DC-46FD-88D2-21B1BE00C633}" type="datetimeFigureOut">
              <a:rPr kumimoji="1" lang="ja-JP" altLang="en-US" smtClean="0"/>
              <a:t>2021/7/24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4566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DB16-96DC-46FD-88D2-21B1BE00C633}" type="datetimeFigureOut">
              <a:rPr kumimoji="1" lang="ja-JP" altLang="en-US" smtClean="0"/>
              <a:t>2021/7/24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1968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DB16-96DC-46FD-88D2-21B1BE00C633}" type="datetimeFigureOut">
              <a:rPr kumimoji="1" lang="ja-JP" altLang="en-US" smtClean="0"/>
              <a:t>2021/7/24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6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DB16-96DC-46FD-88D2-21B1BE00C633}" type="datetimeFigureOut">
              <a:rPr kumimoji="1" lang="ja-JP" altLang="en-US" smtClean="0"/>
              <a:t>2021/7/24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763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DB16-96DC-46FD-88D2-21B1BE00C633}" type="datetimeFigureOut">
              <a:rPr kumimoji="1" lang="ja-JP" altLang="en-US" smtClean="0"/>
              <a:t>2021/7/24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8786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DB16-96DC-46FD-88D2-21B1BE00C633}" type="datetimeFigureOut">
              <a:rPr kumimoji="1" lang="ja-JP" altLang="en-US" smtClean="0"/>
              <a:t>2021/7/24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229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DB16-96DC-46FD-88D2-21B1BE00C633}" type="datetimeFigureOut">
              <a:rPr kumimoji="1" lang="ja-JP" altLang="en-US" smtClean="0"/>
              <a:t>2021/7/24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77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DB16-96DC-46FD-88D2-21B1BE00C633}" type="datetimeFigureOut">
              <a:rPr kumimoji="1" lang="ja-JP" altLang="en-US" smtClean="0"/>
              <a:t>2021/7/24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24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3DB16-96DC-46FD-88D2-21B1BE00C633}" type="datetimeFigureOut">
              <a:rPr kumimoji="1" lang="ja-JP" altLang="en-US" smtClean="0"/>
              <a:t>2021/7/24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9659B-871A-42AE-A606-BCB8D12E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915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microsoft.com/office/2007/relationships/hdphoto" Target="../media/hdphoto1.wdp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microsoft.com/office/2007/relationships/hdphoto" Target="../media/hdphoto4.wdp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microsoft.com/office/2007/relationships/hdphoto" Target="../media/hdphoto4.wdp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07028" y="332656"/>
            <a:ext cx="11405596" cy="1656184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　</a:t>
            </a:r>
            <a:r>
              <a:rPr lang="ja-JP" altLang="en-US" sz="3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正多角形のどんな性質を使えば，プログラミングで正多角形を描くことができるだろうか。</a:t>
            </a:r>
            <a:endParaRPr kumimoji="1" lang="ja-JP" altLang="en-US" sz="3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円/楕円 2"/>
          <p:cNvSpPr/>
          <p:nvPr/>
        </p:nvSpPr>
        <p:spPr>
          <a:xfrm>
            <a:off x="294173" y="476672"/>
            <a:ext cx="686709" cy="68670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 rotWithShape="1">
          <a:blip r:embed="rId2"/>
          <a:srcRect t="9520" b="16704"/>
          <a:stretch/>
        </p:blipFill>
        <p:spPr>
          <a:xfrm>
            <a:off x="307028" y="2162696"/>
            <a:ext cx="11407212" cy="4464496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919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453772"/>
              </p:ext>
            </p:extLst>
          </p:nvPr>
        </p:nvGraphicFramePr>
        <p:xfrm>
          <a:off x="66431" y="1522597"/>
          <a:ext cx="12125569" cy="46427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73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2637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9894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6837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3781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1355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41355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29894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550663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507380"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正三角形</a:t>
                      </a:r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正方形</a:t>
                      </a:r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正五角形</a:t>
                      </a:r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正六角形</a:t>
                      </a:r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正　　角形</a:t>
                      </a:r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68864">
                <a:tc>
                  <a:txBody>
                    <a:bodyPr/>
                    <a:lstStyle/>
                    <a:p>
                      <a:pPr algn="ctr"/>
                      <a:endParaRPr kumimoji="1" lang="en-US" altLang="ja-JP" sz="20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辺の数</a:t>
                      </a:r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60437">
                <a:tc>
                  <a:txBody>
                    <a:bodyPr/>
                    <a:lstStyle/>
                    <a:p>
                      <a:pPr algn="ctr"/>
                      <a:endParaRPr kumimoji="1" lang="en-US" altLang="ja-JP" sz="20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8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角の大きさ</a:t>
                      </a:r>
                    </a:p>
                    <a:p>
                      <a:pPr algn="ctr"/>
                      <a:endParaRPr kumimoji="1" lang="en-US" altLang="ja-JP" sz="20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endParaRPr kumimoji="1" lang="en-US" altLang="ja-JP" sz="20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回す角度</a:t>
                      </a:r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06026">
                <a:tc>
                  <a:txBody>
                    <a:bodyPr/>
                    <a:lstStyle/>
                    <a:p>
                      <a:pPr algn="ctr"/>
                      <a:endParaRPr kumimoji="1" lang="en-US" altLang="ja-JP" sz="20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endParaRPr kumimoji="1" lang="en-US" altLang="ja-JP" sz="20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辺の</a:t>
                      </a:r>
                      <a:endParaRPr kumimoji="1" lang="en-US" altLang="ja-JP" sz="20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2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回し方</a:t>
                      </a:r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2" name="図形グループ 1"/>
          <p:cNvGrpSpPr/>
          <p:nvPr/>
        </p:nvGrpSpPr>
        <p:grpSpPr>
          <a:xfrm>
            <a:off x="1700986" y="4732233"/>
            <a:ext cx="4626790" cy="818866"/>
            <a:chOff x="1687132" y="3311527"/>
            <a:chExt cx="4626790" cy="785613"/>
          </a:xfrm>
        </p:grpSpPr>
        <p:sp>
          <p:nvSpPr>
            <p:cNvPr id="3" name="二等辺三角形 2"/>
            <p:cNvSpPr/>
            <p:nvPr/>
          </p:nvSpPr>
          <p:spPr>
            <a:xfrm>
              <a:off x="1687132" y="3414557"/>
              <a:ext cx="695459" cy="655168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3052293" y="3414557"/>
              <a:ext cx="669701" cy="65516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7" name="五角形 6"/>
            <p:cNvSpPr/>
            <p:nvPr/>
          </p:nvSpPr>
          <p:spPr>
            <a:xfrm>
              <a:off x="4262907" y="3311527"/>
              <a:ext cx="721217" cy="758198"/>
            </a:xfrm>
            <a:prstGeom prst="pentago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8" name="六角形 7"/>
            <p:cNvSpPr/>
            <p:nvPr/>
          </p:nvSpPr>
          <p:spPr>
            <a:xfrm>
              <a:off x="5489675" y="3338942"/>
              <a:ext cx="824247" cy="758198"/>
            </a:xfrm>
            <a:prstGeom prst="hexago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691602" y="196840"/>
            <a:ext cx="550022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正多角形を</a:t>
            </a:r>
            <a:r>
              <a:rPr lang="ja-JP" altLang="en-US" sz="320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プログラミングで描こう</a:t>
            </a:r>
            <a:endParaRPr lang="ja-JP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4860" y="783026"/>
            <a:ext cx="886653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辺の長さが全て等しく、角の大きさも全て等しい多角形を正多角形という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4" name="直線コネクタ 13"/>
          <p:cNvCxnSpPr/>
          <p:nvPr/>
        </p:nvCxnSpPr>
        <p:spPr>
          <a:xfrm flipV="1">
            <a:off x="66431" y="3558526"/>
            <a:ext cx="12125569" cy="4094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1487488" y="6301013"/>
            <a:ext cx="657904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ワークシートに色々な正多角形の値を入れてみよう</a:t>
            </a:r>
            <a:endParaRPr kumimoji="1" lang="ja-JP" altLang="en-US" sz="2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700986" y="2099083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endParaRPr kumimoji="1" lang="ja-JP" altLang="en-US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024094" y="2104145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endParaRPr kumimoji="1" lang="ja-JP" altLang="en-US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979961" y="2967452"/>
            <a:ext cx="8803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90°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957403" y="3796318"/>
            <a:ext cx="925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90°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700986" y="2967452"/>
            <a:ext cx="9027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60°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558233" y="3809731"/>
            <a:ext cx="11882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120°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角丸四角形吹き出し 20"/>
          <p:cNvSpPr/>
          <p:nvPr/>
        </p:nvSpPr>
        <p:spPr>
          <a:xfrm>
            <a:off x="7680176" y="2441768"/>
            <a:ext cx="2664296" cy="1116758"/>
          </a:xfrm>
          <a:prstGeom prst="wedgeRoundRectCallout">
            <a:avLst>
              <a:gd name="adj1" fmla="val -50540"/>
              <a:gd name="adj2" fmla="val -102557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それぞれ色々な正多角形</a:t>
            </a:r>
            <a:endParaRPr lang="en-US" altLang="ja-JP" sz="1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を考えてみよ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う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5845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037004"/>
              </p:ext>
            </p:extLst>
          </p:nvPr>
        </p:nvGraphicFramePr>
        <p:xfrm>
          <a:off x="383918" y="1584520"/>
          <a:ext cx="11500836" cy="3551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680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6708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665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1680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91680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91680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768785"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aseline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正三角形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aseline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正方形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aseline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正五角形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aseline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正六角形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236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頂点の数</a:t>
                      </a:r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３</a:t>
                      </a:r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４</a:t>
                      </a:r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５</a:t>
                      </a:r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６</a:t>
                      </a:r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3326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外角</a:t>
                      </a:r>
                      <a:endParaRPr kumimoji="1" lang="en-US" altLang="ja-JP" sz="2400" b="1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（回す角度）</a:t>
                      </a:r>
                      <a:endParaRPr kumimoji="1" lang="ja-JP" altLang="en-US" sz="1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１２０</a:t>
                      </a:r>
                      <a:r>
                        <a:rPr kumimoji="1" lang="en-US" altLang="ja-JP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９０</a:t>
                      </a:r>
                      <a:r>
                        <a:rPr kumimoji="1" lang="en-US" altLang="ja-JP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７２</a:t>
                      </a:r>
                      <a:r>
                        <a:rPr kumimoji="1" lang="en-US" altLang="ja-JP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225797">
                <a:tc>
                  <a:txBody>
                    <a:bodyPr/>
                    <a:lstStyle/>
                    <a:p>
                      <a:pPr algn="ctr"/>
                      <a:endParaRPr kumimoji="1" lang="en-US" altLang="ja-JP" sz="2400" b="1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endParaRPr kumimoji="1" lang="en-US" altLang="ja-JP" sz="2400" b="1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2399197" y="4380856"/>
            <a:ext cx="193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３６０</a:t>
            </a:r>
            <a:r>
              <a:rPr kumimoji="1"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°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011025" y="3266546"/>
            <a:ext cx="1942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６０</a:t>
            </a:r>
            <a:r>
              <a:rPr kumimoji="1"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°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63873" y="3983209"/>
            <a:ext cx="19353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頂点の数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×</a:t>
            </a:r>
          </a:p>
          <a:p>
            <a:pPr algn="ctr"/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外角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999636" y="1700808"/>
            <a:ext cx="189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正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？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角形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9930885" y="2430292"/>
            <a:ext cx="189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？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73484" y="548680"/>
            <a:ext cx="11500835" cy="792088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問　頂点の数と外角の，「きまり」を見つけよう。</a:t>
            </a:r>
            <a:endParaRPr kumimoji="1" lang="ja-JP" altLang="en-US" sz="3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円/楕円 2"/>
          <p:cNvSpPr/>
          <p:nvPr/>
        </p:nvSpPr>
        <p:spPr>
          <a:xfrm>
            <a:off x="682212" y="570791"/>
            <a:ext cx="686709" cy="68670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1961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39289"/>
              </p:ext>
            </p:extLst>
          </p:nvPr>
        </p:nvGraphicFramePr>
        <p:xfrm>
          <a:off x="383918" y="1584520"/>
          <a:ext cx="11500836" cy="3551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680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6708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665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1680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91680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91680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768785"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aseline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正三角形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aseline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正方形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aseline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正五角形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aseline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正六角形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236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頂点の数</a:t>
                      </a:r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３</a:t>
                      </a:r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４</a:t>
                      </a:r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５</a:t>
                      </a:r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６</a:t>
                      </a:r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3326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外角</a:t>
                      </a:r>
                      <a:endParaRPr kumimoji="1" lang="en-US" altLang="ja-JP" sz="2400" b="1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（回す角度）</a:t>
                      </a:r>
                      <a:endParaRPr kumimoji="1" lang="ja-JP" altLang="en-US" sz="1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１２０</a:t>
                      </a:r>
                      <a:r>
                        <a:rPr kumimoji="1" lang="en-US" altLang="ja-JP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９０</a:t>
                      </a:r>
                      <a:r>
                        <a:rPr kumimoji="1" lang="en-US" altLang="ja-JP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７２</a:t>
                      </a:r>
                      <a:r>
                        <a:rPr kumimoji="1" lang="en-US" altLang="ja-JP" sz="24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225797">
                <a:tc>
                  <a:txBody>
                    <a:bodyPr/>
                    <a:lstStyle/>
                    <a:p>
                      <a:pPr algn="ctr"/>
                      <a:endParaRPr kumimoji="1" lang="en-US" altLang="ja-JP" sz="2400" b="1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endParaRPr kumimoji="1" lang="en-US" altLang="ja-JP" sz="2400" b="1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endParaRPr kumimoji="1" lang="ja-JP" altLang="en-US" sz="2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2399197" y="4380856"/>
            <a:ext cx="193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３６０</a:t>
            </a:r>
            <a:r>
              <a:rPr kumimoji="1"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°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011025" y="3266546"/>
            <a:ext cx="1942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６０</a:t>
            </a:r>
            <a:r>
              <a:rPr kumimoji="1"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°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63873" y="3983209"/>
            <a:ext cx="19353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頂点の数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×</a:t>
            </a:r>
          </a:p>
          <a:p>
            <a:pPr algn="ctr"/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外角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999636" y="1700808"/>
            <a:ext cx="189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正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●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角形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9930885" y="2444861"/>
            <a:ext cx="18953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●</a:t>
            </a:r>
            <a:endParaRPr kumimoji="1" lang="ja-JP" altLang="en-US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0024833" y="3259733"/>
            <a:ext cx="189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360÷</a:t>
            </a:r>
            <a:r>
              <a:rPr kumimoji="1" lang="ja-JP" altLang="en-US" sz="24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●</a:t>
            </a:r>
            <a:endParaRPr kumimoji="1" lang="ja-JP" altLang="en-US" sz="24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73484" y="548680"/>
            <a:ext cx="11500835" cy="792088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問　頂点の数と外角の，「きまり」を見つけよう。</a:t>
            </a:r>
            <a:endParaRPr kumimoji="1" lang="ja-JP" altLang="en-US" sz="3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円/楕円 2"/>
          <p:cNvSpPr/>
          <p:nvPr/>
        </p:nvSpPr>
        <p:spPr>
          <a:xfrm>
            <a:off x="682212" y="570791"/>
            <a:ext cx="686709" cy="68670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8" name="グループ化 17"/>
          <p:cNvGrpSpPr/>
          <p:nvPr/>
        </p:nvGrpSpPr>
        <p:grpSpPr>
          <a:xfrm>
            <a:off x="437248" y="5463569"/>
            <a:ext cx="11500835" cy="792088"/>
            <a:chOff x="373483" y="5613018"/>
            <a:chExt cx="11500835" cy="792088"/>
          </a:xfrm>
        </p:grpSpPr>
        <p:sp>
          <p:nvSpPr>
            <p:cNvPr id="16" name="正方形/長方形 15"/>
            <p:cNvSpPr/>
            <p:nvPr/>
          </p:nvSpPr>
          <p:spPr>
            <a:xfrm>
              <a:off x="373483" y="5613018"/>
              <a:ext cx="11500835" cy="792088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36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わ　頂点の数</a:t>
              </a:r>
              <a:r>
                <a:rPr lang="en-US" altLang="ja-JP" sz="36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×</a:t>
              </a:r>
              <a:r>
                <a:rPr lang="ja-JP" altLang="en-US" sz="36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外角は，いつも３６０</a:t>
              </a:r>
              <a:r>
                <a:rPr lang="en-US" altLang="ja-JP" sz="36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°</a:t>
              </a:r>
              <a:r>
                <a:rPr lang="ja-JP" altLang="en-US" sz="3600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になる。</a:t>
              </a:r>
              <a:endParaRPr kumimoji="1" lang="ja-JP" altLang="en-US" sz="3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円/楕円 16"/>
            <p:cNvSpPr/>
            <p:nvPr/>
          </p:nvSpPr>
          <p:spPr>
            <a:xfrm>
              <a:off x="605155" y="5665707"/>
              <a:ext cx="686709" cy="686709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2999656" y="2737249"/>
            <a:ext cx="792088" cy="1364821"/>
            <a:chOff x="2927649" y="2772468"/>
            <a:chExt cx="792088" cy="1364821"/>
          </a:xfrm>
        </p:grpSpPr>
        <p:sp>
          <p:nvSpPr>
            <p:cNvPr id="15" name="テキスト ボックス 14"/>
            <p:cNvSpPr txBox="1"/>
            <p:nvPr/>
          </p:nvSpPr>
          <p:spPr>
            <a:xfrm>
              <a:off x="2927649" y="2772468"/>
              <a:ext cx="7920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600" b="1" dirty="0" smtClean="0">
                  <a:solidFill>
                    <a:srgbClr val="FF0000"/>
                  </a:solidFill>
                </a:rPr>
                <a:t>×</a:t>
              </a:r>
              <a:endParaRPr kumimoji="1" lang="ja-JP" altLang="en-US" sz="36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20" name="直線コネクタ 19"/>
            <p:cNvCxnSpPr/>
            <p:nvPr/>
          </p:nvCxnSpPr>
          <p:spPr>
            <a:xfrm>
              <a:off x="3204217" y="3722669"/>
              <a:ext cx="0" cy="414620"/>
            </a:xfrm>
            <a:prstGeom prst="line">
              <a:avLst/>
            </a:pr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グループ化 26"/>
          <p:cNvGrpSpPr/>
          <p:nvPr/>
        </p:nvGrpSpPr>
        <p:grpSpPr>
          <a:xfrm>
            <a:off x="4943872" y="2708920"/>
            <a:ext cx="792088" cy="1364821"/>
            <a:chOff x="2927649" y="2772468"/>
            <a:chExt cx="792088" cy="1364821"/>
          </a:xfrm>
        </p:grpSpPr>
        <p:sp>
          <p:nvSpPr>
            <p:cNvPr id="28" name="テキスト ボックス 27"/>
            <p:cNvSpPr txBox="1"/>
            <p:nvPr/>
          </p:nvSpPr>
          <p:spPr>
            <a:xfrm>
              <a:off x="2927649" y="2772468"/>
              <a:ext cx="7920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600" b="1" dirty="0" smtClean="0">
                  <a:solidFill>
                    <a:srgbClr val="FF0000"/>
                  </a:solidFill>
                </a:rPr>
                <a:t>×</a:t>
              </a:r>
              <a:endParaRPr kumimoji="1" lang="ja-JP" altLang="en-US" sz="36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29" name="直線コネクタ 28"/>
            <p:cNvCxnSpPr/>
            <p:nvPr/>
          </p:nvCxnSpPr>
          <p:spPr>
            <a:xfrm>
              <a:off x="3204217" y="3722669"/>
              <a:ext cx="0" cy="414620"/>
            </a:xfrm>
            <a:prstGeom prst="line">
              <a:avLst/>
            </a:pr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グループ化 29"/>
          <p:cNvGrpSpPr/>
          <p:nvPr/>
        </p:nvGrpSpPr>
        <p:grpSpPr>
          <a:xfrm>
            <a:off x="6744072" y="2708920"/>
            <a:ext cx="792088" cy="1364821"/>
            <a:chOff x="2927649" y="2772468"/>
            <a:chExt cx="792088" cy="1364821"/>
          </a:xfrm>
        </p:grpSpPr>
        <p:sp>
          <p:nvSpPr>
            <p:cNvPr id="31" name="テキスト ボックス 30"/>
            <p:cNvSpPr txBox="1"/>
            <p:nvPr/>
          </p:nvSpPr>
          <p:spPr>
            <a:xfrm>
              <a:off x="2927649" y="2772468"/>
              <a:ext cx="7920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600" b="1" dirty="0" smtClean="0">
                  <a:solidFill>
                    <a:srgbClr val="FF0000"/>
                  </a:solidFill>
                </a:rPr>
                <a:t>×</a:t>
              </a:r>
              <a:endParaRPr kumimoji="1" lang="ja-JP" altLang="en-US" sz="36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32" name="直線コネクタ 31"/>
            <p:cNvCxnSpPr/>
            <p:nvPr/>
          </p:nvCxnSpPr>
          <p:spPr>
            <a:xfrm>
              <a:off x="3204217" y="3722669"/>
              <a:ext cx="0" cy="414620"/>
            </a:xfrm>
            <a:prstGeom prst="line">
              <a:avLst/>
            </a:pr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グループ化 32"/>
          <p:cNvGrpSpPr/>
          <p:nvPr/>
        </p:nvGrpSpPr>
        <p:grpSpPr>
          <a:xfrm>
            <a:off x="8688288" y="2708920"/>
            <a:ext cx="792088" cy="1364821"/>
            <a:chOff x="2927649" y="2772468"/>
            <a:chExt cx="792088" cy="1364821"/>
          </a:xfrm>
        </p:grpSpPr>
        <p:sp>
          <p:nvSpPr>
            <p:cNvPr id="34" name="テキスト ボックス 33"/>
            <p:cNvSpPr txBox="1"/>
            <p:nvPr/>
          </p:nvSpPr>
          <p:spPr>
            <a:xfrm>
              <a:off x="2927649" y="2772468"/>
              <a:ext cx="7920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600" b="1" dirty="0" smtClean="0">
                  <a:solidFill>
                    <a:srgbClr val="FF0000"/>
                  </a:solidFill>
                </a:rPr>
                <a:t>×</a:t>
              </a:r>
              <a:endParaRPr kumimoji="1" lang="ja-JP" altLang="en-US" sz="36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35" name="直線コネクタ 34"/>
            <p:cNvCxnSpPr/>
            <p:nvPr/>
          </p:nvCxnSpPr>
          <p:spPr>
            <a:xfrm>
              <a:off x="3204217" y="3722669"/>
              <a:ext cx="0" cy="414620"/>
            </a:xfrm>
            <a:prstGeom prst="line">
              <a:avLst/>
            </a:pr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テキスト ボックス 35"/>
          <p:cNvSpPr txBox="1"/>
          <p:nvPr/>
        </p:nvSpPr>
        <p:spPr>
          <a:xfrm>
            <a:off x="4336125" y="4380856"/>
            <a:ext cx="193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３６０</a:t>
            </a:r>
            <a:r>
              <a:rPr kumimoji="1"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°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111514" y="4380856"/>
            <a:ext cx="193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３６０</a:t>
            </a:r>
            <a:r>
              <a:rPr kumimoji="1"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°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8078571" y="4380856"/>
            <a:ext cx="193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３６０</a:t>
            </a:r>
            <a:r>
              <a:rPr kumimoji="1"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°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10015287" y="4394880"/>
            <a:ext cx="193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３６０</a:t>
            </a:r>
            <a:r>
              <a:rPr kumimoji="1"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°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2594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25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25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75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6" grpId="0"/>
      <p:bldP spid="37" grpId="0"/>
      <p:bldP spid="38" grpId="0"/>
      <p:bldP spid="3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8959119"/>
              </p:ext>
            </p:extLst>
          </p:nvPr>
        </p:nvGraphicFramePr>
        <p:xfrm>
          <a:off x="325388" y="3077438"/>
          <a:ext cx="11500836" cy="30666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017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4004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1680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91680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91680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770666"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aseline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正三角形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aseline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正方形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aseline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正五角形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aseline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正六角形</a:t>
                      </a:r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2546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頂点の数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３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４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５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６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2546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外角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１２０</a:t>
                      </a:r>
                      <a:r>
                        <a:rPr kumimoji="1" lang="en-US" altLang="ja-JP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９０</a:t>
                      </a:r>
                      <a:r>
                        <a:rPr kumimoji="1" lang="en-US" altLang="ja-JP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７２</a:t>
                      </a:r>
                      <a:r>
                        <a:rPr kumimoji="1" lang="en-US" altLang="ja-JP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450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内角</a:t>
                      </a:r>
                      <a:endParaRPr kumimoji="1" lang="ja-JP" altLang="en-US" sz="2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9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６０</a:t>
                      </a:r>
                      <a:r>
                        <a:rPr kumimoji="1" lang="en-US" altLang="ja-JP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9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９０</a:t>
                      </a:r>
                      <a:r>
                        <a:rPr kumimoji="1" lang="en-US" altLang="ja-JP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9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１０８</a:t>
                      </a:r>
                      <a:r>
                        <a:rPr kumimoji="1" lang="en-US" altLang="ja-JP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9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１２０</a:t>
                      </a:r>
                      <a:r>
                        <a:rPr kumimoji="1" lang="en-US" altLang="ja-JP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°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9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180</a:t>
                      </a:r>
                      <a:r>
                        <a:rPr kumimoji="1" lang="ja-JP" altLang="en-US" sz="2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－外角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B9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7988320" y="4725144"/>
            <a:ext cx="1942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６０</a:t>
            </a:r>
            <a:r>
              <a:rPr kumimoji="1"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°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930885" y="3228016"/>
            <a:ext cx="189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正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角形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9916865" y="4005064"/>
            <a:ext cx="189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9936540" y="4725144"/>
            <a:ext cx="1895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360÷</a:t>
            </a:r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25388" y="294990"/>
            <a:ext cx="11500835" cy="7920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正多角形の内角は１８０</a:t>
            </a:r>
            <a:r>
              <a:rPr lang="en-US" altLang="ja-JP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°</a:t>
            </a:r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から外角を引いた値になる</a:t>
            </a:r>
            <a:endParaRPr kumimoji="1" lang="ja-JP" altLang="en-US" sz="3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五角形 21"/>
          <p:cNvSpPr/>
          <p:nvPr/>
        </p:nvSpPr>
        <p:spPr>
          <a:xfrm>
            <a:off x="623392" y="1196752"/>
            <a:ext cx="1800200" cy="1666423"/>
          </a:xfrm>
          <a:prstGeom prst="pentag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3" name="グループ化 22"/>
          <p:cNvGrpSpPr/>
          <p:nvPr/>
        </p:nvGrpSpPr>
        <p:grpSpPr>
          <a:xfrm>
            <a:off x="1487389" y="2267501"/>
            <a:ext cx="1193254" cy="1191348"/>
            <a:chOff x="3434280" y="2163651"/>
            <a:chExt cx="2356833" cy="2356833"/>
          </a:xfrm>
        </p:grpSpPr>
        <p:sp>
          <p:nvSpPr>
            <p:cNvPr id="24" name="パイ 23"/>
            <p:cNvSpPr/>
            <p:nvPr/>
          </p:nvSpPr>
          <p:spPr>
            <a:xfrm>
              <a:off x="3434280" y="2163651"/>
              <a:ext cx="2356833" cy="2356833"/>
            </a:xfrm>
            <a:prstGeom prst="pie">
              <a:avLst>
                <a:gd name="adj1" fmla="val 10804975"/>
                <a:gd name="adj2" fmla="val 17275593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3880041" y="2518754"/>
              <a:ext cx="988176" cy="913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内角</a:t>
              </a:r>
              <a:endParaRPr lang="en-US" altLang="ja-JP" sz="1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1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1345853" y="2275792"/>
            <a:ext cx="1494244" cy="1161532"/>
            <a:chOff x="3956101" y="3736616"/>
            <a:chExt cx="3580094" cy="3554428"/>
          </a:xfrm>
        </p:grpSpPr>
        <p:sp>
          <p:nvSpPr>
            <p:cNvPr id="27" name="パイ 26"/>
            <p:cNvSpPr/>
            <p:nvPr/>
          </p:nvSpPr>
          <p:spPr>
            <a:xfrm>
              <a:off x="3956101" y="3736616"/>
              <a:ext cx="3580094" cy="3554428"/>
            </a:xfrm>
            <a:prstGeom prst="pie">
              <a:avLst>
                <a:gd name="adj1" fmla="val 17272979"/>
                <a:gd name="adj2" fmla="val 21589193"/>
              </a:avLst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6015754" y="4393196"/>
              <a:ext cx="1520441" cy="14127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外</a:t>
              </a:r>
              <a:r>
                <a:rPr lang="ja-JP" altLang="en-US" sz="12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角</a:t>
              </a:r>
              <a:endParaRPr lang="en-US" altLang="ja-JP" sz="1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1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893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44" y="481236"/>
            <a:ext cx="11991527" cy="532859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3" name="正方形/長方形 2"/>
          <p:cNvSpPr/>
          <p:nvPr/>
        </p:nvSpPr>
        <p:spPr>
          <a:xfrm>
            <a:off x="263352" y="5949280"/>
            <a:ext cx="10127511" cy="79208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 smtClean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色々な正多角形を作ってみよう</a:t>
            </a:r>
            <a:endParaRPr kumimoji="1" lang="ja-JP" altLang="en-US" sz="2400" b="1" dirty="0">
              <a:solidFill>
                <a:schemeClr val="accent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角丸四角形吹き出し 4"/>
          <p:cNvSpPr/>
          <p:nvPr/>
        </p:nvSpPr>
        <p:spPr>
          <a:xfrm>
            <a:off x="551384" y="1844824"/>
            <a:ext cx="2952328" cy="1549406"/>
          </a:xfrm>
          <a:prstGeom prst="wedgeRoundRectCallout">
            <a:avLst>
              <a:gd name="adj1" fmla="val 79089"/>
              <a:gd name="adj2" fmla="val 48428"/>
              <a:gd name="adj3" fmla="val 16667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多角形の数が大きい時は</a:t>
            </a:r>
            <a:r>
              <a:rPr kumimoji="1" lang="ja-JP" altLang="en-US" sz="20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○歩を</a:t>
            </a:r>
            <a:r>
              <a:rPr kumimoji="1" lang="ja-JP" altLang="en-US" sz="2000" b="1" dirty="0" err="1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kumimoji="1" lang="ja-JP" altLang="en-US" sz="20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数字</a:t>
            </a:r>
            <a:r>
              <a:rPr kumimoji="1"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を小さく</a:t>
            </a:r>
            <a:endParaRPr kumimoji="1" lang="en-US" altLang="ja-JP" sz="20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しましょう</a:t>
            </a:r>
            <a:endParaRPr kumimoji="1" lang="en-US" altLang="ja-JP" sz="20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画面をはみだします）</a:t>
            </a:r>
            <a:endParaRPr kumimoji="1" lang="ja-JP" altLang="en-US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1266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07028" y="849797"/>
            <a:ext cx="11405596" cy="165618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　</a:t>
            </a:r>
            <a:r>
              <a:rPr lang="ja-JP" altLang="en-US" sz="3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辺の長さ・角の大きさが全て等しい性質を使うと，</a:t>
            </a:r>
          </a:p>
          <a:p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プログラミング</a:t>
            </a:r>
            <a:r>
              <a:rPr lang="ja-JP" altLang="en-US" sz="3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で正多角形を描くことができる。</a:t>
            </a:r>
          </a:p>
        </p:txBody>
      </p:sp>
      <p:sp>
        <p:nvSpPr>
          <p:cNvPr id="3" name="円/楕円 2"/>
          <p:cNvSpPr/>
          <p:nvPr/>
        </p:nvSpPr>
        <p:spPr>
          <a:xfrm>
            <a:off x="331348" y="991179"/>
            <a:ext cx="686709" cy="68670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18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7040565" y="130672"/>
            <a:ext cx="4969656" cy="65550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" name="直線矢印コネクタ 7"/>
          <p:cNvCxnSpPr/>
          <p:nvPr/>
        </p:nvCxnSpPr>
        <p:spPr>
          <a:xfrm>
            <a:off x="5159895" y="3556466"/>
            <a:ext cx="432049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1901953" y="1543478"/>
            <a:ext cx="3157965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150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歩分の線を引く</a:t>
            </a:r>
            <a:endParaRPr kumimoji="1" lang="ja-JP" altLang="en-US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832498" y="3938125"/>
            <a:ext cx="1759446" cy="163456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64"/>
          <a:stretch/>
        </p:blipFill>
        <p:spPr bwMode="auto">
          <a:xfrm>
            <a:off x="767408" y="2204863"/>
            <a:ext cx="5814708" cy="4350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48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472" y="5157192"/>
            <a:ext cx="1502676" cy="99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928" y="69923"/>
            <a:ext cx="751338" cy="751338"/>
          </a:xfrm>
          <a:prstGeom prst="rect">
            <a:avLst/>
          </a:prstGeom>
        </p:spPr>
      </p:pic>
      <p:sp>
        <p:nvSpPr>
          <p:cNvPr id="9" name="正方形/長方形 8"/>
          <p:cNvSpPr/>
          <p:nvPr/>
        </p:nvSpPr>
        <p:spPr>
          <a:xfrm>
            <a:off x="1369928" y="1404247"/>
            <a:ext cx="4222016" cy="805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99297" y="3522578"/>
            <a:ext cx="2447909" cy="842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75353" y="4636796"/>
            <a:ext cx="2005378" cy="808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99297" y="5589240"/>
            <a:ext cx="1579713" cy="828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91496" y="526579"/>
            <a:ext cx="2802865" cy="10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76916" y="2506868"/>
            <a:ext cx="1696628" cy="901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角丸四角形吹き出し 1"/>
          <p:cNvSpPr/>
          <p:nvPr/>
        </p:nvSpPr>
        <p:spPr>
          <a:xfrm>
            <a:off x="9840416" y="2276872"/>
            <a:ext cx="2088232" cy="901334"/>
          </a:xfrm>
          <a:prstGeom prst="wedgeRoundRectCallout">
            <a:avLst>
              <a:gd name="adj1" fmla="val -63611"/>
              <a:gd name="adj2" fmla="val 36747"/>
              <a:gd name="adj3" fmla="val 16667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en-US" altLang="ja-JP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秒待つ」は</a:t>
            </a:r>
            <a:endParaRPr lang="en-US" altLang="ja-JP" sz="16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動きをゆっくり確認するため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216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afterEffect">
                                  <p:stCondLst>
                                    <p:cond delay="1750"/>
                                  </p:stCondLst>
                                  <p:childTnLst>
                                    <p:animMotion origin="layout" path="M -0.00468 0.01065 L -0.00338 -0.17269 " pathEditMode="relative" rAng="0" ptsTypes="AA">
                                      <p:cBhvr>
                                        <p:cTn id="6" dur="125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9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87821E-6 -0.01618 L -4.87821E-6 0.06638 " pathEditMode="relative" rAng="0" ptsTypes="AA">
                                      <p:cBhvr>
                                        <p:cTn id="9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1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0 L -0.00196 -0.22199 " pathEditMode="relative" rAng="0" ptsTypes="AA">
                                      <p:cBhvr>
                                        <p:cTn id="12" dur="125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1111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1.8614E-6 0.08256 L 0.33685 0.08256 " pathEditMode="relative" rAng="0" ptsTypes="AA">
                                      <p:cBhvr>
                                        <p:cTn id="14" dur="2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43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8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850"/>
                            </p:stCondLst>
                            <p:childTnLst>
                              <p:par>
                                <p:cTn id="2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1736 L 0.00104 -0.28819 " pathEditMode="relative" rAng="0" ptsTypes="AA">
                                      <p:cBhvr>
                                        <p:cTn id="23" dur="75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-1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600"/>
                            </p:stCondLst>
                            <p:childTnLst>
                              <p:par>
                                <p:cTn id="2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96296E-6 L -0.00156 -0.33773 " pathEditMode="relative" rAng="0" ptsTypes="AA">
                                      <p:cBhvr>
                                        <p:cTn id="26" dur="125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-168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9850"/>
                            </p:stCondLst>
                            <p:childTnLst>
                              <p:par>
                                <p:cTn id="2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347 0.07679 L 0.33347 0.00463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185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4337515" y="2034658"/>
            <a:ext cx="3475752" cy="329065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" name="直線矢印コネクタ 23"/>
          <p:cNvCxnSpPr/>
          <p:nvPr/>
        </p:nvCxnSpPr>
        <p:spPr>
          <a:xfrm flipV="1">
            <a:off x="7875560" y="2034658"/>
            <a:ext cx="0" cy="3190310"/>
          </a:xfrm>
          <a:prstGeom prst="straightConnector1">
            <a:avLst/>
          </a:prstGeom>
          <a:ln w="11112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937040" y="294990"/>
            <a:ext cx="10127511" cy="7920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正方形を作成してみよう</a:t>
            </a:r>
            <a:endParaRPr kumimoji="1" lang="ja-JP" altLang="en-US" sz="3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3" name="直線矢印コネクタ 12"/>
          <p:cNvCxnSpPr/>
          <p:nvPr/>
        </p:nvCxnSpPr>
        <p:spPr>
          <a:xfrm flipH="1">
            <a:off x="4275222" y="2034657"/>
            <a:ext cx="3600337" cy="1"/>
          </a:xfrm>
          <a:prstGeom prst="straightConnector1">
            <a:avLst/>
          </a:prstGeom>
          <a:ln w="11112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>
            <a:off x="4337515" y="2132856"/>
            <a:ext cx="0" cy="3142063"/>
          </a:xfrm>
          <a:prstGeom prst="straightConnector1">
            <a:avLst/>
          </a:prstGeom>
          <a:ln w="11112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75" b="9812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8542" y="4595289"/>
            <a:ext cx="1629294" cy="1259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" name="グループ化 20"/>
          <p:cNvGrpSpPr/>
          <p:nvPr/>
        </p:nvGrpSpPr>
        <p:grpSpPr>
          <a:xfrm>
            <a:off x="6634851" y="4096503"/>
            <a:ext cx="2356833" cy="2356833"/>
            <a:chOff x="3071814" y="5037131"/>
            <a:chExt cx="2356833" cy="2356833"/>
          </a:xfrm>
        </p:grpSpPr>
        <p:sp>
          <p:nvSpPr>
            <p:cNvPr id="22" name="パイ 21"/>
            <p:cNvSpPr/>
            <p:nvPr/>
          </p:nvSpPr>
          <p:spPr>
            <a:xfrm>
              <a:off x="3071814" y="5037131"/>
              <a:ext cx="2356833" cy="2356833"/>
            </a:xfrm>
            <a:prstGeom prst="pie">
              <a:avLst>
                <a:gd name="adj1" fmla="val 10804764"/>
                <a:gd name="adj2" fmla="val 16170603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3372221" y="5535917"/>
              <a:ext cx="6951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90</a:t>
              </a:r>
              <a:r>
                <a:rPr lang="en-US" altLang="ja-JP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°</a:t>
              </a:r>
              <a:endParaRPr kumimoji="1"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cxnSp>
        <p:nvCxnSpPr>
          <p:cNvPr id="3" name="直線矢印コネクタ 2"/>
          <p:cNvCxnSpPr/>
          <p:nvPr/>
        </p:nvCxnSpPr>
        <p:spPr>
          <a:xfrm flipV="1">
            <a:off x="4337515" y="5274919"/>
            <a:ext cx="3475752" cy="50390"/>
          </a:xfrm>
          <a:prstGeom prst="straightConnector1">
            <a:avLst/>
          </a:prstGeom>
          <a:ln w="1047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4620416" y="5509731"/>
            <a:ext cx="3157965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150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歩分の線を引く</a:t>
            </a:r>
            <a:endParaRPr kumimoji="1" lang="ja-JP" altLang="en-US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29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750"/>
                            </p:stCondLst>
                            <p:childTnLst>
                              <p:par>
                                <p:cTn id="1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25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6560251" y="3690645"/>
            <a:ext cx="2356837" cy="2356833"/>
            <a:chOff x="6634847" y="4096503"/>
            <a:chExt cx="2356837" cy="2356833"/>
          </a:xfrm>
        </p:grpSpPr>
        <p:sp>
          <p:nvSpPr>
            <p:cNvPr id="15" name="パイ 14"/>
            <p:cNvSpPr/>
            <p:nvPr/>
          </p:nvSpPr>
          <p:spPr>
            <a:xfrm flipH="1">
              <a:off x="6634847" y="4096503"/>
              <a:ext cx="2356837" cy="2356833"/>
            </a:xfrm>
            <a:prstGeom prst="pie">
              <a:avLst>
                <a:gd name="adj1" fmla="val 10815166"/>
                <a:gd name="adj2" fmla="val 16170603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8040216" y="4420460"/>
              <a:ext cx="6951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外角</a:t>
              </a:r>
              <a:endPara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90</a:t>
              </a:r>
              <a:r>
                <a:rPr lang="en-US" altLang="ja-JP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°</a:t>
              </a:r>
              <a:endParaRPr kumimoji="1"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7" name="正方形/長方形 16"/>
          <p:cNvSpPr/>
          <p:nvPr/>
        </p:nvSpPr>
        <p:spPr>
          <a:xfrm>
            <a:off x="4262919" y="1628800"/>
            <a:ext cx="3475752" cy="329065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グループ化 10"/>
          <p:cNvGrpSpPr/>
          <p:nvPr/>
        </p:nvGrpSpPr>
        <p:grpSpPr>
          <a:xfrm>
            <a:off x="6560255" y="3690645"/>
            <a:ext cx="2356833" cy="2356833"/>
            <a:chOff x="3071814" y="5037131"/>
            <a:chExt cx="2356833" cy="2356833"/>
          </a:xfrm>
        </p:grpSpPr>
        <p:sp>
          <p:nvSpPr>
            <p:cNvPr id="18" name="パイ 17"/>
            <p:cNvSpPr/>
            <p:nvPr/>
          </p:nvSpPr>
          <p:spPr>
            <a:xfrm>
              <a:off x="3071814" y="5037131"/>
              <a:ext cx="2356833" cy="2356833"/>
            </a:xfrm>
            <a:prstGeom prst="pie">
              <a:avLst>
                <a:gd name="adj1" fmla="val 10804764"/>
                <a:gd name="adj2" fmla="val 16170603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347528" y="5361088"/>
              <a:ext cx="6951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内角</a:t>
              </a:r>
              <a:endPara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90</a:t>
              </a:r>
              <a:r>
                <a:rPr lang="en-US" altLang="ja-JP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°</a:t>
              </a:r>
              <a:endParaRPr kumimoji="1"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cxnSp>
        <p:nvCxnSpPr>
          <p:cNvPr id="24" name="直線矢印コネクタ 23"/>
          <p:cNvCxnSpPr/>
          <p:nvPr/>
        </p:nvCxnSpPr>
        <p:spPr>
          <a:xfrm flipV="1">
            <a:off x="7800964" y="1628800"/>
            <a:ext cx="0" cy="3190310"/>
          </a:xfrm>
          <a:prstGeom prst="straightConnector1">
            <a:avLst/>
          </a:prstGeom>
          <a:ln w="11112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矢印コネクタ 2"/>
          <p:cNvCxnSpPr/>
          <p:nvPr/>
        </p:nvCxnSpPr>
        <p:spPr>
          <a:xfrm flipV="1">
            <a:off x="4262919" y="4869061"/>
            <a:ext cx="3475752" cy="50390"/>
          </a:xfrm>
          <a:prstGeom prst="straightConnector1">
            <a:avLst/>
          </a:prstGeom>
          <a:ln w="1047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75" b="9812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3092" y="4031254"/>
            <a:ext cx="1629294" cy="1259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正方形/長方形 29"/>
          <p:cNvSpPr/>
          <p:nvPr/>
        </p:nvSpPr>
        <p:spPr>
          <a:xfrm>
            <a:off x="937040" y="294990"/>
            <a:ext cx="10127511" cy="7920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正方形を作成してみよう</a:t>
            </a:r>
            <a:endParaRPr kumimoji="1" lang="ja-JP" altLang="en-US" sz="3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角丸四角形吹き出し 12"/>
          <p:cNvSpPr/>
          <p:nvPr/>
        </p:nvSpPr>
        <p:spPr>
          <a:xfrm>
            <a:off x="9261764" y="3759599"/>
            <a:ext cx="2088232" cy="901334"/>
          </a:xfrm>
          <a:prstGeom prst="wedgeRoundRectCallout">
            <a:avLst>
              <a:gd name="adj1" fmla="val -63611"/>
              <a:gd name="adj2" fmla="val 36747"/>
              <a:gd name="adj3" fmla="val 16667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90</a:t>
            </a:r>
            <a:r>
              <a:rPr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度回転して</a:t>
            </a:r>
            <a:endParaRPr lang="en-US" altLang="ja-JP" sz="20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線</a:t>
            </a:r>
            <a:r>
              <a:rPr kumimoji="1"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をひく</a:t>
            </a:r>
            <a:endParaRPr kumimoji="1" lang="ja-JP" altLang="en-US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下矢印 3"/>
          <p:cNvSpPr/>
          <p:nvPr/>
        </p:nvSpPr>
        <p:spPr>
          <a:xfrm>
            <a:off x="6064932" y="5157192"/>
            <a:ext cx="50405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1402928" y="5805264"/>
            <a:ext cx="10127511" cy="79208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b="1" dirty="0" smtClean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スクラッチで正方形をつくってみよう</a:t>
            </a:r>
            <a:endParaRPr kumimoji="1" lang="ja-JP" altLang="en-US" sz="3600" b="1" dirty="0">
              <a:solidFill>
                <a:schemeClr val="accent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9415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56 0.0414 L 0.31484 0.0307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58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5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42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31484 0.03076 L 0.31367 -0.46161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-24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546" b="98797" l="1790" r="98465">
                        <a14:foregroundMark x1="24297" y1="25086" x2="30179" y2="25086"/>
                        <a14:foregroundMark x1="23274" y1="29553" x2="29156" y2="29897"/>
                        <a14:foregroundMark x1="23785" y1="34880" x2="32737" y2="34880"/>
                        <a14:foregroundMark x1="22506" y1="41581" x2="37084" y2="41581"/>
                        <a14:foregroundMark x1="23018" y1="46564" x2="33248" y2="46564"/>
                        <a14:foregroundMark x1="24297" y1="53608" x2="30179" y2="52405"/>
                        <a14:foregroundMark x1="24297" y1="58591" x2="31458" y2="57388"/>
                        <a14:foregroundMark x1="23785" y1="64605" x2="32737" y2="62543"/>
                        <a14:foregroundMark x1="25064" y1="70103" x2="32225" y2="67698"/>
                        <a14:foregroundMark x1="24297" y1="75086" x2="37084" y2="71478"/>
                        <a14:foregroundMark x1="23018" y1="80584" x2="32737" y2="79038"/>
                        <a14:foregroundMark x1="24808" y1="86770" x2="30179" y2="85567"/>
                      </a14:backgroundRemoval>
                    </a14:imgEffect>
                  </a14:imgLayer>
                </a14:imgProps>
              </a:ext>
            </a:extLst>
          </a:blip>
          <a:srcRect l="7734" t="6739" r="47796" b="3634"/>
          <a:stretch/>
        </p:blipFill>
        <p:spPr>
          <a:xfrm>
            <a:off x="1887074" y="556253"/>
            <a:ext cx="2408726" cy="6070138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2020400" y="1501254"/>
            <a:ext cx="2275400" cy="113565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2020400" y="2667102"/>
            <a:ext cx="2275400" cy="113565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020400" y="3802760"/>
            <a:ext cx="2275400" cy="113565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2020400" y="4938418"/>
            <a:ext cx="2275400" cy="113565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7032104" y="480705"/>
            <a:ext cx="3820413" cy="6139899"/>
            <a:chOff x="5359650" y="556253"/>
            <a:chExt cx="3820413" cy="6139899"/>
          </a:xfrm>
        </p:grpSpPr>
        <p:grpSp>
          <p:nvGrpSpPr>
            <p:cNvPr id="15" name="グループ化 14"/>
            <p:cNvGrpSpPr/>
            <p:nvPr/>
          </p:nvGrpSpPr>
          <p:grpSpPr>
            <a:xfrm>
              <a:off x="5359650" y="556253"/>
              <a:ext cx="3244349" cy="5219170"/>
              <a:chOff x="5359649" y="458984"/>
              <a:chExt cx="3244349" cy="5219170"/>
            </a:xfrm>
          </p:grpSpPr>
          <p:pic>
            <p:nvPicPr>
              <p:cNvPr id="6" name="図 5"/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ackgroundRemoval t="306" b="89908" l="9799" r="89950">
                            <a14:foregroundMark x1="36181" y1="22630" x2="36181" y2="71865"/>
                            <a14:foregroundMark x1="42211" y1="43425" x2="39698" y2="64220"/>
                          </a14:backgroundRemoval>
                        </a14:imgEffect>
                      </a14:imgLayer>
                    </a14:imgProps>
                  </a:ext>
                </a:extLst>
              </a:blip>
              <a:srcRect l="21508" t="6073" r="34804" b="8386"/>
              <a:stretch/>
            </p:blipFill>
            <p:spPr>
              <a:xfrm>
                <a:off x="5359649" y="458984"/>
                <a:ext cx="3244349" cy="5219170"/>
              </a:xfrm>
              <a:prstGeom prst="rect">
                <a:avLst/>
              </a:prstGeom>
            </p:spPr>
          </p:pic>
          <p:sp>
            <p:nvSpPr>
              <p:cNvPr id="7" name="正方形/長方形 6"/>
              <p:cNvSpPr/>
              <p:nvPr/>
            </p:nvSpPr>
            <p:spPr>
              <a:xfrm>
                <a:off x="5735960" y="2492896"/>
                <a:ext cx="2592288" cy="1944216"/>
              </a:xfrm>
              <a:prstGeom prst="rect">
                <a:avLst/>
              </a:prstGeom>
              <a:noFill/>
              <a:ln w="762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6" name="四角形吹き出し 15"/>
            <p:cNvSpPr/>
            <p:nvPr/>
          </p:nvSpPr>
          <p:spPr>
            <a:xfrm>
              <a:off x="6587775" y="5688040"/>
              <a:ext cx="2592288" cy="1008112"/>
            </a:xfrm>
            <a:prstGeom prst="wedgeRectCallout">
              <a:avLst>
                <a:gd name="adj1" fmla="val 4777"/>
                <a:gd name="adj2" fmla="val -148199"/>
              </a:avLst>
            </a:prstGeom>
            <a:solidFill>
              <a:schemeClr val="bg1"/>
            </a:solidFill>
            <a:ln w="381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2000" dirty="0" smtClean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繰り返しを</a:t>
              </a:r>
              <a:endParaRPr lang="en-US" altLang="ja-JP" sz="2000" dirty="0" smtClean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ctr"/>
              <a:r>
                <a:rPr kumimoji="1" lang="ja-JP" altLang="en-US" sz="2000" dirty="0" smtClean="0">
                  <a:solidFill>
                    <a:schemeClr val="bg1">
                      <a:lumMod val="50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利用してみよう</a:t>
              </a:r>
              <a:endParaRPr kumimoji="1" lang="en-US" altLang="ja-JP" sz="2000" dirty="0" smtClean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2" name="テキスト ボックス 1"/>
          <p:cNvSpPr txBox="1"/>
          <p:nvPr/>
        </p:nvSpPr>
        <p:spPr>
          <a:xfrm>
            <a:off x="4484351" y="1838250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solidFill>
                  <a:srgbClr val="FF0000"/>
                </a:solidFill>
              </a:rPr>
              <a:t>１</a:t>
            </a:r>
            <a:r>
              <a:rPr kumimoji="1" lang="ja-JP" altLang="en-US" sz="2400" b="1" dirty="0" smtClean="0">
                <a:solidFill>
                  <a:srgbClr val="FF0000"/>
                </a:solidFill>
              </a:rPr>
              <a:t>回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484351" y="2996952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solidFill>
                  <a:srgbClr val="FF0000"/>
                </a:solidFill>
              </a:rPr>
              <a:t>２</a:t>
            </a:r>
            <a:r>
              <a:rPr kumimoji="1" lang="ja-JP" altLang="en-US" sz="2400" b="1" dirty="0" smtClean="0">
                <a:solidFill>
                  <a:srgbClr val="FF0000"/>
                </a:solidFill>
              </a:rPr>
              <a:t>回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484351" y="4139756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solidFill>
                  <a:srgbClr val="FF0000"/>
                </a:solidFill>
              </a:rPr>
              <a:t>３</a:t>
            </a:r>
            <a:r>
              <a:rPr kumimoji="1" lang="ja-JP" altLang="en-US" sz="2400" b="1" dirty="0" smtClean="0">
                <a:solidFill>
                  <a:srgbClr val="FF0000"/>
                </a:solidFill>
              </a:rPr>
              <a:t>回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484351" y="5189222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solidFill>
                  <a:srgbClr val="FF0000"/>
                </a:solidFill>
              </a:rPr>
              <a:t>４</a:t>
            </a:r>
            <a:r>
              <a:rPr kumimoji="1" lang="ja-JP" altLang="en-US" sz="2400" b="1" dirty="0" smtClean="0">
                <a:solidFill>
                  <a:srgbClr val="FF0000"/>
                </a:solidFill>
              </a:rPr>
              <a:t>回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右矢印 2"/>
          <p:cNvSpPr/>
          <p:nvPr/>
        </p:nvSpPr>
        <p:spPr>
          <a:xfrm>
            <a:off x="5735960" y="3090290"/>
            <a:ext cx="864096" cy="8427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78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/>
      <p:bldP spid="14" grpId="0"/>
      <p:bldP spid="18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二等辺三角形 16"/>
          <p:cNvSpPr/>
          <p:nvPr/>
        </p:nvSpPr>
        <p:spPr>
          <a:xfrm>
            <a:off x="6560254" y="1997021"/>
            <a:ext cx="3475752" cy="3290651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75" b="9812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427" y="4399475"/>
            <a:ext cx="1629294" cy="1259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正方形/長方形 29"/>
          <p:cNvSpPr/>
          <p:nvPr/>
        </p:nvSpPr>
        <p:spPr>
          <a:xfrm>
            <a:off x="937040" y="294990"/>
            <a:ext cx="10127511" cy="7920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つぎに正三角形を作成してみよう</a:t>
            </a:r>
            <a:endParaRPr kumimoji="1" lang="ja-JP" altLang="en-US" sz="3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9" name="グループ化 18"/>
          <p:cNvGrpSpPr/>
          <p:nvPr/>
        </p:nvGrpSpPr>
        <p:grpSpPr>
          <a:xfrm>
            <a:off x="8857589" y="4015915"/>
            <a:ext cx="2356833" cy="2356833"/>
            <a:chOff x="3398463" y="2192229"/>
            <a:chExt cx="2356833" cy="2356833"/>
          </a:xfrm>
        </p:grpSpPr>
        <p:sp>
          <p:nvSpPr>
            <p:cNvPr id="21" name="パイ 20"/>
            <p:cNvSpPr/>
            <p:nvPr/>
          </p:nvSpPr>
          <p:spPr>
            <a:xfrm>
              <a:off x="3398463" y="2192229"/>
              <a:ext cx="2356833" cy="2356833"/>
            </a:xfrm>
            <a:prstGeom prst="pie">
              <a:avLst>
                <a:gd name="adj1" fmla="val 10804975"/>
                <a:gd name="adj2" fmla="val 1442086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3551161" y="2656170"/>
              <a:ext cx="6951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内角</a:t>
              </a:r>
              <a:endPara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60</a:t>
              </a:r>
              <a:r>
                <a:rPr lang="en-US" altLang="ja-JP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°</a:t>
              </a:r>
              <a:endParaRPr kumimoji="1"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cxnSp>
        <p:nvCxnSpPr>
          <p:cNvPr id="3" name="直線矢印コネクタ 2"/>
          <p:cNvCxnSpPr/>
          <p:nvPr/>
        </p:nvCxnSpPr>
        <p:spPr>
          <a:xfrm flipV="1">
            <a:off x="6560254" y="5237282"/>
            <a:ext cx="3558685" cy="50390"/>
          </a:xfrm>
          <a:prstGeom prst="straightConnector1">
            <a:avLst/>
          </a:prstGeom>
          <a:ln w="1047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グループ化 10"/>
          <p:cNvGrpSpPr/>
          <p:nvPr/>
        </p:nvGrpSpPr>
        <p:grpSpPr>
          <a:xfrm>
            <a:off x="1631504" y="1484784"/>
            <a:ext cx="10307352" cy="5245830"/>
            <a:chOff x="1223087" y="1351522"/>
            <a:chExt cx="10307352" cy="5245830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 rotWithShape="1"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306" b="89908" l="9799" r="89950">
                          <a14:foregroundMark x1="36181" y1="22630" x2="36181" y2="71865"/>
                          <a14:foregroundMark x1="42211" y1="43425" x2="39698" y2="64220"/>
                        </a14:backgroundRemoval>
                      </a14:imgEffect>
                    </a14:imgLayer>
                  </a14:imgProps>
                </a:ext>
              </a:extLst>
            </a:blip>
            <a:srcRect l="21508" t="6073" r="34804" b="8386"/>
            <a:stretch/>
          </p:blipFill>
          <p:spPr>
            <a:xfrm>
              <a:off x="1223087" y="1351522"/>
              <a:ext cx="2503182" cy="4026858"/>
            </a:xfrm>
            <a:prstGeom prst="rect">
              <a:avLst/>
            </a:prstGeom>
          </p:spPr>
        </p:pic>
        <p:sp>
          <p:nvSpPr>
            <p:cNvPr id="14" name="下矢印 13"/>
            <p:cNvSpPr/>
            <p:nvPr/>
          </p:nvSpPr>
          <p:spPr>
            <a:xfrm rot="18649463">
              <a:off x="2762879" y="5165607"/>
              <a:ext cx="469149" cy="66831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1402928" y="5805264"/>
              <a:ext cx="10127511" cy="792088"/>
            </a:xfrm>
            <a:prstGeom prst="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3600" b="1" dirty="0" smtClean="0">
                  <a:solidFill>
                    <a:schemeClr val="accent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正方形のプログラムを変更してつくってみよう</a:t>
              </a:r>
              <a:endParaRPr kumimoji="1" lang="ja-JP" altLang="en-US" sz="3600" b="1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52054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グループ化 22"/>
          <p:cNvGrpSpPr/>
          <p:nvPr/>
        </p:nvGrpSpPr>
        <p:grpSpPr>
          <a:xfrm>
            <a:off x="4461096" y="3284984"/>
            <a:ext cx="4346110" cy="3888432"/>
            <a:chOff x="2429450" y="1071524"/>
            <a:chExt cx="4888074" cy="4528207"/>
          </a:xfrm>
        </p:grpSpPr>
        <p:sp>
          <p:nvSpPr>
            <p:cNvPr id="14" name="パイ 13"/>
            <p:cNvSpPr/>
            <p:nvPr/>
          </p:nvSpPr>
          <p:spPr>
            <a:xfrm rot="7312284">
              <a:off x="2370705" y="1130269"/>
              <a:ext cx="4528207" cy="4410717"/>
            </a:xfrm>
            <a:prstGeom prst="pie">
              <a:avLst>
                <a:gd name="adj1" fmla="val 10804975"/>
                <a:gd name="adj2" fmla="val 14296754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 rot="30772">
              <a:off x="5316169" y="2400796"/>
              <a:ext cx="20013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en-US" altLang="ja-JP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60°</a:t>
              </a:r>
              <a:r>
                <a:rPr lang="ja-JP" altLang="en-US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？？？</a:t>
              </a:r>
              <a:endParaRPr kumimoji="1"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" name="二等辺三角形 3"/>
          <p:cNvSpPr/>
          <p:nvPr/>
        </p:nvSpPr>
        <p:spPr>
          <a:xfrm>
            <a:off x="3469340" y="2627358"/>
            <a:ext cx="3002837" cy="2588653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/>
          <p:nvPr/>
        </p:nvCxnSpPr>
        <p:spPr>
          <a:xfrm>
            <a:off x="2711721" y="5228890"/>
            <a:ext cx="801407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グループ化 8"/>
          <p:cNvGrpSpPr/>
          <p:nvPr/>
        </p:nvGrpSpPr>
        <p:grpSpPr>
          <a:xfrm>
            <a:off x="5279075" y="4019002"/>
            <a:ext cx="2356833" cy="2356833"/>
            <a:chOff x="3398463" y="2192229"/>
            <a:chExt cx="2356833" cy="2356833"/>
          </a:xfrm>
        </p:grpSpPr>
        <p:sp>
          <p:nvSpPr>
            <p:cNvPr id="7" name="パイ 6"/>
            <p:cNvSpPr/>
            <p:nvPr/>
          </p:nvSpPr>
          <p:spPr>
            <a:xfrm>
              <a:off x="3398463" y="2192229"/>
              <a:ext cx="2356833" cy="2356833"/>
            </a:xfrm>
            <a:prstGeom prst="pie">
              <a:avLst>
                <a:gd name="adj1" fmla="val 10804975"/>
                <a:gd name="adj2" fmla="val 1442086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3551161" y="2656170"/>
              <a:ext cx="6951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内角</a:t>
              </a:r>
              <a:endPara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60</a:t>
              </a:r>
              <a:r>
                <a:rPr lang="en-US" altLang="ja-JP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°</a:t>
              </a:r>
              <a:endParaRPr kumimoji="1"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cxnSp>
        <p:nvCxnSpPr>
          <p:cNvPr id="3" name="直線矢印コネクタ 2"/>
          <p:cNvCxnSpPr/>
          <p:nvPr/>
        </p:nvCxnSpPr>
        <p:spPr>
          <a:xfrm>
            <a:off x="3435154" y="5169264"/>
            <a:ext cx="3022337" cy="0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 flipV="1">
            <a:off x="6526130" y="2780928"/>
            <a:ext cx="1391349" cy="2338191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75" b="9812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87327">
            <a:off x="1897073" y="4523853"/>
            <a:ext cx="1629294" cy="1259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正方形/長方形 25"/>
          <p:cNvSpPr/>
          <p:nvPr/>
        </p:nvSpPr>
        <p:spPr>
          <a:xfrm>
            <a:off x="937040" y="294990"/>
            <a:ext cx="10127511" cy="7920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ヒント・・正三角形を作成してみよう</a:t>
            </a:r>
            <a:endParaRPr kumimoji="1" lang="ja-JP" altLang="en-US" sz="3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358180" y="1196752"/>
            <a:ext cx="10127511" cy="79208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 smtClean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三角形にならない・・・・</a:t>
            </a:r>
            <a:endParaRPr kumimoji="1" lang="ja-JP" altLang="en-US" sz="2400" b="1" dirty="0">
              <a:solidFill>
                <a:schemeClr val="accent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1131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Motion origin="layout" path="M 3.125E-6 -7.40741E-7 L 0.29127 0.00046 " pathEditMode="relative" rAng="0" ptsTypes="AA">
                                      <p:cBhvr>
                                        <p:cTn id="9" dur="17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57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450"/>
                            </p:stCondLst>
                            <p:childTnLst>
                              <p:par>
                                <p:cTn id="1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12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95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2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30898 0.00046 L 0.46849 -0.47153 " pathEditMode="relative" rAng="0" ptsTypes="AA">
                                      <p:cBhvr>
                                        <p:cTn id="21" dur="1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69" y="-23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グループ化 22"/>
          <p:cNvGrpSpPr/>
          <p:nvPr/>
        </p:nvGrpSpPr>
        <p:grpSpPr>
          <a:xfrm>
            <a:off x="5789001" y="4379042"/>
            <a:ext cx="3179084" cy="2434334"/>
            <a:chOff x="3397233" y="1868513"/>
            <a:chExt cx="3575518" cy="2794633"/>
          </a:xfrm>
          <a:solidFill>
            <a:srgbClr val="00B0F0"/>
          </a:solidFill>
        </p:grpSpPr>
        <p:sp>
          <p:nvSpPr>
            <p:cNvPr id="14" name="パイ 13"/>
            <p:cNvSpPr/>
            <p:nvPr/>
          </p:nvSpPr>
          <p:spPr>
            <a:xfrm rot="7312284">
              <a:off x="3433860" y="1831886"/>
              <a:ext cx="2794633" cy="2867888"/>
            </a:xfrm>
            <a:prstGeom prst="pie">
              <a:avLst>
                <a:gd name="adj1" fmla="val 6988456"/>
                <a:gd name="adj2" fmla="val 1429675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 rot="30772">
              <a:off x="4971396" y="2347625"/>
              <a:ext cx="2001355" cy="7526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外角</a:t>
              </a:r>
              <a:endPara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en-US" altLang="ja-JP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120°</a:t>
              </a:r>
              <a:endParaRPr kumimoji="1"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" name="二等辺三角形 3"/>
          <p:cNvSpPr/>
          <p:nvPr/>
        </p:nvSpPr>
        <p:spPr>
          <a:xfrm>
            <a:off x="4005158" y="2987397"/>
            <a:ext cx="3002837" cy="2588653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/>
          <p:nvPr/>
        </p:nvCxnSpPr>
        <p:spPr>
          <a:xfrm>
            <a:off x="3247539" y="5588929"/>
            <a:ext cx="801407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グループ化 8"/>
          <p:cNvGrpSpPr/>
          <p:nvPr/>
        </p:nvGrpSpPr>
        <p:grpSpPr>
          <a:xfrm>
            <a:off x="5814893" y="4379041"/>
            <a:ext cx="2356833" cy="2356833"/>
            <a:chOff x="3398463" y="2192229"/>
            <a:chExt cx="2356833" cy="2356833"/>
          </a:xfrm>
        </p:grpSpPr>
        <p:sp>
          <p:nvSpPr>
            <p:cNvPr id="7" name="パイ 6"/>
            <p:cNvSpPr/>
            <p:nvPr/>
          </p:nvSpPr>
          <p:spPr>
            <a:xfrm>
              <a:off x="3398463" y="2192229"/>
              <a:ext cx="2356833" cy="2356833"/>
            </a:xfrm>
            <a:prstGeom prst="pie">
              <a:avLst>
                <a:gd name="adj1" fmla="val 10804975"/>
                <a:gd name="adj2" fmla="val 1442086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3551161" y="2656170"/>
              <a:ext cx="6951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内角</a:t>
              </a:r>
              <a:endPara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60</a:t>
              </a:r>
              <a:r>
                <a:rPr lang="en-US" altLang="ja-JP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°</a:t>
              </a:r>
              <a:endParaRPr kumimoji="1"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cxnSp>
        <p:nvCxnSpPr>
          <p:cNvPr id="3" name="直線矢印コネクタ 2"/>
          <p:cNvCxnSpPr/>
          <p:nvPr/>
        </p:nvCxnSpPr>
        <p:spPr>
          <a:xfrm>
            <a:off x="3970972" y="5529303"/>
            <a:ext cx="3022337" cy="0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 flipH="1" flipV="1">
            <a:off x="5482140" y="2868854"/>
            <a:ext cx="1458989" cy="2576370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75" b="9812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87327">
            <a:off x="2372604" y="4946371"/>
            <a:ext cx="1629294" cy="1259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正方形/長方形 25"/>
          <p:cNvSpPr/>
          <p:nvPr/>
        </p:nvSpPr>
        <p:spPr>
          <a:xfrm>
            <a:off x="937040" y="294990"/>
            <a:ext cx="10127511" cy="7920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ヒント・・正三角形を作成してみよう</a:t>
            </a:r>
            <a:endParaRPr kumimoji="1" lang="ja-JP" altLang="en-US" sz="3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1358180" y="1196752"/>
            <a:ext cx="10127511" cy="79208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 smtClean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三角形にならない・・・回転を考えてみよう</a:t>
            </a:r>
            <a:endParaRPr kumimoji="1" lang="ja-JP" altLang="en-US" sz="2400" b="1" dirty="0">
              <a:solidFill>
                <a:schemeClr val="accent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1134098" y="6081401"/>
            <a:ext cx="10127511" cy="79208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b="1" dirty="0" smtClean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プログラムを見直そう</a:t>
            </a:r>
            <a:endParaRPr kumimoji="1" lang="ja-JP" altLang="en-US" sz="3600" b="1" dirty="0">
              <a:solidFill>
                <a:schemeClr val="accent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59608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5127E-6 4.75486E-6 L 0.29126 0.00046 " pathEditMode="relative" rAng="0" ptsTypes="AA">
                                      <p:cBhvr>
                                        <p:cTn id="9" dur="17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63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700"/>
                            </p:stCondLst>
                            <p:childTnLst>
                              <p:par>
                                <p:cTn id="1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12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2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2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29128 0.00046 L 0.14349 -0.48195 " pathEditMode="relative" rAng="0" ptsTypes="AA">
                                      <p:cBhvr>
                                        <p:cTn id="21" dur="1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96" y="-24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五角形 1"/>
          <p:cNvSpPr/>
          <p:nvPr/>
        </p:nvSpPr>
        <p:spPr>
          <a:xfrm>
            <a:off x="1347785" y="1350997"/>
            <a:ext cx="5211152" cy="4963002"/>
          </a:xfrm>
          <a:prstGeom prst="pentag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/>
          <p:nvPr/>
        </p:nvCxnSpPr>
        <p:spPr>
          <a:xfrm>
            <a:off x="1055440" y="6299207"/>
            <a:ext cx="1017431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グループ化 4"/>
          <p:cNvGrpSpPr/>
          <p:nvPr/>
        </p:nvGrpSpPr>
        <p:grpSpPr>
          <a:xfrm>
            <a:off x="3756066" y="4473156"/>
            <a:ext cx="3652102" cy="3652102"/>
            <a:chOff x="3434280" y="2163651"/>
            <a:chExt cx="2356833" cy="2356833"/>
          </a:xfrm>
        </p:grpSpPr>
        <p:sp>
          <p:nvSpPr>
            <p:cNvPr id="7" name="パイ 6"/>
            <p:cNvSpPr/>
            <p:nvPr/>
          </p:nvSpPr>
          <p:spPr>
            <a:xfrm>
              <a:off x="3434280" y="2163651"/>
              <a:ext cx="2356833" cy="2356833"/>
            </a:xfrm>
            <a:prstGeom prst="pie">
              <a:avLst>
                <a:gd name="adj1" fmla="val 10804975"/>
                <a:gd name="adj2" fmla="val 17275593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3880041" y="2518755"/>
              <a:ext cx="9881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内角</a:t>
              </a:r>
              <a:endPara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en-US" altLang="ja-JP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108°</a:t>
              </a:r>
              <a:endParaRPr kumimoji="1"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3825882" y="4483598"/>
            <a:ext cx="3580094" cy="3554428"/>
            <a:chOff x="3793756" y="3690996"/>
            <a:chExt cx="3580094" cy="3554428"/>
          </a:xfrm>
        </p:grpSpPr>
        <p:sp>
          <p:nvSpPr>
            <p:cNvPr id="8" name="パイ 7"/>
            <p:cNvSpPr/>
            <p:nvPr/>
          </p:nvSpPr>
          <p:spPr>
            <a:xfrm>
              <a:off x="3793756" y="3690996"/>
              <a:ext cx="3580094" cy="3554428"/>
            </a:xfrm>
            <a:prstGeom prst="pie">
              <a:avLst>
                <a:gd name="adj1" fmla="val 17272979"/>
                <a:gd name="adj2" fmla="val 21589193"/>
              </a:avLst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6015755" y="4393197"/>
              <a:ext cx="106940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外角？</a:t>
              </a:r>
              <a:endPara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endPara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23" name="テキスト ボックス 22"/>
          <p:cNvSpPr txBox="1"/>
          <p:nvPr/>
        </p:nvSpPr>
        <p:spPr>
          <a:xfrm>
            <a:off x="6142595" y="4290872"/>
            <a:ext cx="1069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72°</a:t>
            </a:r>
          </a:p>
          <a:p>
            <a:endParaRPr kumimoji="1" lang="en-US" altLang="ja-JP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937040" y="294990"/>
            <a:ext cx="10127511" cy="7920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色々な正多角形をつくろう</a:t>
            </a:r>
            <a:r>
              <a:rPr lang="en-US" altLang="ja-JP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3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正五角形）</a:t>
            </a:r>
            <a:endParaRPr kumimoji="1" lang="ja-JP" altLang="en-US" sz="3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5624660" y="1484784"/>
            <a:ext cx="6011298" cy="1096255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b="1" dirty="0" smtClean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スクラッチで正五角形を</a:t>
            </a:r>
            <a:endParaRPr kumimoji="1" lang="en-US" altLang="ja-JP" sz="3600" b="1" dirty="0" smtClean="0">
              <a:solidFill>
                <a:schemeClr val="accent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3600" b="1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つくってみよう</a:t>
            </a:r>
            <a:endParaRPr kumimoji="1" lang="ja-JP" altLang="en-US" sz="3600" b="1" dirty="0">
              <a:solidFill>
                <a:schemeClr val="accent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2563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907</TotalTime>
  <Words>349</Words>
  <Application>Microsoft Office PowerPoint</Application>
  <PresentationFormat>ユーザー設定</PresentationFormat>
  <Paragraphs>162</Paragraphs>
  <Slides>15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KAHORI</cp:lastModifiedBy>
  <cp:revision>82</cp:revision>
  <dcterms:created xsi:type="dcterms:W3CDTF">2018-02-14T11:42:26Z</dcterms:created>
  <dcterms:modified xsi:type="dcterms:W3CDTF">2021-07-24T04:47:50Z</dcterms:modified>
</cp:coreProperties>
</file>