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7" r:id="rId2"/>
    <p:sldId id="283" r:id="rId3"/>
    <p:sldId id="278" r:id="rId4"/>
    <p:sldId id="284" r:id="rId5"/>
    <p:sldId id="256" r:id="rId6"/>
    <p:sldId id="257" r:id="rId7"/>
    <p:sldId id="258" r:id="rId8"/>
    <p:sldId id="275" r:id="rId9"/>
    <p:sldId id="276" r:id="rId10"/>
    <p:sldId id="259" r:id="rId11"/>
    <p:sldId id="260" r:id="rId12"/>
    <p:sldId id="261" r:id="rId13"/>
    <p:sldId id="262" r:id="rId14"/>
    <p:sldId id="264" r:id="rId15"/>
    <p:sldId id="274" r:id="rId16"/>
    <p:sldId id="265" r:id="rId17"/>
    <p:sldId id="267" r:id="rId18"/>
    <p:sldId id="266" r:id="rId19"/>
    <p:sldId id="281"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04-it@koumu.kashiwa.ed.jp" initials="ei" lastIdx="1" clrIdx="0">
    <p:extLst>
      <p:ext uri="{19B8F6BF-5375-455C-9EA6-DF929625EA0E}">
        <p15:presenceInfo xmlns:p15="http://schemas.microsoft.com/office/powerpoint/2012/main" userId="S-1-5-21-3149322193-195560675-3780973201-15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99"/>
    <a:srgbClr val="0000FF"/>
    <a:srgbClr val="00CC00"/>
    <a:srgbClr val="66FF66"/>
    <a:srgbClr val="3333FF"/>
    <a:srgbClr val="FFFF00"/>
    <a:srgbClr val="FF9900"/>
    <a:srgbClr val="00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9335" autoAdjust="0"/>
  </p:normalViewPr>
  <p:slideViewPr>
    <p:cSldViewPr snapToGrid="0">
      <p:cViewPr varScale="1">
        <p:scale>
          <a:sx n="56" d="100"/>
          <a:sy n="56" d="100"/>
        </p:scale>
        <p:origin x="163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79C15-EE83-4797-9FBF-EE86081B804C}" type="datetimeFigureOut">
              <a:rPr kumimoji="1" lang="ja-JP" altLang="en-US" smtClean="0"/>
              <a:t>2025/7/11</a:t>
            </a:fld>
            <a:endParaRPr kumimoji="1" lang="ja-JP" altLang="en-US" dirty="0"/>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E70C7-7E6A-4B56-BDCD-2A0F91E295C6}" type="slidenum">
              <a:rPr kumimoji="1" lang="ja-JP" altLang="en-US" smtClean="0"/>
              <a:t>‹#›</a:t>
            </a:fld>
            <a:endParaRPr kumimoji="1" lang="ja-JP" altLang="en-US" dirty="0"/>
          </a:p>
        </p:txBody>
      </p:sp>
    </p:spTree>
    <p:extLst>
      <p:ext uri="{BB962C8B-B14F-4D97-AF65-F5344CB8AC3E}">
        <p14:creationId xmlns:p14="http://schemas.microsoft.com/office/powerpoint/2010/main" val="21109880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buClr>
                <a:schemeClr val="accent1">
                  <a:shade val="75000"/>
                </a:schemeClr>
              </a:buClr>
              <a:buFont typeface="Wingdings" panose="05000000000000000000" pitchFamily="2" charset="2"/>
              <a:buNone/>
              <a:defRPr/>
            </a:pPr>
            <a:endParaRPr lang="en-US" altLang="ja-JP" sz="1200" dirty="0">
              <a:latin typeface="Meiryo UI" panose="020B0604030504040204" pitchFamily="50" charset="-128"/>
              <a:ea typeface="Meiryo UI" panose="020B0604030504040204" pitchFamily="50" charset="-128"/>
            </a:endParaRPr>
          </a:p>
          <a:p>
            <a:pPr>
              <a:lnSpc>
                <a:spcPct val="150000"/>
              </a:lnSpc>
              <a:buClr>
                <a:schemeClr val="accent1">
                  <a:shade val="75000"/>
                </a:schemeClr>
              </a:buClr>
              <a:buFont typeface="Wingdings" panose="05000000000000000000" pitchFamily="2" charset="2"/>
              <a:buNone/>
              <a:defRPr/>
            </a:pPr>
            <a:endParaRPr lang="en-US" altLang="ja-JP" sz="1200"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1</a:t>
            </a:fld>
            <a:endParaRPr kumimoji="1" lang="ja-JP" altLang="en-US" dirty="0"/>
          </a:p>
        </p:txBody>
      </p:sp>
    </p:spTree>
    <p:extLst>
      <p:ext uri="{BB962C8B-B14F-4D97-AF65-F5344CB8AC3E}">
        <p14:creationId xmlns:p14="http://schemas.microsoft.com/office/powerpoint/2010/main" val="332419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次に、キーボード入力をランクアップしながら練習して級を上げていく練習です。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30</a:t>
            </a:r>
            <a:r>
              <a:rPr kumimoji="1" lang="ja-JP" altLang="en-US" dirty="0"/>
              <a:t>級から</a:t>
            </a:r>
            <a:r>
              <a:rPr kumimoji="1" lang="en-US" altLang="ja-JP" dirty="0"/>
              <a:t>1</a:t>
            </a:r>
            <a:r>
              <a:rPr kumimoji="1" lang="ja-JP" altLang="en-US" dirty="0"/>
              <a:t>級まであります。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操作方法です。</a:t>
            </a:r>
            <a:endParaRPr kumimoji="1" lang="en-US" altLang="ja-JP" dirty="0"/>
          </a:p>
          <a:p>
            <a:r>
              <a:rPr kumimoji="1" lang="ja-JP" altLang="en-US" dirty="0"/>
              <a:t>チャレンジする級には赤丸が点滅しています。</a:t>
            </a:r>
            <a:endParaRPr kumimoji="1" lang="en-US" altLang="ja-JP" dirty="0"/>
          </a:p>
          <a:p>
            <a:r>
              <a:rPr kumimoji="1" lang="ja-JP" altLang="en-US" dirty="0"/>
              <a:t>今日は一番始めの</a:t>
            </a:r>
            <a:r>
              <a:rPr kumimoji="1" lang="en-US" altLang="ja-JP" dirty="0"/>
              <a:t>30</a:t>
            </a:r>
            <a:r>
              <a:rPr kumimoji="1" lang="ja-JP" altLang="en-US" dirty="0"/>
              <a:t>級からチャレンジしていきましょう！</a:t>
            </a:r>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10</a:t>
            </a:fld>
            <a:endParaRPr kumimoji="1" lang="ja-JP" altLang="en-US" dirty="0"/>
          </a:p>
        </p:txBody>
      </p:sp>
    </p:spTree>
    <p:extLst>
      <p:ext uri="{BB962C8B-B14F-4D97-AF65-F5344CB8AC3E}">
        <p14:creationId xmlns:p14="http://schemas.microsoft.com/office/powerpoint/2010/main" val="342727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点滅している赤丸をタップします。すると級の島民が表示されます。</a:t>
            </a:r>
            <a:endParaRPr kumimoji="1" lang="en-US" altLang="ja-JP" dirty="0"/>
          </a:p>
          <a:p>
            <a:endParaRPr kumimoji="1" lang="en-US" altLang="ja-JP" dirty="0"/>
          </a:p>
          <a:p>
            <a:r>
              <a:rPr kumimoji="1" lang="ja-JP" altLang="en-US" dirty="0"/>
              <a:t>次に</a:t>
            </a:r>
            <a:endParaRPr kumimoji="1" lang="en-US" altLang="ja-JP" dirty="0"/>
          </a:p>
          <a:p>
            <a:r>
              <a:rPr kumimoji="1" lang="ja-JP" altLang="en-US" dirty="0"/>
              <a:t>「たたかう」をタップします。</a:t>
            </a:r>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11</a:t>
            </a:fld>
            <a:endParaRPr kumimoji="1" lang="ja-JP" altLang="en-US" dirty="0"/>
          </a:p>
        </p:txBody>
      </p:sp>
    </p:spTree>
    <p:extLst>
      <p:ext uri="{BB962C8B-B14F-4D97-AF65-F5344CB8AC3E}">
        <p14:creationId xmlns:p14="http://schemas.microsoft.com/office/powerpoint/2010/main" val="227367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表示された大きな画面でも「たたかう」をタップします。</a:t>
            </a:r>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12</a:t>
            </a:fld>
            <a:endParaRPr kumimoji="1" lang="ja-JP" altLang="en-US" dirty="0"/>
          </a:p>
        </p:txBody>
      </p:sp>
    </p:spTree>
    <p:extLst>
      <p:ext uri="{BB962C8B-B14F-4D97-AF65-F5344CB8AC3E}">
        <p14:creationId xmlns:p14="http://schemas.microsoft.com/office/powerpoint/2010/main" val="2726713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「自主トレ」「練習試合」「試合」の３種類の入り口が表示されます。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まずは「自主トレ」で練習して、自信がついたら、「試合」にのぞみましょう。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13</a:t>
            </a:fld>
            <a:endParaRPr kumimoji="1" lang="ja-JP" altLang="en-US" dirty="0"/>
          </a:p>
        </p:txBody>
      </p:sp>
    </p:spTree>
    <p:extLst>
      <p:ext uri="{BB962C8B-B14F-4D97-AF65-F5344CB8AC3E}">
        <p14:creationId xmlns:p14="http://schemas.microsoft.com/office/powerpoint/2010/main" val="2397118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「試合」をタップすると</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14</a:t>
            </a:fld>
            <a:endParaRPr kumimoji="1" lang="ja-JP" altLang="en-US" dirty="0"/>
          </a:p>
        </p:txBody>
      </p:sp>
    </p:spTree>
    <p:extLst>
      <p:ext uri="{BB962C8B-B14F-4D97-AF65-F5344CB8AC3E}">
        <p14:creationId xmlns:p14="http://schemas.microsoft.com/office/powerpoint/2010/main" val="155512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「スペースキーで始めよう」という画面になります。</a:t>
            </a:r>
            <a:endParaRPr kumimoji="1" lang="en-US" altLang="ja-JP" dirty="0"/>
          </a:p>
          <a:p>
            <a:endParaRPr kumimoji="1" lang="en-US" altLang="ja-JP" dirty="0"/>
          </a:p>
          <a:p>
            <a:r>
              <a:rPr kumimoji="1" lang="ja-JP" altLang="en-US" dirty="0"/>
              <a:t>スペースキーを押すと試合が始まります。</a:t>
            </a:r>
            <a:endParaRPr kumimoji="1" lang="en-US" altLang="ja-JP" dirty="0"/>
          </a:p>
          <a:p>
            <a:r>
              <a:rPr kumimoji="1" lang="ja-JP" altLang="en-US" dirty="0"/>
              <a:t>ホームポジションに手を置き、スペースキーを親指で押して始めます。</a:t>
            </a:r>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15</a:t>
            </a:fld>
            <a:endParaRPr kumimoji="1" lang="ja-JP" altLang="en-US" dirty="0"/>
          </a:p>
        </p:txBody>
      </p:sp>
    </p:spTree>
    <p:extLst>
      <p:ext uri="{BB962C8B-B14F-4D97-AF65-F5344CB8AC3E}">
        <p14:creationId xmlns:p14="http://schemas.microsoft.com/office/powerpoint/2010/main" val="8769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試合中の画面には入力する文字が表示されるので、慌てず、文字を間違わずに入力していきます。</a:t>
            </a:r>
            <a:endParaRPr kumimoji="1" lang="en-US" altLang="ja-JP"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16</a:t>
            </a:fld>
            <a:endParaRPr kumimoji="1" lang="ja-JP" altLang="en-US" dirty="0"/>
          </a:p>
        </p:txBody>
      </p:sp>
    </p:spTree>
    <p:extLst>
      <p:ext uri="{BB962C8B-B14F-4D97-AF65-F5344CB8AC3E}">
        <p14:creationId xmlns:p14="http://schemas.microsoft.com/office/powerpoint/2010/main" val="4078185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試合に勝つと「次の級へ進む」のボタンが表示されるので、タップして次の級へ進みます。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17</a:t>
            </a:fld>
            <a:endParaRPr kumimoji="1" lang="ja-JP" altLang="en-US" dirty="0"/>
          </a:p>
        </p:txBody>
      </p:sp>
    </p:spTree>
    <p:extLst>
      <p:ext uri="{BB962C8B-B14F-4D97-AF65-F5344CB8AC3E}">
        <p14:creationId xmlns:p14="http://schemas.microsoft.com/office/powerpoint/2010/main" val="188497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試合に負けると「もう一度」のボタンが表示されるので、タップしてもう一度チャレンジです。</a:t>
            </a:r>
            <a:endParaRPr kumimoji="1" lang="en-US" altLang="ja-JP" dirty="0"/>
          </a:p>
          <a:p>
            <a:endParaRPr kumimoji="1" lang="en-US" altLang="ja-JP" dirty="0"/>
          </a:p>
          <a:p>
            <a:r>
              <a:rPr kumimoji="1" lang="ja-JP" altLang="en-US" dirty="0"/>
              <a:t>苦手な文字などはもう一度キーボードの位置を確認してから始めてください。</a:t>
            </a:r>
            <a:endParaRPr kumimoji="1" lang="en-US" altLang="ja-JP" dirty="0"/>
          </a:p>
          <a:p>
            <a:endParaRPr kumimoji="1" lang="en-US" altLang="ja-JP" dirty="0"/>
          </a:p>
          <a:p>
            <a:r>
              <a:rPr kumimoji="1" lang="en-US" altLang="ja-JP" dirty="0"/>
              <a:t>3</a:t>
            </a:r>
            <a:r>
              <a:rPr kumimoji="1" lang="ja-JP" altLang="en-US" dirty="0"/>
              <a:t>回チャレンジしても勝てない場合は、自主トレやトレーニングメニューで練習を積んでから試合にチャレンジしましょう</a:t>
            </a:r>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18</a:t>
            </a:fld>
            <a:endParaRPr kumimoji="1" lang="ja-JP" altLang="en-US" dirty="0"/>
          </a:p>
        </p:txBody>
      </p:sp>
    </p:spTree>
    <p:extLst>
      <p:ext uri="{BB962C8B-B14F-4D97-AF65-F5344CB8AC3E}">
        <p14:creationId xmlns:p14="http://schemas.microsoft.com/office/powerpoint/2010/main" val="3305561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ここからはみなさんもキーボー島にチャレンジしてみましょう</a:t>
            </a:r>
            <a:endParaRPr kumimoji="1" lang="en-US" altLang="ja-JP" dirty="0"/>
          </a:p>
          <a:p>
            <a:endParaRPr kumimoji="1" lang="en-US" altLang="ja-JP" dirty="0"/>
          </a:p>
          <a:p>
            <a:r>
              <a:rPr kumimoji="1" lang="en-US" altLang="ja-JP" dirty="0"/>
              <a:t>30</a:t>
            </a:r>
            <a:r>
              <a:rPr kumimoji="1" lang="ja-JP" altLang="en-US" dirty="0"/>
              <a:t>級のあいうえおは、ドキュメントで練習して自主トレが済んでいますので、</a:t>
            </a:r>
            <a:endParaRPr kumimoji="1" lang="en-US" altLang="ja-JP" dirty="0"/>
          </a:p>
          <a:p>
            <a:r>
              <a:rPr kumimoji="1" lang="ja-JP" altLang="en-US" dirty="0"/>
              <a:t>みなさん「試合」をしてみましょう！</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試合は、速さよりも間違わずに入力できるように心がけて挑戦してください。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それでは </a:t>
            </a:r>
            <a:r>
              <a:rPr kumimoji="1" lang="en-US" altLang="ja-JP" dirty="0" err="1"/>
              <a:t>Let’sTry</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19</a:t>
            </a:fld>
            <a:endParaRPr kumimoji="1" lang="ja-JP" altLang="en-US" dirty="0"/>
          </a:p>
        </p:txBody>
      </p:sp>
    </p:spTree>
    <p:extLst>
      <p:ext uri="{BB962C8B-B14F-4D97-AF65-F5344CB8AC3E}">
        <p14:creationId xmlns:p14="http://schemas.microsoft.com/office/powerpoint/2010/main" val="29063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1"/>
                </a:solidFill>
                <a:latin typeface="+mn-lt"/>
                <a:ea typeface="+mn-ea"/>
              </a:rPr>
              <a:t>ここでは、</a:t>
            </a:r>
            <a:r>
              <a:rPr lang="ja-JP" altLang="en-US" sz="1200" dirty="0">
                <a:solidFill>
                  <a:srgbClr val="FF0000"/>
                </a:solidFill>
                <a:latin typeface="Meiryo UI" panose="020B0604030504040204" pitchFamily="50" charset="-128"/>
                <a:ea typeface="Meiryo UI" panose="020B0604030504040204" pitchFamily="50" charset="-128"/>
              </a:rPr>
              <a:t>キーボー島アドベンチャー</a:t>
            </a:r>
            <a:r>
              <a:rPr lang="ja-JP" altLang="en-US" sz="1200" dirty="0">
                <a:latin typeface="Meiryo UI" panose="020B0604030504040204" pitchFamily="50" charset="-128"/>
                <a:ea typeface="Meiryo UI" panose="020B0604030504040204" pitchFamily="50" charset="-128"/>
              </a:rPr>
              <a:t>でのローマ字入力の練習方法を紹介します。</a:t>
            </a:r>
            <a:endParaRPr lang="en-US" altLang="ja-JP" sz="1200" dirty="0">
              <a:solidFill>
                <a:srgbClr val="FF0000"/>
              </a:solidFill>
              <a:latin typeface="Meiryo UI" panose="020B0604030504040204" pitchFamily="50" charset="-128"/>
              <a:ea typeface="Meiryo UI" panose="020B0604030504040204" pitchFamily="50" charset="-128"/>
            </a:endParaRPr>
          </a:p>
          <a:p>
            <a:endParaRPr lang="en-US" altLang="ja-JP" sz="1200" dirty="0">
              <a:solidFill>
                <a:srgbClr val="FF0000"/>
              </a:solidFill>
              <a:latin typeface="Meiryo UI" panose="020B0604030504040204" pitchFamily="50" charset="-128"/>
              <a:ea typeface="Meiryo UI" panose="020B0604030504040204" pitchFamily="50" charset="-128"/>
            </a:endParaRPr>
          </a:p>
          <a:p>
            <a:pPr>
              <a:lnSpc>
                <a:spcPct val="150000"/>
              </a:lnSpc>
              <a:buClr>
                <a:schemeClr val="accent1">
                  <a:shade val="75000"/>
                </a:schemeClr>
              </a:buClr>
              <a:buFont typeface="Wingdings" panose="05000000000000000000" pitchFamily="2" charset="2"/>
              <a:buNone/>
              <a:defRPr/>
            </a:pPr>
            <a:r>
              <a:rPr lang="ja-JP" altLang="en-US" sz="1200" dirty="0">
                <a:latin typeface="Meiryo UI" panose="020B0604030504040204" pitchFamily="50" charset="-128"/>
                <a:ea typeface="Meiryo UI" panose="020B0604030504040204" pitchFamily="50" charset="-128"/>
              </a:rPr>
              <a:t>キーボー島アドベンチャーはインターネットを使って全国の小学生がキーボードの入力練習ができるページです。</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
                <a:schemeClr val="accent1">
                  <a:shade val="75000"/>
                </a:schemeClr>
              </a:buClr>
              <a:buSzTx/>
              <a:buFont typeface="Wingdings" panose="05000000000000000000" pitchFamily="2" charset="2"/>
              <a:buNone/>
              <a:tabLst/>
              <a:defRPr/>
            </a:pPr>
            <a:r>
              <a:rPr lang="ja-JP" altLang="en-US" sz="1200" dirty="0">
                <a:latin typeface="Meiryo UI" panose="020B0604030504040204" pitchFamily="50" charset="-128"/>
                <a:ea typeface="Meiryo UI" panose="020B0604030504040204" pitchFamily="50" charset="-128"/>
              </a:rPr>
              <a:t>インターネットの環境があれば家でもどこでも</a:t>
            </a:r>
            <a:r>
              <a:rPr lang="en-US" altLang="ja-JP" sz="1200" dirty="0">
                <a:latin typeface="Meiryo UI" panose="020B0604030504040204" pitchFamily="50" charset="-128"/>
                <a:ea typeface="Meiryo UI" panose="020B0604030504040204" pitchFamily="50" charset="-128"/>
              </a:rPr>
              <a:t>ID</a:t>
            </a:r>
            <a:r>
              <a:rPr lang="ja-JP" altLang="en-US" sz="1200" dirty="0">
                <a:latin typeface="Meiryo UI" panose="020B0604030504040204" pitchFamily="50" charset="-128"/>
                <a:ea typeface="Meiryo UI" panose="020B0604030504040204" pitchFamily="50" charset="-128"/>
              </a:rPr>
              <a:t>を入力してキーボード練習ができます。</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
                <a:schemeClr val="accent1">
                  <a:shade val="75000"/>
                </a:schemeClr>
              </a:buClr>
              <a:buSzTx/>
              <a:buFont typeface="Wingdings" panose="05000000000000000000" pitchFamily="2" charset="2"/>
              <a:buNone/>
              <a:tabLst/>
              <a:defRPr/>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
                <a:schemeClr val="accent1">
                  <a:shade val="75000"/>
                </a:schemeClr>
              </a:buClr>
              <a:buSzTx/>
              <a:buFont typeface="Wingdings" panose="05000000000000000000" pitchFamily="2" charset="2"/>
              <a:buNone/>
              <a:tabLst/>
              <a:defRPr/>
            </a:pPr>
            <a:r>
              <a:rPr lang="ja-JP" altLang="en-US" sz="1200" dirty="0">
                <a:latin typeface="Meiryo UI" panose="020B0604030504040204" pitchFamily="50" charset="-128"/>
                <a:ea typeface="Meiryo UI" panose="020B0604030504040204" pitchFamily="50" charset="-128"/>
              </a:rPr>
              <a:t>みなさんキーボー島アドベンチャーの</a:t>
            </a:r>
            <a:r>
              <a:rPr lang="en-US" altLang="ja-JP" sz="1200" dirty="0">
                <a:latin typeface="Meiryo UI" panose="020B0604030504040204" pitchFamily="50" charset="-128"/>
                <a:ea typeface="Meiryo UI" panose="020B0604030504040204" pitchFamily="50" charset="-128"/>
              </a:rPr>
              <a:t>ID</a:t>
            </a:r>
            <a:r>
              <a:rPr lang="ja-JP" altLang="en-US" sz="1200" dirty="0">
                <a:latin typeface="Meiryo UI" panose="020B0604030504040204" pitchFamily="50" charset="-128"/>
                <a:ea typeface="Meiryo UI" panose="020B0604030504040204" pitchFamily="50" charset="-128"/>
              </a:rPr>
              <a:t>カードを用意してください。</a:t>
            </a:r>
            <a:endParaRPr lang="en-US" altLang="ja-JP" sz="1200" dirty="0">
              <a:latin typeface="Meiryo UI" panose="020B0604030504040204" pitchFamily="50" charset="-128"/>
              <a:ea typeface="Meiryo UI" panose="020B0604030504040204" pitchFamily="50" charset="-128"/>
            </a:endParaRPr>
          </a:p>
          <a:p>
            <a:pPr>
              <a:lnSpc>
                <a:spcPct val="150000"/>
              </a:lnSpc>
              <a:buClr>
                <a:schemeClr val="accent1">
                  <a:shade val="75000"/>
                </a:schemeClr>
              </a:buClr>
              <a:buFont typeface="Wingdings" panose="05000000000000000000" pitchFamily="2" charset="2"/>
              <a:buNone/>
              <a:defRPr/>
            </a:pPr>
            <a:r>
              <a:rPr lang="ja-JP" altLang="en-US" sz="1200" dirty="0">
                <a:latin typeface="Meiryo UI" panose="020B0604030504040204" pitchFamily="50" charset="-128"/>
                <a:ea typeface="Meiryo UI" panose="020B0604030504040204" pitchFamily="50" charset="-128"/>
              </a:rPr>
              <a:t>このカードには</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年間有効の</a:t>
            </a:r>
            <a:r>
              <a:rPr lang="en-US" altLang="ja-JP" sz="1200" dirty="0">
                <a:latin typeface="Meiryo UI" panose="020B0604030504040204" pitchFamily="50" charset="-128"/>
                <a:ea typeface="Meiryo UI" panose="020B0604030504040204" pitchFamily="50" charset="-128"/>
              </a:rPr>
              <a:t>ID</a:t>
            </a:r>
            <a:r>
              <a:rPr lang="ja-JP" altLang="en-US" sz="1200" dirty="0">
                <a:latin typeface="Meiryo UI" panose="020B0604030504040204" pitchFamily="50" charset="-128"/>
                <a:ea typeface="Meiryo UI" panose="020B0604030504040204" pitchFamily="50" charset="-128"/>
              </a:rPr>
              <a:t>とパスワードが書いてあります。</a:t>
            </a:r>
            <a:endParaRPr lang="en-US" altLang="ja-JP" sz="1200" dirty="0">
              <a:latin typeface="Meiryo UI" panose="020B0604030504040204" pitchFamily="50" charset="-128"/>
              <a:ea typeface="Meiryo UI" panose="020B0604030504040204" pitchFamily="50" charset="-128"/>
            </a:endParaRPr>
          </a:p>
          <a:p>
            <a:pPr>
              <a:lnSpc>
                <a:spcPct val="150000"/>
              </a:lnSpc>
              <a:buClr>
                <a:schemeClr val="accent1">
                  <a:shade val="75000"/>
                </a:schemeClr>
              </a:buClr>
              <a:buFont typeface="Wingdings" panose="05000000000000000000" pitchFamily="2" charset="2"/>
              <a:buNone/>
              <a:defRPr/>
            </a:pPr>
            <a:endParaRPr lang="en-US" altLang="ja-JP" sz="1200" dirty="0">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それでは説明に入ります。</a:t>
            </a:r>
            <a:endParaRPr lang="en-US" altLang="ja-JP" sz="1200" dirty="0">
              <a:latin typeface="Meiryo UI" panose="020B0604030504040204" pitchFamily="50" charset="-128"/>
              <a:ea typeface="Meiryo UI" panose="020B0604030504040204" pitchFamily="50" charset="-128"/>
            </a:endParaRPr>
          </a:p>
          <a:p>
            <a:pPr>
              <a:lnSpc>
                <a:spcPct val="150000"/>
              </a:lnSpc>
              <a:buClr>
                <a:schemeClr val="accent1">
                  <a:shade val="75000"/>
                </a:schemeClr>
              </a:buClr>
              <a:buFont typeface="Wingdings" panose="05000000000000000000" pitchFamily="2" charset="2"/>
              <a:buNone/>
              <a:defRPr/>
            </a:pPr>
            <a:endParaRPr lang="en-US" altLang="ja-JP" sz="1200"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2</a:t>
            </a:fld>
            <a:endParaRPr kumimoji="1" lang="ja-JP" altLang="en-US" dirty="0"/>
          </a:p>
        </p:txBody>
      </p:sp>
    </p:spTree>
    <p:extLst>
      <p:ext uri="{BB962C8B-B14F-4D97-AF65-F5344CB8AC3E}">
        <p14:creationId xmlns:p14="http://schemas.microsoft.com/office/powerpoint/2010/main" val="84139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インターネットを使用します</a:t>
            </a:r>
            <a:endParaRPr kumimoji="1" lang="en-US" altLang="ja-JP" dirty="0"/>
          </a:p>
          <a:p>
            <a:endParaRPr kumimoji="1" lang="en-US" altLang="ja-JP" dirty="0"/>
          </a:p>
          <a:p>
            <a:r>
              <a:rPr kumimoji="1" lang="ja-JP" altLang="en-US" dirty="0"/>
              <a:t>カラフルな丸いマーク・</a:t>
            </a:r>
            <a:r>
              <a:rPr kumimoji="1" lang="en-US" altLang="ja-JP" dirty="0" err="1"/>
              <a:t>GoogleChrome</a:t>
            </a:r>
            <a:r>
              <a:rPr kumimoji="1" lang="ja-JP" altLang="en-US" dirty="0"/>
              <a:t>をタップして起動します</a:t>
            </a:r>
            <a:endParaRPr kumimoji="1" lang="en-US" altLang="ja-JP" dirty="0"/>
          </a:p>
          <a:p>
            <a:r>
              <a:rPr kumimoji="1" lang="ja-JP" altLang="en-US" dirty="0"/>
              <a:t>エルゲートという、学習の入口の画面が表示されます</a:t>
            </a:r>
            <a:endParaRPr kumimoji="1" lang="en-US" altLang="ja-JP" dirty="0"/>
          </a:p>
          <a:p>
            <a:endParaRPr kumimoji="1" lang="en-US" altLang="ja-JP" dirty="0"/>
          </a:p>
          <a:p>
            <a:r>
              <a:rPr kumimoji="1" lang="ja-JP" altLang="en-US" dirty="0"/>
              <a:t>表示されない時は、家のアイコンのホームボタンをタップしてください</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3</a:t>
            </a:fld>
            <a:endParaRPr kumimoji="1" lang="ja-JP" altLang="en-US" dirty="0"/>
          </a:p>
        </p:txBody>
      </p:sp>
    </p:spTree>
    <p:extLst>
      <p:ext uri="{BB962C8B-B14F-4D97-AF65-F5344CB8AC3E}">
        <p14:creationId xmlns:p14="http://schemas.microsoft.com/office/powerpoint/2010/main" val="352197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つぎに</a:t>
            </a:r>
            <a:br>
              <a:rPr kumimoji="1" lang="en-US" altLang="ja-JP" dirty="0"/>
            </a:br>
            <a:r>
              <a:rPr kumimoji="1" lang="ja-JP" altLang="en-US" dirty="0"/>
              <a:t>教材・アプリをタップして、キーボー島アドベンチャーをタップしてください。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C0E70C7-7E6A-4B56-BDCD-2A0F91E295C6}" type="slidenum">
              <a:rPr kumimoji="1" lang="ja-JP" altLang="en-US" smtClean="0"/>
              <a:t>4</a:t>
            </a:fld>
            <a:endParaRPr kumimoji="1" lang="ja-JP" altLang="en-US" dirty="0"/>
          </a:p>
        </p:txBody>
      </p:sp>
    </p:spTree>
    <p:extLst>
      <p:ext uri="{BB962C8B-B14F-4D97-AF65-F5344CB8AC3E}">
        <p14:creationId xmlns:p14="http://schemas.microsoft.com/office/powerpoint/2010/main" val="32229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キーボー島アドベンチャーの画面が表示されたら、まずキーボードの日本語入力が</a:t>
            </a:r>
            <a:r>
              <a:rPr kumimoji="1" lang="en-US" altLang="ja-JP" dirty="0"/>
              <a:t>OFF</a:t>
            </a:r>
            <a:r>
              <a:rPr kumimoji="1" lang="ja-JP" altLang="en-US" dirty="0"/>
              <a:t>「</a:t>
            </a:r>
            <a:r>
              <a:rPr kumimoji="1" lang="en-US" altLang="ja-JP" dirty="0"/>
              <a:t>JA</a:t>
            </a:r>
            <a:r>
              <a:rPr kumimoji="1" lang="ja-JP" altLang="en-US" dirty="0"/>
              <a:t>」になってるか確認しましょう。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カードを見ながら、</a:t>
            </a:r>
            <a:r>
              <a:rPr kumimoji="1" lang="en-US" altLang="ja-JP" dirty="0"/>
              <a:t>ID</a:t>
            </a:r>
            <a:r>
              <a:rPr kumimoji="1" lang="ja-JP" altLang="en-US" dirty="0"/>
              <a:t>の欄をタップしてカーソルを入れて、</a:t>
            </a:r>
            <a:r>
              <a:rPr kumimoji="1" lang="en-US" altLang="ja-JP" dirty="0"/>
              <a:t>ID</a:t>
            </a:r>
            <a:r>
              <a:rPr kumimoji="1" lang="ja-JP" altLang="en-US" dirty="0"/>
              <a:t>を入力します。</a:t>
            </a:r>
            <a:endParaRPr kumimoji="1" lang="en-US" altLang="ja-JP" dirty="0"/>
          </a:p>
          <a:p>
            <a:r>
              <a:rPr kumimoji="1" lang="ja-JP" altLang="en-US" dirty="0"/>
              <a:t>パスワードの欄をタップしてカーソルを入れて、パスワードを入力します。どちらも入力できたら、「ログインする」のボタンをタップします。</a:t>
            </a:r>
            <a:endParaRPr kumimoji="1" lang="en-US" altLang="ja-JP" dirty="0"/>
          </a:p>
          <a:p>
            <a:endParaRPr kumimoji="1" lang="en-US" altLang="ja-JP" dirty="0"/>
          </a:p>
          <a:p>
            <a:r>
              <a:rPr kumimoji="1" lang="ja-JP" altLang="en-US" dirty="0"/>
              <a:t>ログインができるとキャラクターを選ぶ画面になります。</a:t>
            </a:r>
            <a:endParaRPr kumimoji="1" lang="en-US" altLang="ja-JP" dirty="0"/>
          </a:p>
          <a:p>
            <a:r>
              <a:rPr kumimoji="1" lang="ja-JP" altLang="en-US" dirty="0"/>
              <a:t>ログインできた人は、キャラクターを見て待っていてください。</a:t>
            </a:r>
            <a:endParaRPr kumimoji="1" lang="en-US" altLang="ja-JP" dirty="0"/>
          </a:p>
          <a:p>
            <a:endParaRPr kumimoji="1" lang="en-US" altLang="ja-JP" dirty="0"/>
          </a:p>
          <a:p>
            <a:r>
              <a:rPr kumimoji="1" lang="ja-JP" altLang="en-US" dirty="0"/>
              <a:t>それではみなさん、キーボー島に</a:t>
            </a:r>
            <a:r>
              <a:rPr kumimoji="1" lang="en-US" altLang="ja-JP" dirty="0"/>
              <a:t>ID</a:t>
            </a:r>
            <a:r>
              <a:rPr kumimoji="1" lang="ja-JP" altLang="en-US" dirty="0"/>
              <a:t>を入れてログインしましょう！</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5</a:t>
            </a:fld>
            <a:endParaRPr kumimoji="1" lang="ja-JP" altLang="en-US" dirty="0"/>
          </a:p>
        </p:txBody>
      </p:sp>
    </p:spTree>
    <p:extLst>
      <p:ext uri="{BB962C8B-B14F-4D97-AF65-F5344CB8AC3E}">
        <p14:creationId xmlns:p14="http://schemas.microsoft.com/office/powerpoint/2010/main" val="15945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キーボー島アドベンチャーで使うキャラクターを決めましょう。</a:t>
            </a:r>
            <a:endParaRPr kumimoji="1" lang="en-US" altLang="ja-JP" dirty="0"/>
          </a:p>
          <a:p>
            <a:r>
              <a:rPr kumimoji="1" lang="ja-JP" altLang="en-US" dirty="0"/>
              <a:t>今回はニックネームはそのままにしてください。</a:t>
            </a:r>
            <a:endParaRPr kumimoji="1" lang="en-US" altLang="ja-JP" dirty="0"/>
          </a:p>
          <a:p>
            <a:r>
              <a:rPr kumimoji="1" lang="ja-JP" altLang="en-US" dirty="0"/>
              <a:t>それぞれのキャラクターの上に◯（しろまる）があります。</a:t>
            </a:r>
            <a:endParaRPr kumimoji="1" lang="en-US" altLang="ja-JP" dirty="0"/>
          </a:p>
          <a:p>
            <a:r>
              <a:rPr kumimoji="1" lang="ja-JP" altLang="en-US" dirty="0"/>
              <a:t>使いたいキャラクターの○をタップして●印をつけたら「ニックネーム、キャラクタをきめる」のボタンをタップしてください。</a:t>
            </a:r>
            <a:endParaRPr kumimoji="1" lang="en-US" altLang="ja-JP" dirty="0"/>
          </a:p>
          <a:p>
            <a:endParaRPr kumimoji="1" lang="en-US" altLang="ja-JP" dirty="0"/>
          </a:p>
          <a:p>
            <a:r>
              <a:rPr kumimoji="1" lang="ja-JP" altLang="en-US" dirty="0"/>
              <a:t>キャラクタは後からでも「カギ」のマークから変更することができます。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6</a:t>
            </a:fld>
            <a:endParaRPr kumimoji="1" lang="ja-JP" altLang="en-US" dirty="0"/>
          </a:p>
        </p:txBody>
      </p:sp>
    </p:spTree>
    <p:extLst>
      <p:ext uri="{BB962C8B-B14F-4D97-AF65-F5344CB8AC3E}">
        <p14:creationId xmlns:p14="http://schemas.microsoft.com/office/powerpoint/2010/main" val="2812433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キャラクターが決まると、「出発する」のメッセージが出るので「出発する」をタップします。</a:t>
            </a:r>
            <a:endParaRPr kumimoji="1" lang="en-US" altLang="ja-JP" dirty="0"/>
          </a:p>
          <a:p>
            <a:endParaRPr kumimoji="1" lang="en-US" altLang="ja-JP" dirty="0"/>
          </a:p>
          <a:p>
            <a:r>
              <a:rPr kumimoji="1" lang="ja-JP" altLang="en-US" dirty="0"/>
              <a:t>この後は、みなさんは操作をせずに先に説明を聞いて下さい。</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7</a:t>
            </a:fld>
            <a:endParaRPr kumimoji="1" lang="ja-JP" altLang="en-US" dirty="0"/>
          </a:p>
        </p:txBody>
      </p:sp>
    </p:spTree>
    <p:extLst>
      <p:ext uri="{BB962C8B-B14F-4D97-AF65-F5344CB8AC3E}">
        <p14:creationId xmlns:p14="http://schemas.microsoft.com/office/powerpoint/2010/main" val="734309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キーボー島アドベンチャーには、いろいろな練習方法があります。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１つは、今見ている地図ページのトレーニングを</a:t>
            </a:r>
            <a:r>
              <a:rPr kumimoji="1" lang="ja-JP" altLang="en-US" dirty="0" err="1"/>
              <a:t>するを</a:t>
            </a:r>
            <a:r>
              <a:rPr kumimoji="1" lang="ja-JP" altLang="en-US" dirty="0"/>
              <a:t>利用しての練習方法です。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トレーニングをするをタップすると</a:t>
            </a:r>
            <a:endParaRPr kumimoji="1" lang="en-US" altLang="ja-JP"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8</a:t>
            </a:fld>
            <a:endParaRPr kumimoji="1" lang="ja-JP" altLang="en-US" dirty="0"/>
          </a:p>
        </p:txBody>
      </p:sp>
    </p:spTree>
    <p:extLst>
      <p:ext uri="{BB962C8B-B14F-4D97-AF65-F5344CB8AC3E}">
        <p14:creationId xmlns:p14="http://schemas.microsoft.com/office/powerpoint/2010/main" val="380001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トレーニングメニューが表示されます。</a:t>
            </a:r>
            <a:endParaRPr kumimoji="1" lang="en-US" altLang="ja-JP" dirty="0"/>
          </a:p>
          <a:p>
            <a:endParaRPr kumimoji="1" lang="en-US" altLang="ja-JP" dirty="0"/>
          </a:p>
          <a:p>
            <a:r>
              <a:rPr kumimoji="1" lang="ja-JP" altLang="en-US" dirty="0"/>
              <a:t>初めて練習する</a:t>
            </a:r>
            <a:r>
              <a:rPr kumimoji="1" lang="ja-JP" altLang="en-US" dirty="0" err="1"/>
              <a:t>た</a:t>
            </a:r>
            <a:r>
              <a:rPr kumimoji="1" lang="ja-JP" altLang="en-US" dirty="0"/>
              <a:t>行やな行などはここで練習するといいですね、苦手な行など、自分で行を選んで練習することができます。</a:t>
            </a:r>
            <a:endParaRPr kumimoji="1" lang="en-US" altLang="ja-JP" dirty="0"/>
          </a:p>
        </p:txBody>
      </p:sp>
      <p:sp>
        <p:nvSpPr>
          <p:cNvPr id="4" name="スライド番号プレースホルダー 3"/>
          <p:cNvSpPr>
            <a:spLocks noGrp="1"/>
          </p:cNvSpPr>
          <p:nvPr>
            <p:ph type="sldNum" sz="quarter" idx="10"/>
          </p:nvPr>
        </p:nvSpPr>
        <p:spPr/>
        <p:txBody>
          <a:bodyPr/>
          <a:lstStyle/>
          <a:p>
            <a:fld id="{9C0E70C7-7E6A-4B56-BDCD-2A0F91E295C6}" type="slidenum">
              <a:rPr kumimoji="1" lang="ja-JP" altLang="en-US" smtClean="0"/>
              <a:t>9</a:t>
            </a:fld>
            <a:endParaRPr kumimoji="1" lang="ja-JP" altLang="en-US" dirty="0"/>
          </a:p>
        </p:txBody>
      </p:sp>
    </p:spTree>
    <p:extLst>
      <p:ext uri="{BB962C8B-B14F-4D97-AF65-F5344CB8AC3E}">
        <p14:creationId xmlns:p14="http://schemas.microsoft.com/office/powerpoint/2010/main" val="38826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03DB2A-B576-4D48-BB50-81CF0BC913A2}" type="datetimeFigureOut">
              <a:rPr kumimoji="1" lang="ja-JP" altLang="en-US" smtClean="0"/>
              <a:t>2025/7/11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DBFD48E-BB0B-4604-BB00-C1F901A9430C}" type="slidenum">
              <a:rPr kumimoji="1" lang="ja-JP" altLang="en-US" smtClean="0"/>
              <a:t>‹#›</a:t>
            </a:fld>
            <a:endParaRPr kumimoji="1" lang="ja-JP" altLang="en-US" dirty="0"/>
          </a:p>
        </p:txBody>
      </p:sp>
    </p:spTree>
    <p:extLst>
      <p:ext uri="{BB962C8B-B14F-4D97-AF65-F5344CB8AC3E}">
        <p14:creationId xmlns:p14="http://schemas.microsoft.com/office/powerpoint/2010/main" val="368086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03DB2A-B576-4D48-BB50-81CF0BC913A2}" type="datetimeFigureOut">
              <a:rPr kumimoji="1" lang="ja-JP" altLang="en-US" smtClean="0"/>
              <a:t>2025/7/11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DBFD48E-BB0B-4604-BB00-C1F901A9430C}" type="slidenum">
              <a:rPr kumimoji="1" lang="ja-JP" altLang="en-US" smtClean="0"/>
              <a:t>‹#›</a:t>
            </a:fld>
            <a:endParaRPr kumimoji="1" lang="ja-JP" altLang="en-US" dirty="0"/>
          </a:p>
        </p:txBody>
      </p:sp>
    </p:spTree>
    <p:extLst>
      <p:ext uri="{BB962C8B-B14F-4D97-AF65-F5344CB8AC3E}">
        <p14:creationId xmlns:p14="http://schemas.microsoft.com/office/powerpoint/2010/main" val="72903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03DB2A-B576-4D48-BB50-81CF0BC913A2}" type="datetimeFigureOut">
              <a:rPr kumimoji="1" lang="ja-JP" altLang="en-US" smtClean="0"/>
              <a:t>2025/7/11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DBFD48E-BB0B-4604-BB00-C1F901A9430C}" type="slidenum">
              <a:rPr kumimoji="1" lang="ja-JP" altLang="en-US" smtClean="0"/>
              <a:t>‹#›</a:t>
            </a:fld>
            <a:endParaRPr kumimoji="1" lang="ja-JP" altLang="en-US" dirty="0"/>
          </a:p>
        </p:txBody>
      </p:sp>
    </p:spTree>
    <p:extLst>
      <p:ext uri="{BB962C8B-B14F-4D97-AF65-F5344CB8AC3E}">
        <p14:creationId xmlns:p14="http://schemas.microsoft.com/office/powerpoint/2010/main" val="172210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03DB2A-B576-4D48-BB50-81CF0BC913A2}" type="datetimeFigureOut">
              <a:rPr kumimoji="1" lang="ja-JP" altLang="en-US" smtClean="0"/>
              <a:t>2025/7/11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DBFD48E-BB0B-4604-BB00-C1F901A9430C}" type="slidenum">
              <a:rPr kumimoji="1" lang="ja-JP" altLang="en-US" smtClean="0"/>
              <a:t>‹#›</a:t>
            </a:fld>
            <a:endParaRPr kumimoji="1" lang="ja-JP" altLang="en-US" dirty="0"/>
          </a:p>
        </p:txBody>
      </p:sp>
    </p:spTree>
    <p:extLst>
      <p:ext uri="{BB962C8B-B14F-4D97-AF65-F5344CB8AC3E}">
        <p14:creationId xmlns:p14="http://schemas.microsoft.com/office/powerpoint/2010/main" val="345057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03DB2A-B576-4D48-BB50-81CF0BC913A2}" type="datetimeFigureOut">
              <a:rPr kumimoji="1" lang="ja-JP" altLang="en-US" smtClean="0"/>
              <a:t>2025/7/11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DBFD48E-BB0B-4604-BB00-C1F901A9430C}" type="slidenum">
              <a:rPr kumimoji="1" lang="ja-JP" altLang="en-US" smtClean="0"/>
              <a:t>‹#›</a:t>
            </a:fld>
            <a:endParaRPr kumimoji="1" lang="ja-JP" altLang="en-US" dirty="0"/>
          </a:p>
        </p:txBody>
      </p:sp>
    </p:spTree>
    <p:extLst>
      <p:ext uri="{BB962C8B-B14F-4D97-AF65-F5344CB8AC3E}">
        <p14:creationId xmlns:p14="http://schemas.microsoft.com/office/powerpoint/2010/main" val="288978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303DB2A-B576-4D48-BB50-81CF0BC913A2}" type="datetimeFigureOut">
              <a:rPr kumimoji="1" lang="ja-JP" altLang="en-US" smtClean="0"/>
              <a:t>2025/7/11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DBFD48E-BB0B-4604-BB00-C1F901A9430C}" type="slidenum">
              <a:rPr kumimoji="1" lang="ja-JP" altLang="en-US" smtClean="0"/>
              <a:t>‹#›</a:t>
            </a:fld>
            <a:endParaRPr kumimoji="1" lang="ja-JP" altLang="en-US" dirty="0"/>
          </a:p>
        </p:txBody>
      </p:sp>
    </p:spTree>
    <p:extLst>
      <p:ext uri="{BB962C8B-B14F-4D97-AF65-F5344CB8AC3E}">
        <p14:creationId xmlns:p14="http://schemas.microsoft.com/office/powerpoint/2010/main" val="211348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303DB2A-B576-4D48-BB50-81CF0BC913A2}" type="datetimeFigureOut">
              <a:rPr kumimoji="1" lang="ja-JP" altLang="en-US" smtClean="0"/>
              <a:t>2025/7/11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DBFD48E-BB0B-4604-BB00-C1F901A9430C}" type="slidenum">
              <a:rPr kumimoji="1" lang="ja-JP" altLang="en-US" smtClean="0"/>
              <a:t>‹#›</a:t>
            </a:fld>
            <a:endParaRPr kumimoji="1" lang="ja-JP" altLang="en-US" dirty="0"/>
          </a:p>
        </p:txBody>
      </p:sp>
    </p:spTree>
    <p:extLst>
      <p:ext uri="{BB962C8B-B14F-4D97-AF65-F5344CB8AC3E}">
        <p14:creationId xmlns:p14="http://schemas.microsoft.com/office/powerpoint/2010/main" val="125208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303DB2A-B576-4D48-BB50-81CF0BC913A2}" type="datetimeFigureOut">
              <a:rPr kumimoji="1" lang="ja-JP" altLang="en-US" smtClean="0"/>
              <a:t>2025/7/11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DBFD48E-BB0B-4604-BB00-C1F901A9430C}" type="slidenum">
              <a:rPr kumimoji="1" lang="ja-JP" altLang="en-US" smtClean="0"/>
              <a:t>‹#›</a:t>
            </a:fld>
            <a:endParaRPr kumimoji="1" lang="ja-JP" altLang="en-US" dirty="0"/>
          </a:p>
        </p:txBody>
      </p:sp>
    </p:spTree>
    <p:extLst>
      <p:ext uri="{BB962C8B-B14F-4D97-AF65-F5344CB8AC3E}">
        <p14:creationId xmlns:p14="http://schemas.microsoft.com/office/powerpoint/2010/main" val="357834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303DB2A-B576-4D48-BB50-81CF0BC913A2}" type="datetimeFigureOut">
              <a:rPr kumimoji="1" lang="ja-JP" altLang="en-US" smtClean="0"/>
              <a:t>2025/7/11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DBFD48E-BB0B-4604-BB00-C1F901A9430C}" type="slidenum">
              <a:rPr kumimoji="1" lang="ja-JP" altLang="en-US" smtClean="0"/>
              <a:t>‹#›</a:t>
            </a:fld>
            <a:endParaRPr kumimoji="1" lang="ja-JP" altLang="en-US" dirty="0"/>
          </a:p>
        </p:txBody>
      </p:sp>
    </p:spTree>
    <p:extLst>
      <p:ext uri="{BB962C8B-B14F-4D97-AF65-F5344CB8AC3E}">
        <p14:creationId xmlns:p14="http://schemas.microsoft.com/office/powerpoint/2010/main" val="66655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03DB2A-B576-4D48-BB50-81CF0BC913A2}" type="datetimeFigureOut">
              <a:rPr kumimoji="1" lang="ja-JP" altLang="en-US" smtClean="0"/>
              <a:t>2025/7/11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DBFD48E-BB0B-4604-BB00-C1F901A9430C}" type="slidenum">
              <a:rPr kumimoji="1" lang="ja-JP" altLang="en-US" smtClean="0"/>
              <a:t>‹#›</a:t>
            </a:fld>
            <a:endParaRPr kumimoji="1" lang="ja-JP" altLang="en-US" dirty="0"/>
          </a:p>
        </p:txBody>
      </p:sp>
    </p:spTree>
    <p:extLst>
      <p:ext uri="{BB962C8B-B14F-4D97-AF65-F5344CB8AC3E}">
        <p14:creationId xmlns:p14="http://schemas.microsoft.com/office/powerpoint/2010/main" val="346107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03DB2A-B576-4D48-BB50-81CF0BC913A2}" type="datetimeFigureOut">
              <a:rPr kumimoji="1" lang="ja-JP" altLang="en-US" smtClean="0"/>
              <a:t>2025/7/11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DBFD48E-BB0B-4604-BB00-C1F901A9430C}" type="slidenum">
              <a:rPr kumimoji="1" lang="ja-JP" altLang="en-US" smtClean="0"/>
              <a:t>‹#›</a:t>
            </a:fld>
            <a:endParaRPr kumimoji="1" lang="ja-JP" altLang="en-US" dirty="0"/>
          </a:p>
        </p:txBody>
      </p:sp>
    </p:spTree>
    <p:extLst>
      <p:ext uri="{BB962C8B-B14F-4D97-AF65-F5344CB8AC3E}">
        <p14:creationId xmlns:p14="http://schemas.microsoft.com/office/powerpoint/2010/main" val="422904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3DB2A-B576-4D48-BB50-81CF0BC913A2}" type="datetimeFigureOut">
              <a:rPr kumimoji="1" lang="ja-JP" altLang="en-US" smtClean="0"/>
              <a:t>2025/7/11</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FD48E-BB0B-4604-BB00-C1F901A9430C}" type="slidenum">
              <a:rPr kumimoji="1" lang="ja-JP" altLang="en-US" smtClean="0"/>
              <a:t>‹#›</a:t>
            </a:fld>
            <a:endParaRPr kumimoji="1" lang="ja-JP" altLang="en-US" dirty="0"/>
          </a:p>
        </p:txBody>
      </p:sp>
    </p:spTree>
    <p:extLst>
      <p:ext uri="{BB962C8B-B14F-4D97-AF65-F5344CB8AC3E}">
        <p14:creationId xmlns:p14="http://schemas.microsoft.com/office/powerpoint/2010/main" val="303270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15635" y="604061"/>
            <a:ext cx="11402291" cy="1938992"/>
          </a:xfrm>
          <a:prstGeom prst="rect">
            <a:avLst/>
          </a:prstGeom>
          <a:solidFill>
            <a:srgbClr val="0000FF"/>
          </a:solidFill>
          <a:ln>
            <a:noFill/>
          </a:ln>
        </p:spPr>
        <p:txBody>
          <a:bodyPr wrap="square" lIns="91440" tIns="45720" rIns="91440" bIns="45720">
            <a:spAutoFit/>
          </a:bodyPr>
          <a:lstStyle/>
          <a:p>
            <a:pPr algn="ctr"/>
            <a:r>
              <a:rPr lang="ja-JP" altLang="en-US" sz="6000" b="1" dirty="0">
                <a:solidFill>
                  <a:srgbClr val="FF0000"/>
                </a:solidFill>
                <a:latin typeface="Meiryo UI" panose="020B0604030504040204" pitchFamily="50" charset="-128"/>
                <a:ea typeface="Meiryo UI" panose="020B0604030504040204" pitchFamily="50" charset="-128"/>
              </a:rPr>
              <a:t>キーボー島アドベンチャー</a:t>
            </a:r>
            <a:r>
              <a:rPr lang="ja-JP" altLang="en-US" sz="6000" b="1" dirty="0">
                <a:solidFill>
                  <a:schemeClr val="bg1"/>
                </a:solidFill>
                <a:latin typeface="Meiryo UI" panose="020B0604030504040204" pitchFamily="50" charset="-128"/>
                <a:ea typeface="Meiryo UI" panose="020B0604030504040204" pitchFamily="50" charset="-128"/>
              </a:rPr>
              <a:t>で</a:t>
            </a:r>
            <a:endParaRPr lang="en-US" altLang="ja-JP" sz="6000" b="1" dirty="0">
              <a:solidFill>
                <a:schemeClr val="bg1"/>
              </a:solidFill>
              <a:latin typeface="Meiryo UI" panose="020B0604030504040204" pitchFamily="50" charset="-128"/>
              <a:ea typeface="Meiryo UI" panose="020B0604030504040204" pitchFamily="50" charset="-128"/>
            </a:endParaRPr>
          </a:p>
          <a:p>
            <a:pPr algn="ctr"/>
            <a:r>
              <a:rPr lang="ja-JP" altLang="en-US" sz="6000" b="1" dirty="0">
                <a:solidFill>
                  <a:schemeClr val="bg1"/>
                </a:solidFill>
                <a:latin typeface="Meiryo UI" panose="020B0604030504040204" pitchFamily="50" charset="-128"/>
                <a:ea typeface="Meiryo UI" panose="020B0604030504040204" pitchFamily="50" charset="-128"/>
              </a:rPr>
              <a:t>ローマ字入力の練習をしよう</a:t>
            </a:r>
            <a:r>
              <a:rPr lang="ja-JP" altLang="en-US" sz="6000" b="1" dirty="0">
                <a:ln w="22225">
                  <a:noFill/>
                  <a:prstDash val="solid"/>
                </a:ln>
                <a:solidFill>
                  <a:schemeClr val="bg1"/>
                </a:solidFill>
                <a:latin typeface="Meiryo UI" panose="020B0604030504040204" pitchFamily="50" charset="-128"/>
                <a:ea typeface="Meiryo UI" panose="020B0604030504040204" pitchFamily="50" charset="-128"/>
              </a:rPr>
              <a:t>　</a:t>
            </a:r>
            <a:endParaRPr lang="en-US" altLang="ja-JP" sz="6000" b="1" dirty="0">
              <a:ln w="22225">
                <a:noFill/>
                <a:prstDash val="solid"/>
              </a:ln>
              <a:solidFill>
                <a:schemeClr val="bg1"/>
              </a:solidFill>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415635" y="3475955"/>
            <a:ext cx="11402291" cy="143568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Clr>
                <a:schemeClr val="accent1">
                  <a:shade val="75000"/>
                </a:schemeClr>
              </a:buClr>
              <a:buNone/>
              <a:defRPr/>
            </a:pPr>
            <a:r>
              <a:rPr lang="ja-JP" altLang="en-US" sz="4800" dirty="0">
                <a:latin typeface="Meiryo UI" panose="020B0604030504040204" pitchFamily="50" charset="-128"/>
                <a:ea typeface="Meiryo UI" panose="020B0604030504040204" pitchFamily="50" charset="-128"/>
              </a:rPr>
              <a:t>キーボー島アドベンチャーの使い方</a:t>
            </a:r>
          </a:p>
        </p:txBody>
      </p:sp>
      <p:sp>
        <p:nvSpPr>
          <p:cNvPr id="8" name="サブタイトル 2"/>
          <p:cNvSpPr txBox="1">
            <a:spLocks/>
          </p:cNvSpPr>
          <p:nvPr/>
        </p:nvSpPr>
        <p:spPr bwMode="auto">
          <a:xfrm>
            <a:off x="0" y="6312041"/>
            <a:ext cx="3843627" cy="43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lgn="r" eaLnBrk="1" fontAlgn="auto" hangingPunct="1">
              <a:spcAft>
                <a:spcPts val="0"/>
              </a:spcAft>
              <a:buClr>
                <a:schemeClr val="accent1">
                  <a:shade val="75000"/>
                </a:schemeClr>
              </a:buClr>
              <a:defRPr/>
            </a:pPr>
            <a:r>
              <a:rPr lang="ja-JP" altLang="en-US" sz="1600" kern="0" dirty="0">
                <a:latin typeface="Meiryo UI" panose="020B0604030504040204" pitchFamily="50" charset="-128"/>
                <a:ea typeface="Meiryo UI" panose="020B0604030504040204" pitchFamily="50" charset="-128"/>
              </a:rPr>
              <a:t>資料提供：柏市</a:t>
            </a:r>
            <a:r>
              <a:rPr lang="en-US" altLang="ja-JP" sz="1600" kern="0" dirty="0">
                <a:latin typeface="Meiryo UI" panose="020B0604030504040204" pitchFamily="50" charset="-128"/>
                <a:ea typeface="Meiryo UI" panose="020B0604030504040204" pitchFamily="50" charset="-128"/>
              </a:rPr>
              <a:t>IT</a:t>
            </a:r>
            <a:r>
              <a:rPr lang="ja-JP" altLang="en-US" sz="1600" kern="0" dirty="0">
                <a:latin typeface="Meiryo UI" panose="020B0604030504040204" pitchFamily="50" charset="-128"/>
                <a:ea typeface="Meiryo UI" panose="020B0604030504040204" pitchFamily="50" charset="-128"/>
              </a:rPr>
              <a:t>教育支援アドバイザー</a:t>
            </a:r>
          </a:p>
        </p:txBody>
      </p:sp>
    </p:spTree>
    <p:extLst>
      <p:ext uri="{BB962C8B-B14F-4D97-AF65-F5344CB8AC3E}">
        <p14:creationId xmlns:p14="http://schemas.microsoft.com/office/powerpoint/2010/main" val="2606607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484" t="8159" r="29602" b="38309"/>
          <a:stretch/>
        </p:blipFill>
        <p:spPr>
          <a:xfrm>
            <a:off x="202617" y="0"/>
            <a:ext cx="11109278" cy="6539160"/>
          </a:xfrm>
          <a:prstGeom prst="rect">
            <a:avLst/>
          </a:prstGeom>
        </p:spPr>
      </p:pic>
      <p:sp>
        <p:nvSpPr>
          <p:cNvPr id="5" name="正方形/長方形 4"/>
          <p:cNvSpPr/>
          <p:nvPr/>
        </p:nvSpPr>
        <p:spPr>
          <a:xfrm>
            <a:off x="7001301" y="4503761"/>
            <a:ext cx="436729" cy="464024"/>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273044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892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6251793" y="4353859"/>
            <a:ext cx="898515" cy="437215"/>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50562"/>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892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9356943" y="5763560"/>
            <a:ext cx="1594591" cy="732490"/>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564803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
            <a:ext cx="12187237" cy="6856413"/>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334871" y="5486400"/>
            <a:ext cx="2079811" cy="82475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334871" y="5486399"/>
            <a:ext cx="2079811" cy="824753"/>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459322" y="5429250"/>
            <a:ext cx="2056278" cy="862851"/>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726519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51"/>
            <a:ext cx="12187237" cy="6856413"/>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8459322" y="5448298"/>
            <a:ext cx="2056278" cy="868282"/>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268323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3CB4F9D-C5F6-4C19-809F-F84106FFA4FB}"/>
              </a:ext>
            </a:extLst>
          </p:cNvPr>
          <p:cNvPicPr>
            <a:picLocks noChangeAspect="1"/>
          </p:cNvPicPr>
          <p:nvPr/>
        </p:nvPicPr>
        <p:blipFill>
          <a:blip r:embed="rId3"/>
          <a:stretch>
            <a:fillRect/>
          </a:stretch>
        </p:blipFill>
        <p:spPr>
          <a:xfrm>
            <a:off x="116541" y="268648"/>
            <a:ext cx="8572234" cy="6320703"/>
          </a:xfrm>
          <a:prstGeom prst="rect">
            <a:avLst/>
          </a:prstGeom>
        </p:spPr>
      </p:pic>
      <p:pic>
        <p:nvPicPr>
          <p:cNvPr id="5" name="図 4">
            <a:extLst>
              <a:ext uri="{FF2B5EF4-FFF2-40B4-BE49-F238E27FC236}">
                <a16:creationId xmlns:a16="http://schemas.microsoft.com/office/drawing/2014/main" id="{E1FAD021-5241-440A-97B5-F0F89D74786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12831" t="26954" r="9304" b="31530"/>
          <a:stretch/>
        </p:blipFill>
        <p:spPr>
          <a:xfrm>
            <a:off x="5336157" y="0"/>
            <a:ext cx="6739301" cy="2412348"/>
          </a:xfrm>
          <a:prstGeom prst="rect">
            <a:avLst/>
          </a:prstGeom>
        </p:spPr>
      </p:pic>
      <p:sp>
        <p:nvSpPr>
          <p:cNvPr id="4" name="正方形/長方形 3"/>
          <p:cNvSpPr/>
          <p:nvPr/>
        </p:nvSpPr>
        <p:spPr>
          <a:xfrm>
            <a:off x="7677580" y="1792031"/>
            <a:ext cx="1547102" cy="499294"/>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ECBAF1C-CEE5-445E-8DBD-D11583AA7763}"/>
              </a:ext>
            </a:extLst>
          </p:cNvPr>
          <p:cNvSpPr/>
          <p:nvPr/>
        </p:nvSpPr>
        <p:spPr>
          <a:xfrm>
            <a:off x="2086503" y="3467066"/>
            <a:ext cx="1705567" cy="4965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9">
            <a:extLst>
              <a:ext uri="{FF2B5EF4-FFF2-40B4-BE49-F238E27FC236}">
                <a16:creationId xmlns:a16="http://schemas.microsoft.com/office/drawing/2014/main" id="{1F4F3C13-EC72-4C11-962B-1D4F4590A835}"/>
              </a:ext>
            </a:extLst>
          </p:cNvPr>
          <p:cNvSpPr/>
          <p:nvPr/>
        </p:nvSpPr>
        <p:spPr>
          <a:xfrm>
            <a:off x="8070277" y="2680996"/>
            <a:ext cx="2308809" cy="886267"/>
          </a:xfrm>
          <a:prstGeom prst="wedgeRoundRectCallout">
            <a:avLst>
              <a:gd name="adj1" fmla="val -26159"/>
              <a:gd name="adj2" fmla="val -97233"/>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latin typeface="Meiryo UI" panose="020B0604030504040204" pitchFamily="50" charset="-128"/>
                <a:ea typeface="Meiryo UI" panose="020B0604030504040204" pitchFamily="50" charset="-128"/>
              </a:rPr>
              <a:t>スペースキー　</a:t>
            </a:r>
            <a:endParaRPr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539886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42496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1920"/>
          <a:stretch/>
        </p:blipFill>
        <p:spPr>
          <a:xfrm>
            <a:off x="1617784" y="63828"/>
            <a:ext cx="9003323" cy="6794172"/>
          </a:xfrm>
          <a:prstGeom prst="rect">
            <a:avLst/>
          </a:prstGeom>
        </p:spPr>
      </p:pic>
      <p:sp>
        <p:nvSpPr>
          <p:cNvPr id="3" name="正方形/長方形 2"/>
          <p:cNvSpPr/>
          <p:nvPr/>
        </p:nvSpPr>
        <p:spPr>
          <a:xfrm>
            <a:off x="8417169" y="6299714"/>
            <a:ext cx="1717431" cy="52311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429626" y="6305550"/>
            <a:ext cx="1712995" cy="504323"/>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476323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614541" y="53896"/>
            <a:ext cx="8962918" cy="6768935"/>
            <a:chOff x="90289" y="0"/>
            <a:chExt cx="9101959" cy="6873941"/>
          </a:xfrm>
        </p:grpSpPr>
        <p:pic>
          <p:nvPicPr>
            <p:cNvPr id="8" name="図 7"/>
            <p:cNvPicPr>
              <a:picLocks noChangeAspect="1"/>
            </p:cNvPicPr>
            <p:nvPr/>
          </p:nvPicPr>
          <p:blipFill>
            <a:blip r:embed="rId3"/>
            <a:stretch>
              <a:fillRect/>
            </a:stretch>
          </p:blipFill>
          <p:spPr>
            <a:xfrm>
              <a:off x="90289" y="0"/>
              <a:ext cx="9101959" cy="6873941"/>
            </a:xfrm>
            <a:prstGeom prst="rect">
              <a:avLst/>
            </a:prstGeom>
          </p:spPr>
        </p:pic>
        <p:sp>
          <p:nvSpPr>
            <p:cNvPr id="9" name="正方形/長方形 8"/>
            <p:cNvSpPr/>
            <p:nvPr/>
          </p:nvSpPr>
          <p:spPr>
            <a:xfrm>
              <a:off x="7030192" y="6305797"/>
              <a:ext cx="1805049" cy="5403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正方形/長方形 5"/>
          <p:cNvSpPr/>
          <p:nvPr/>
        </p:nvSpPr>
        <p:spPr>
          <a:xfrm>
            <a:off x="8448429" y="6263367"/>
            <a:ext cx="1778413" cy="532074"/>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957754" y="2497015"/>
            <a:ext cx="3528646" cy="480647"/>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327969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BBD1687-EA27-4CC7-B5A9-ADD6F1735484}"/>
              </a:ext>
            </a:extLst>
          </p:cNvPr>
          <p:cNvGrpSpPr/>
          <p:nvPr/>
        </p:nvGrpSpPr>
        <p:grpSpPr>
          <a:xfrm>
            <a:off x="116541" y="0"/>
            <a:ext cx="11958917" cy="6589351"/>
            <a:chOff x="116541" y="0"/>
            <a:chExt cx="11958917" cy="6589351"/>
          </a:xfrm>
        </p:grpSpPr>
        <p:pic>
          <p:nvPicPr>
            <p:cNvPr id="5" name="図 4">
              <a:extLst>
                <a:ext uri="{FF2B5EF4-FFF2-40B4-BE49-F238E27FC236}">
                  <a16:creationId xmlns:a16="http://schemas.microsoft.com/office/drawing/2014/main" id="{FF3CFCFA-A95B-4444-8CB8-3E7A8133023C}"/>
                </a:ext>
              </a:extLst>
            </p:cNvPr>
            <p:cNvPicPr>
              <a:picLocks noChangeAspect="1"/>
            </p:cNvPicPr>
            <p:nvPr/>
          </p:nvPicPr>
          <p:blipFill>
            <a:blip r:embed="rId5"/>
            <a:stretch>
              <a:fillRect/>
            </a:stretch>
          </p:blipFill>
          <p:spPr>
            <a:xfrm>
              <a:off x="116541" y="268648"/>
              <a:ext cx="8572234" cy="6320703"/>
            </a:xfrm>
            <a:prstGeom prst="rect">
              <a:avLst/>
            </a:prstGeom>
          </p:spPr>
        </p:pic>
        <p:pic>
          <p:nvPicPr>
            <p:cNvPr id="6" name="図 5">
              <a:extLst>
                <a:ext uri="{FF2B5EF4-FFF2-40B4-BE49-F238E27FC236}">
                  <a16:creationId xmlns:a16="http://schemas.microsoft.com/office/drawing/2014/main" id="{F87A8226-4483-4ED9-A32A-941887B1CF50}"/>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12831" t="26954" r="9304" b="31530"/>
            <a:stretch/>
          </p:blipFill>
          <p:spPr>
            <a:xfrm>
              <a:off x="5336157" y="0"/>
              <a:ext cx="6739301" cy="2412348"/>
            </a:xfrm>
            <a:prstGeom prst="rect">
              <a:avLst/>
            </a:prstGeom>
          </p:spPr>
        </p:pic>
        <p:sp>
          <p:nvSpPr>
            <p:cNvPr id="8" name="正方形/長方形 7">
              <a:extLst>
                <a:ext uri="{FF2B5EF4-FFF2-40B4-BE49-F238E27FC236}">
                  <a16:creationId xmlns:a16="http://schemas.microsoft.com/office/drawing/2014/main" id="{D07A3339-140C-49C3-8471-C8B4A5E57CEE}"/>
                </a:ext>
              </a:extLst>
            </p:cNvPr>
            <p:cNvSpPr/>
            <p:nvPr/>
          </p:nvSpPr>
          <p:spPr>
            <a:xfrm>
              <a:off x="7677580" y="1792031"/>
              <a:ext cx="1547102" cy="499294"/>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0998EDA-17D1-49E3-9510-800BDDF887FF}"/>
                </a:ext>
              </a:extLst>
            </p:cNvPr>
            <p:cNvSpPr/>
            <p:nvPr/>
          </p:nvSpPr>
          <p:spPr>
            <a:xfrm>
              <a:off x="2086503" y="3467066"/>
              <a:ext cx="1705567" cy="4965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a:extLst>
                <a:ext uri="{FF2B5EF4-FFF2-40B4-BE49-F238E27FC236}">
                  <a16:creationId xmlns:a16="http://schemas.microsoft.com/office/drawing/2014/main" id="{63E51331-6169-4768-88B1-639609BA1021}"/>
                </a:ext>
              </a:extLst>
            </p:cNvPr>
            <p:cNvSpPr/>
            <p:nvPr/>
          </p:nvSpPr>
          <p:spPr>
            <a:xfrm>
              <a:off x="8070277" y="2680996"/>
              <a:ext cx="2308809" cy="886267"/>
            </a:xfrm>
            <a:prstGeom prst="wedgeRoundRectCallout">
              <a:avLst>
                <a:gd name="adj1" fmla="val -26159"/>
                <a:gd name="adj2" fmla="val -97233"/>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latin typeface="Meiryo UI" panose="020B0604030504040204" pitchFamily="50" charset="-128"/>
                  <a:ea typeface="Meiryo UI" panose="020B0604030504040204" pitchFamily="50" charset="-128"/>
                </a:rPr>
                <a:t>スペースキー　</a:t>
              </a:r>
              <a:endParaRPr lang="ja-JP" altLang="en-US" sz="2800" dirty="0">
                <a:solidFill>
                  <a:schemeClr val="tx1"/>
                </a:solidFill>
                <a:latin typeface="Meiryo UI" panose="020B0604030504040204" pitchFamily="50" charset="-128"/>
                <a:ea typeface="Meiryo UI" panose="020B0604030504040204" pitchFamily="50" charset="-128"/>
              </a:endParaRPr>
            </a:p>
          </p:txBody>
        </p:sp>
      </p:grpSp>
      <p:pic>
        <p:nvPicPr>
          <p:cNvPr id="7"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46496" y="5820507"/>
            <a:ext cx="609600" cy="609600"/>
          </a:xfrm>
          <a:prstGeom prst="rect">
            <a:avLst/>
          </a:prstGeom>
        </p:spPr>
      </p:pic>
      <p:sp>
        <p:nvSpPr>
          <p:cNvPr id="4" name="角丸四角形吹き出し 3"/>
          <p:cNvSpPr/>
          <p:nvPr/>
        </p:nvSpPr>
        <p:spPr>
          <a:xfrm>
            <a:off x="886508" y="4996868"/>
            <a:ext cx="8165612" cy="985749"/>
          </a:xfrm>
          <a:prstGeom prst="wedgeRoundRectCallout">
            <a:avLst>
              <a:gd name="adj1" fmla="val -45100"/>
              <a:gd name="adj2" fmla="val 75912"/>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latin typeface="Meiryo UI" panose="020B0604030504040204" pitchFamily="50" charset="-128"/>
                <a:ea typeface="Meiryo UI" panose="020B0604030504040204" pitchFamily="50" charset="-128"/>
              </a:rPr>
              <a:t>あせらず、まちがえない</a:t>
            </a:r>
            <a:r>
              <a:rPr lang="ja-JP" altLang="en-US" sz="2800" b="1" dirty="0">
                <a:solidFill>
                  <a:schemeClr val="tx1"/>
                </a:solidFill>
                <a:latin typeface="Meiryo UI" panose="020B0604030504040204" pitchFamily="50" charset="-128"/>
                <a:ea typeface="Meiryo UI" panose="020B0604030504040204" pitchFamily="50" charset="-128"/>
              </a:rPr>
              <a:t>ように入力しよう！</a:t>
            </a:r>
            <a:endParaRPr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3260625"/>
      </p:ext>
    </p:extLst>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9D24788-F8F7-4E4D-99FD-F5E79B483554}"/>
              </a:ext>
            </a:extLst>
          </p:cNvPr>
          <p:cNvPicPr>
            <a:picLocks noChangeAspect="1"/>
          </p:cNvPicPr>
          <p:nvPr/>
        </p:nvPicPr>
        <p:blipFill>
          <a:blip r:embed="rId3"/>
          <a:stretch>
            <a:fillRect/>
          </a:stretch>
        </p:blipFill>
        <p:spPr>
          <a:xfrm>
            <a:off x="2523392" y="2476729"/>
            <a:ext cx="7659290" cy="3950837"/>
          </a:xfrm>
          <a:prstGeom prst="rect">
            <a:avLst/>
          </a:prstGeom>
        </p:spPr>
      </p:pic>
      <p:sp>
        <p:nvSpPr>
          <p:cNvPr id="7" name="正方形/長方形 6"/>
          <p:cNvSpPr/>
          <p:nvPr/>
        </p:nvSpPr>
        <p:spPr>
          <a:xfrm>
            <a:off x="408434" y="254559"/>
            <a:ext cx="11402291" cy="923330"/>
          </a:xfrm>
          <a:prstGeom prst="rect">
            <a:avLst/>
          </a:prstGeom>
          <a:solidFill>
            <a:srgbClr val="0000FF"/>
          </a:solidFill>
          <a:ln>
            <a:noFill/>
          </a:ln>
        </p:spPr>
        <p:txBody>
          <a:bodyPr wrap="square" lIns="91440" tIns="45720" rIns="91440" bIns="45720">
            <a:spAutoFit/>
          </a:bodyPr>
          <a:lstStyle/>
          <a:p>
            <a:pPr algn="ctr"/>
            <a:r>
              <a:rPr lang="ja-JP" altLang="en-US" sz="5400" b="1" dirty="0">
                <a:solidFill>
                  <a:srgbClr val="FF0000"/>
                </a:solidFill>
                <a:latin typeface="Meiryo UI" panose="020B0604030504040204" pitchFamily="50" charset="-128"/>
                <a:ea typeface="Meiryo UI" panose="020B0604030504040204" pitchFamily="50" charset="-128"/>
              </a:rPr>
              <a:t>キーボー島アドベンチャー</a:t>
            </a:r>
            <a:endParaRPr lang="en-US" altLang="ja-JP" sz="5400" b="1" dirty="0">
              <a:ln w="22225">
                <a:noFill/>
                <a:prstDash val="solid"/>
              </a:ln>
              <a:solidFill>
                <a:schemeClr val="bg1"/>
              </a:solidFill>
              <a:latin typeface="Meiryo UI" panose="020B0604030504040204" pitchFamily="50" charset="-128"/>
              <a:ea typeface="Meiryo UI" panose="020B0604030504040204" pitchFamily="50" charset="-128"/>
            </a:endParaRPr>
          </a:p>
        </p:txBody>
      </p:sp>
      <p:sp>
        <p:nvSpPr>
          <p:cNvPr id="8" name="円形吹き出し 7"/>
          <p:cNvSpPr/>
          <p:nvPr/>
        </p:nvSpPr>
        <p:spPr>
          <a:xfrm rot="830415">
            <a:off x="8419798" y="1345457"/>
            <a:ext cx="3547380" cy="1341656"/>
          </a:xfrm>
          <a:prstGeom prst="wedgeEllipseCallout">
            <a:avLst>
              <a:gd name="adj1" fmla="val -29587"/>
              <a:gd name="adj2" fmla="val 81681"/>
            </a:avLst>
          </a:prstGeom>
          <a:solidFill>
            <a:srgbClr val="FF6699"/>
          </a:solidFill>
          <a:ln>
            <a:noFill/>
          </a:ln>
        </p:spPr>
        <p:txBody>
          <a:bodyPr wrap="square" lIns="91440" tIns="45720" rIns="91440" bIns="45720">
            <a:spAutoFit/>
          </a:bodyPr>
          <a:lstStyle/>
          <a:p>
            <a:pPr algn="ctr"/>
            <a:r>
              <a:rPr lang="en-US" altLang="ja-JP" sz="2800" b="1" dirty="0">
                <a:solidFill>
                  <a:schemeClr val="bg1"/>
                </a:solidFill>
                <a:latin typeface="Meiryo UI" panose="020B0604030504040204" pitchFamily="50" charset="-128"/>
                <a:ea typeface="Meiryo UI" panose="020B0604030504040204" pitchFamily="50" charset="-128"/>
              </a:rPr>
              <a:t>ID</a:t>
            </a:r>
            <a:r>
              <a:rPr lang="ja-JP" altLang="en-US" sz="2800" b="1" dirty="0">
                <a:solidFill>
                  <a:schemeClr val="bg1"/>
                </a:solidFill>
                <a:latin typeface="Meiryo UI" panose="020B0604030504040204" pitchFamily="50" charset="-128"/>
                <a:ea typeface="Meiryo UI" panose="020B0604030504040204" pitchFamily="50" charset="-128"/>
              </a:rPr>
              <a:t>は</a:t>
            </a:r>
            <a:r>
              <a:rPr lang="en-US" altLang="ja-JP" sz="2800" b="1" dirty="0">
                <a:solidFill>
                  <a:schemeClr val="bg1"/>
                </a:solidFill>
                <a:latin typeface="Meiryo UI" panose="020B0604030504040204" pitchFamily="50" charset="-128"/>
                <a:ea typeface="Meiryo UI" panose="020B0604030504040204" pitchFamily="50" charset="-128"/>
              </a:rPr>
              <a:t>1</a:t>
            </a:r>
            <a:r>
              <a:rPr lang="ja-JP" altLang="en-US" sz="2800" b="1" dirty="0">
                <a:solidFill>
                  <a:schemeClr val="bg1"/>
                </a:solidFill>
                <a:latin typeface="Meiryo UI" panose="020B0604030504040204" pitchFamily="50" charset="-128"/>
                <a:ea typeface="Meiryo UI" panose="020B0604030504040204" pitchFamily="50" charset="-128"/>
              </a:rPr>
              <a:t>年間</a:t>
            </a:r>
            <a:endParaRPr lang="en-US" altLang="ja-JP" sz="2800" b="1" dirty="0">
              <a:solidFill>
                <a:schemeClr val="bg1"/>
              </a:solidFill>
              <a:latin typeface="Meiryo UI" panose="020B0604030504040204" pitchFamily="50" charset="-128"/>
              <a:ea typeface="Meiryo UI" panose="020B0604030504040204" pitchFamily="50" charset="-128"/>
            </a:endParaRPr>
          </a:p>
          <a:p>
            <a:pPr algn="ctr"/>
            <a:r>
              <a:rPr lang="ja-JP" altLang="en-US" sz="2800" b="1" dirty="0">
                <a:solidFill>
                  <a:schemeClr val="bg1"/>
                </a:solidFill>
                <a:latin typeface="Meiryo UI" panose="020B0604030504040204" pitchFamily="50" charset="-128"/>
                <a:ea typeface="Meiryo UI" panose="020B0604030504040204" pitchFamily="50" charset="-128"/>
              </a:rPr>
              <a:t>使えます！</a:t>
            </a:r>
            <a:endParaRPr lang="en-US" altLang="ja-JP" sz="2800" b="1" dirty="0">
              <a:ln w="22225">
                <a:noFill/>
                <a:prstDash val="solid"/>
              </a:ln>
              <a:solidFill>
                <a:schemeClr val="bg1"/>
              </a:solidFill>
              <a:latin typeface="Meiryo UI" panose="020B0604030504040204" pitchFamily="50" charset="-128"/>
              <a:ea typeface="Meiryo UI" panose="020B0604030504040204" pitchFamily="50" charset="-128"/>
            </a:endParaRPr>
          </a:p>
        </p:txBody>
      </p:sp>
      <p:sp>
        <p:nvSpPr>
          <p:cNvPr id="9" name="円形吹き出し 8"/>
          <p:cNvSpPr/>
          <p:nvPr/>
        </p:nvSpPr>
        <p:spPr>
          <a:xfrm rot="20463175">
            <a:off x="78456" y="1682941"/>
            <a:ext cx="4767295" cy="1168539"/>
          </a:xfrm>
          <a:prstGeom prst="wedgeEllipseCallout">
            <a:avLst>
              <a:gd name="adj1" fmla="val 26242"/>
              <a:gd name="adj2" fmla="val 90735"/>
            </a:avLst>
          </a:prstGeom>
          <a:solidFill>
            <a:srgbClr val="FF6699"/>
          </a:solidFill>
          <a:ln>
            <a:noFill/>
          </a:ln>
        </p:spPr>
        <p:txBody>
          <a:bodyPr wrap="square" lIns="91440" tIns="45720" rIns="91440" bIns="45720">
            <a:spAutoFit/>
          </a:bodyPr>
          <a:lstStyle/>
          <a:p>
            <a:pPr algn="ctr"/>
            <a:r>
              <a:rPr lang="ja-JP" altLang="en-US" sz="2400" b="1" dirty="0">
                <a:ln w="22225">
                  <a:noFill/>
                  <a:prstDash val="solid"/>
                </a:ln>
                <a:solidFill>
                  <a:schemeClr val="bg1"/>
                </a:solidFill>
                <a:latin typeface="Meiryo UI" panose="020B0604030504040204" pitchFamily="50" charset="-128"/>
                <a:ea typeface="Meiryo UI" panose="020B0604030504040204" pitchFamily="50" charset="-128"/>
              </a:rPr>
              <a:t>インターネットがあれば</a:t>
            </a:r>
            <a:endParaRPr lang="en-US" altLang="ja-JP" sz="2400" b="1" dirty="0">
              <a:ln w="22225">
                <a:noFill/>
                <a:prstDash val="solid"/>
              </a:ln>
              <a:solidFill>
                <a:schemeClr val="bg1"/>
              </a:solidFill>
              <a:latin typeface="Meiryo UI" panose="020B0604030504040204" pitchFamily="50" charset="-128"/>
              <a:ea typeface="Meiryo UI" panose="020B0604030504040204" pitchFamily="50" charset="-128"/>
            </a:endParaRPr>
          </a:p>
          <a:p>
            <a:pPr algn="ctr"/>
            <a:r>
              <a:rPr lang="ja-JP" altLang="en-US" sz="2400" b="1" dirty="0">
                <a:ln w="22225">
                  <a:noFill/>
                  <a:prstDash val="solid"/>
                </a:ln>
                <a:solidFill>
                  <a:schemeClr val="bg1"/>
                </a:solidFill>
                <a:latin typeface="Meiryo UI" panose="020B0604030504040204" pitchFamily="50" charset="-128"/>
                <a:ea typeface="Meiryo UI" panose="020B0604030504040204" pitchFamily="50" charset="-128"/>
              </a:rPr>
              <a:t>どこでも練習ができます！　</a:t>
            </a:r>
            <a:endParaRPr lang="en-US" altLang="ja-JP" sz="2400" b="1" dirty="0">
              <a:ln w="22225">
                <a:noFill/>
                <a:prstDash val="solid"/>
              </a:ln>
              <a:solidFill>
                <a:schemeClr val="bg1"/>
              </a:solidFill>
              <a:latin typeface="Meiryo UI" panose="020B0604030504040204" pitchFamily="50" charset="-128"/>
              <a:ea typeface="Meiryo UI" panose="020B0604030504040204" pitchFamily="50" charset="-128"/>
            </a:endParaRPr>
          </a:p>
        </p:txBody>
      </p:sp>
      <p:sp>
        <p:nvSpPr>
          <p:cNvPr id="12" name="サブタイトル 2">
            <a:extLst>
              <a:ext uri="{FF2B5EF4-FFF2-40B4-BE49-F238E27FC236}">
                <a16:creationId xmlns:a16="http://schemas.microsoft.com/office/drawing/2014/main" id="{A001386C-FBC9-4B1F-841F-640FF1310EF2}"/>
              </a:ext>
            </a:extLst>
          </p:cNvPr>
          <p:cNvSpPr txBox="1">
            <a:spLocks/>
          </p:cNvSpPr>
          <p:nvPr/>
        </p:nvSpPr>
        <p:spPr bwMode="auto">
          <a:xfrm>
            <a:off x="6684844" y="4738734"/>
            <a:ext cx="1423734" cy="43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lgn="l" eaLnBrk="1" fontAlgn="auto" hangingPunct="1">
              <a:spcAft>
                <a:spcPts val="0"/>
              </a:spcAft>
              <a:buClr>
                <a:schemeClr val="accent1">
                  <a:shade val="75000"/>
                </a:schemeClr>
              </a:buClr>
              <a:defRPr/>
            </a:pPr>
            <a:r>
              <a:rPr lang="en-US" altLang="ja-JP" sz="3600" kern="0" dirty="0">
                <a:latin typeface="Meiryo UI" panose="020B0604030504040204" pitchFamily="50" charset="-128"/>
                <a:ea typeface="Meiryo UI" panose="020B0604030504040204" pitchFamily="50" charset="-128"/>
              </a:rPr>
              <a:t>0000</a:t>
            </a:r>
          </a:p>
        </p:txBody>
      </p:sp>
      <p:sp>
        <p:nvSpPr>
          <p:cNvPr id="14" name="サブタイトル 2">
            <a:extLst>
              <a:ext uri="{FF2B5EF4-FFF2-40B4-BE49-F238E27FC236}">
                <a16:creationId xmlns:a16="http://schemas.microsoft.com/office/drawing/2014/main" id="{0CEA0DFC-E362-4C6B-9AFD-FD05028B4E94}"/>
              </a:ext>
            </a:extLst>
          </p:cNvPr>
          <p:cNvSpPr txBox="1">
            <a:spLocks/>
          </p:cNvSpPr>
          <p:nvPr/>
        </p:nvSpPr>
        <p:spPr bwMode="auto">
          <a:xfrm>
            <a:off x="5314900" y="5173857"/>
            <a:ext cx="1423734" cy="43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lgn="l" eaLnBrk="1" fontAlgn="auto" hangingPunct="1">
              <a:spcAft>
                <a:spcPts val="0"/>
              </a:spcAft>
              <a:buClr>
                <a:schemeClr val="accent1">
                  <a:shade val="75000"/>
                </a:schemeClr>
              </a:buClr>
              <a:defRPr/>
            </a:pPr>
            <a:r>
              <a:rPr lang="en-US" altLang="ja-JP" sz="3600" kern="0" dirty="0">
                <a:latin typeface="Meiryo UI" panose="020B0604030504040204" pitchFamily="50" charset="-128"/>
                <a:ea typeface="Meiryo UI" panose="020B0604030504040204" pitchFamily="50" charset="-128"/>
              </a:rPr>
              <a:t>9999</a:t>
            </a:r>
          </a:p>
        </p:txBody>
      </p:sp>
      <p:sp>
        <p:nvSpPr>
          <p:cNvPr id="15" name="サブタイトル 2">
            <a:extLst>
              <a:ext uri="{FF2B5EF4-FFF2-40B4-BE49-F238E27FC236}">
                <a16:creationId xmlns:a16="http://schemas.microsoft.com/office/drawing/2014/main" id="{46219374-1481-4281-86C7-E9C5BA60F1A2}"/>
              </a:ext>
            </a:extLst>
          </p:cNvPr>
          <p:cNvSpPr txBox="1">
            <a:spLocks/>
          </p:cNvSpPr>
          <p:nvPr/>
        </p:nvSpPr>
        <p:spPr bwMode="auto">
          <a:xfrm>
            <a:off x="5307476" y="4044130"/>
            <a:ext cx="2263218" cy="6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lgn="l" eaLnBrk="1" fontAlgn="auto" hangingPunct="1">
              <a:spcAft>
                <a:spcPts val="0"/>
              </a:spcAft>
              <a:buClr>
                <a:schemeClr val="accent1">
                  <a:shade val="75000"/>
                </a:schemeClr>
              </a:buClr>
              <a:defRPr/>
            </a:pPr>
            <a:r>
              <a:rPr lang="ja-JP" altLang="en-US" sz="3600" kern="0" dirty="0">
                <a:latin typeface="Meiryo UI" panose="020B0604030504040204" pitchFamily="50" charset="-128"/>
                <a:ea typeface="Meiryo UI" panose="020B0604030504040204" pitchFamily="50" charset="-128"/>
              </a:rPr>
              <a:t>柏　花子</a:t>
            </a:r>
            <a:endParaRPr lang="en-US" altLang="ja-JP" sz="3600" kern="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989563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41911" y="399275"/>
            <a:ext cx="1655830" cy="141159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CBC1D335-A82E-4E70-AF17-A075D2DB9A5E}"/>
              </a:ext>
            </a:extLst>
          </p:cNvPr>
          <p:cNvPicPr>
            <a:picLocks noChangeAspect="1"/>
          </p:cNvPicPr>
          <p:nvPr/>
        </p:nvPicPr>
        <p:blipFill>
          <a:blip r:embed="rId3"/>
          <a:stretch>
            <a:fillRect/>
          </a:stretch>
        </p:blipFill>
        <p:spPr>
          <a:xfrm>
            <a:off x="589691" y="479957"/>
            <a:ext cx="1303974" cy="1234118"/>
          </a:xfrm>
          <a:prstGeom prst="rect">
            <a:avLst/>
          </a:prstGeom>
        </p:spPr>
      </p:pic>
      <p:pic>
        <p:nvPicPr>
          <p:cNvPr id="16" name="図 15" descr="グラフィカル ユーザー インターフェイス, アプリケーション&#10;&#10;説明は自動で生成されたものです">
            <a:extLst>
              <a:ext uri="{FF2B5EF4-FFF2-40B4-BE49-F238E27FC236}">
                <a16:creationId xmlns:a16="http://schemas.microsoft.com/office/drawing/2014/main" id="{F853BBC5-F99F-4241-BFA6-2E907A773BB7}"/>
              </a:ext>
            </a:extLst>
          </p:cNvPr>
          <p:cNvPicPr>
            <a:picLocks noChangeAspect="1"/>
          </p:cNvPicPr>
          <p:nvPr/>
        </p:nvPicPr>
        <p:blipFill>
          <a:blip r:embed="rId4"/>
          <a:stretch>
            <a:fillRect/>
          </a:stretch>
        </p:blipFill>
        <p:spPr>
          <a:xfrm>
            <a:off x="446983" y="2302987"/>
            <a:ext cx="8372350" cy="4027578"/>
          </a:xfrm>
          <a:prstGeom prst="rect">
            <a:avLst/>
          </a:prstGeom>
          <a:ln>
            <a:solidFill>
              <a:schemeClr val="bg1">
                <a:lumMod val="65000"/>
              </a:schemeClr>
            </a:solidFill>
          </a:ln>
        </p:spPr>
      </p:pic>
      <p:sp>
        <p:nvSpPr>
          <p:cNvPr id="17" name="タイトル 3">
            <a:extLst>
              <a:ext uri="{FF2B5EF4-FFF2-40B4-BE49-F238E27FC236}">
                <a16:creationId xmlns:a16="http://schemas.microsoft.com/office/drawing/2014/main" id="{1200DF8A-3C07-4FCF-A798-64C783533307}"/>
              </a:ext>
            </a:extLst>
          </p:cNvPr>
          <p:cNvSpPr txBox="1">
            <a:spLocks/>
          </p:cNvSpPr>
          <p:nvPr/>
        </p:nvSpPr>
        <p:spPr>
          <a:xfrm>
            <a:off x="2384214" y="1466550"/>
            <a:ext cx="5899654" cy="558486"/>
          </a:xfrm>
          <a:prstGeom prst="rect">
            <a:avLst/>
          </a:prstGeom>
          <a:noFill/>
          <a:ln>
            <a:noFill/>
          </a:ln>
        </p:spPr>
        <p:txBody>
          <a:bodyPr wrap="square" lIns="91440" tIns="45720" rIns="91440" bIns="45720" rtlCol="0" anchor="t">
            <a:spAutoFit/>
          </a:bodyPr>
          <a:lstStyle>
            <a:defPPr>
              <a:defRPr lang="ja-JP"/>
            </a:defPPr>
            <a:lvl1pPr>
              <a:lnSpc>
                <a:spcPts val="4000"/>
              </a:lnSpc>
              <a:defRPr sz="3600">
                <a:latin typeface="UD デジタル 教科書体 NP-B" panose="02020700000000000000" pitchFamily="18" charset="-128"/>
                <a:ea typeface="UD デジタル 教科書体 NP-B" panose="02020700000000000000" pitchFamily="18" charset="-128"/>
              </a:defRPr>
            </a:lvl1pPr>
          </a:lstStyle>
          <a:p>
            <a:r>
              <a:rPr lang="en-US" altLang="ja-JP" sz="3200" dirty="0">
                <a:latin typeface="Meiryo UI" panose="020B0604030504040204" pitchFamily="50" charset="-128"/>
                <a:ea typeface="Meiryo UI" panose="020B0604030504040204" pitchFamily="50" charset="-128"/>
              </a:rPr>
              <a:t>L-Gate</a:t>
            </a:r>
            <a:r>
              <a:rPr lang="ja-JP" altLang="en-US" sz="3200" dirty="0">
                <a:latin typeface="Meiryo UI" panose="020B0604030504040204" pitchFamily="50" charset="-128"/>
                <a:ea typeface="Meiryo UI" panose="020B0604030504040204" pitchFamily="50" charset="-128"/>
              </a:rPr>
              <a:t>の画面が表示されます</a:t>
            </a:r>
            <a:endParaRPr lang="en-US" altLang="ja-JP" sz="32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E76893A5-797B-43B3-8258-FE27D393C589}"/>
              </a:ext>
            </a:extLst>
          </p:cNvPr>
          <p:cNvSpPr txBox="1"/>
          <p:nvPr/>
        </p:nvSpPr>
        <p:spPr>
          <a:xfrm>
            <a:off x="2398322" y="1280260"/>
            <a:ext cx="1365833" cy="355205"/>
          </a:xfrm>
          <a:prstGeom prst="rect">
            <a:avLst/>
          </a:prstGeom>
        </p:spPr>
        <p:txBody>
          <a:bodyPr/>
          <a:lstStyle>
            <a:defPPr>
              <a:defRPr lang="ja-JP"/>
            </a:defPPr>
            <a:lvl1pPr algn="ctr">
              <a:lnSpc>
                <a:spcPct val="90000"/>
              </a:lnSpc>
              <a:spcBef>
                <a:spcPct val="0"/>
              </a:spcBef>
              <a:buNone/>
              <a:defRPr sz="4400">
                <a:latin typeface="UD デジタル 教科書体 N-B" panose="02020700000000000000" pitchFamily="17" charset="-128"/>
                <a:ea typeface="UD デジタル 教科書体 N-B" panose="02020700000000000000" pitchFamily="17" charset="-128"/>
                <a:cs typeface="+mj-cs"/>
              </a:defRPr>
            </a:lvl1pPr>
          </a:lstStyle>
          <a:p>
            <a:pPr algn="l">
              <a:lnSpc>
                <a:spcPct val="100000"/>
              </a:lnSpc>
            </a:pPr>
            <a:r>
              <a:rPr lang="ja-JP" altLang="en-US" sz="1600" dirty="0">
                <a:latin typeface="Meiryo UI" panose="020B0604030504040204" pitchFamily="50" charset="-128"/>
                <a:ea typeface="Meiryo UI" panose="020B0604030504040204" pitchFamily="50" charset="-128"/>
              </a:rPr>
              <a:t> エルゲート</a:t>
            </a:r>
          </a:p>
        </p:txBody>
      </p:sp>
      <p:sp>
        <p:nvSpPr>
          <p:cNvPr id="19" name="テキスト ボックス 18">
            <a:extLst>
              <a:ext uri="{FF2B5EF4-FFF2-40B4-BE49-F238E27FC236}">
                <a16:creationId xmlns:a16="http://schemas.microsoft.com/office/drawing/2014/main" id="{B19A9E1C-5401-46C9-9549-0F961AE125F5}"/>
              </a:ext>
            </a:extLst>
          </p:cNvPr>
          <p:cNvSpPr txBox="1"/>
          <p:nvPr/>
        </p:nvSpPr>
        <p:spPr>
          <a:xfrm>
            <a:off x="5225429" y="1272062"/>
            <a:ext cx="1264143" cy="355205"/>
          </a:xfrm>
          <a:prstGeom prst="rect">
            <a:avLst/>
          </a:prstGeom>
        </p:spPr>
        <p:txBody>
          <a:bodyPr/>
          <a:lstStyle>
            <a:defPPr>
              <a:defRPr lang="ja-JP"/>
            </a:defPPr>
            <a:lvl1pPr algn="ctr">
              <a:lnSpc>
                <a:spcPct val="90000"/>
              </a:lnSpc>
              <a:spcBef>
                <a:spcPct val="0"/>
              </a:spcBef>
              <a:buNone/>
              <a:defRPr sz="4400">
                <a:latin typeface="UD デジタル 教科書体 N-B" panose="02020700000000000000" pitchFamily="17" charset="-128"/>
                <a:ea typeface="UD デジタル 教科書体 N-B" panose="02020700000000000000" pitchFamily="17" charset="-128"/>
                <a:cs typeface="+mj-cs"/>
              </a:defRPr>
            </a:lvl1pPr>
          </a:lstStyle>
          <a:p>
            <a:pPr algn="l">
              <a:lnSpc>
                <a:spcPct val="100000"/>
              </a:lnSpc>
            </a:pPr>
            <a:r>
              <a:rPr lang="ja-JP" altLang="en-US" sz="1600" dirty="0">
                <a:latin typeface="Meiryo UI" panose="020B0604030504040204" pitchFamily="50" charset="-128"/>
                <a:ea typeface="Meiryo UI" panose="020B0604030504040204" pitchFamily="50" charset="-128"/>
              </a:rPr>
              <a:t> ひょうじ</a:t>
            </a:r>
          </a:p>
        </p:txBody>
      </p:sp>
      <p:sp>
        <p:nvSpPr>
          <p:cNvPr id="20" name="タイトル 3">
            <a:extLst>
              <a:ext uri="{FF2B5EF4-FFF2-40B4-BE49-F238E27FC236}">
                <a16:creationId xmlns:a16="http://schemas.microsoft.com/office/drawing/2014/main" id="{0F671C53-92B0-4B34-839B-A37536BAC92F}"/>
              </a:ext>
            </a:extLst>
          </p:cNvPr>
          <p:cNvSpPr txBox="1">
            <a:spLocks/>
          </p:cNvSpPr>
          <p:nvPr/>
        </p:nvSpPr>
        <p:spPr>
          <a:xfrm>
            <a:off x="8996705" y="2460213"/>
            <a:ext cx="3052137" cy="2089546"/>
          </a:xfrm>
          <a:prstGeom prst="rect">
            <a:avLst/>
          </a:prstGeom>
          <a:noFill/>
          <a:ln>
            <a:noFill/>
          </a:ln>
        </p:spPr>
        <p:txBody>
          <a:bodyPr wrap="square" lIns="91440" tIns="45720" rIns="91440" bIns="45720" rtlCol="0" anchor="t">
            <a:spAutoFit/>
          </a:bodyPr>
          <a:lstStyle>
            <a:defPPr>
              <a:defRPr lang="ja-JP"/>
            </a:defPPr>
            <a:lvl1pPr>
              <a:lnSpc>
                <a:spcPts val="4000"/>
              </a:lnSpc>
              <a:defRPr sz="3600">
                <a:latin typeface="UD デジタル 教科書体 NP-B" panose="02020700000000000000" pitchFamily="18" charset="-128"/>
                <a:ea typeface="UD デジタル 教科書体 NP-B" panose="02020700000000000000" pitchFamily="18" charset="-128"/>
              </a:defRPr>
            </a:lvl1pPr>
          </a:lstStyle>
          <a:p>
            <a:r>
              <a:rPr lang="en-US" altLang="ja-JP" sz="2000" dirty="0">
                <a:latin typeface="Meiryo UI" panose="020B0604030504040204" pitchFamily="50" charset="-128"/>
                <a:ea typeface="Meiryo UI" panose="020B0604030504040204" pitchFamily="50" charset="-128"/>
              </a:rPr>
              <a:t>L-Gate</a:t>
            </a:r>
            <a:r>
              <a:rPr lang="ja-JP" altLang="en-US" sz="2000" dirty="0">
                <a:latin typeface="Meiryo UI" panose="020B0604030504040204" pitchFamily="50" charset="-128"/>
                <a:ea typeface="Meiryo UI" panose="020B0604030504040204" pitchFamily="50" charset="-128"/>
              </a:rPr>
              <a:t>が表示されない</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ときは、ブラウザの</a:t>
            </a:r>
            <a:endParaRPr lang="en-US" altLang="ja-JP" sz="2000" dirty="0">
              <a:latin typeface="Meiryo UI" panose="020B0604030504040204" pitchFamily="50" charset="-128"/>
              <a:ea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rPr>
              <a:t>ホームボタン</a:t>
            </a:r>
            <a:r>
              <a:rPr lang="ja-JP" altLang="en-US" sz="2000" dirty="0">
                <a:latin typeface="Meiryo UI" panose="020B0604030504040204" pitchFamily="50" charset="-128"/>
                <a:ea typeface="Meiryo UI" panose="020B0604030504040204" pitchFamily="50" charset="-128"/>
              </a:rPr>
              <a:t>を</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指でおしてください</a:t>
            </a:r>
          </a:p>
        </p:txBody>
      </p:sp>
      <p:sp>
        <p:nvSpPr>
          <p:cNvPr id="21" name="角丸四角形 8">
            <a:extLst>
              <a:ext uri="{FF2B5EF4-FFF2-40B4-BE49-F238E27FC236}">
                <a16:creationId xmlns:a16="http://schemas.microsoft.com/office/drawing/2014/main" id="{1480C16B-BC54-4407-B797-B13601E886E5}"/>
              </a:ext>
            </a:extLst>
          </p:cNvPr>
          <p:cNvSpPr/>
          <p:nvPr/>
        </p:nvSpPr>
        <p:spPr>
          <a:xfrm>
            <a:off x="1300321" y="2634145"/>
            <a:ext cx="354744" cy="289451"/>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85972172-C4F5-4E7E-84F7-1B5D5017C5FE}"/>
              </a:ext>
            </a:extLst>
          </p:cNvPr>
          <p:cNvGrpSpPr/>
          <p:nvPr/>
        </p:nvGrpSpPr>
        <p:grpSpPr>
          <a:xfrm>
            <a:off x="9190389" y="1476786"/>
            <a:ext cx="1043076" cy="936431"/>
            <a:chOff x="1361896" y="5747308"/>
            <a:chExt cx="1043076" cy="936431"/>
          </a:xfrm>
        </p:grpSpPr>
        <p:pic>
          <p:nvPicPr>
            <p:cNvPr id="23" name="図 22">
              <a:extLst>
                <a:ext uri="{FF2B5EF4-FFF2-40B4-BE49-F238E27FC236}">
                  <a16:creationId xmlns:a16="http://schemas.microsoft.com/office/drawing/2014/main" id="{73D0A35B-6889-48FE-8D4F-55161D75FCC2}"/>
                </a:ext>
              </a:extLst>
            </p:cNvPr>
            <p:cNvPicPr>
              <a:picLocks noChangeAspect="1"/>
            </p:cNvPicPr>
            <p:nvPr/>
          </p:nvPicPr>
          <p:blipFill>
            <a:blip r:embed="rId5"/>
            <a:stretch>
              <a:fillRect/>
            </a:stretch>
          </p:blipFill>
          <p:spPr>
            <a:xfrm>
              <a:off x="1361896" y="5758851"/>
              <a:ext cx="1043076" cy="818071"/>
            </a:xfrm>
            <a:prstGeom prst="rect">
              <a:avLst/>
            </a:prstGeom>
          </p:spPr>
        </p:pic>
        <p:sp>
          <p:nvSpPr>
            <p:cNvPr id="24" name="角丸四角形 8">
              <a:extLst>
                <a:ext uri="{FF2B5EF4-FFF2-40B4-BE49-F238E27FC236}">
                  <a16:creationId xmlns:a16="http://schemas.microsoft.com/office/drawing/2014/main" id="{36C685AB-908A-4DE2-BE7F-EACC2B7D0A59}"/>
                </a:ext>
              </a:extLst>
            </p:cNvPr>
            <p:cNvSpPr/>
            <p:nvPr/>
          </p:nvSpPr>
          <p:spPr>
            <a:xfrm>
              <a:off x="1448040" y="5747308"/>
              <a:ext cx="944215" cy="936431"/>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5" name="コネクタ: カギ線 24">
            <a:extLst>
              <a:ext uri="{FF2B5EF4-FFF2-40B4-BE49-F238E27FC236}">
                <a16:creationId xmlns:a16="http://schemas.microsoft.com/office/drawing/2014/main" id="{1BD151B8-C545-489D-B826-9F624C9C0B0A}"/>
              </a:ext>
            </a:extLst>
          </p:cNvPr>
          <p:cNvCxnSpPr>
            <a:cxnSpLocks/>
            <a:stCxn id="24" idx="1"/>
            <a:endCxn id="21" idx="0"/>
          </p:cNvCxnSpPr>
          <p:nvPr/>
        </p:nvCxnSpPr>
        <p:spPr>
          <a:xfrm rot="10800000" flipV="1">
            <a:off x="1477693" y="1945001"/>
            <a:ext cx="7798840" cy="689143"/>
          </a:xfrm>
          <a:prstGeom prst="bent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角丸四角形吹き出し 9"/>
          <p:cNvSpPr/>
          <p:nvPr/>
        </p:nvSpPr>
        <p:spPr>
          <a:xfrm>
            <a:off x="2384214" y="342673"/>
            <a:ext cx="4608257" cy="886267"/>
          </a:xfrm>
          <a:prstGeom prst="wedgeRoundRectCallout">
            <a:avLst>
              <a:gd name="adj1" fmla="val -62926"/>
              <a:gd name="adj2" fmla="val 27183"/>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rgbClr val="FF0000"/>
                </a:solidFill>
                <a:latin typeface="Meiryo UI" panose="020B0604030504040204" pitchFamily="50" charset="-128"/>
                <a:ea typeface="Meiryo UI" panose="020B0604030504040204" pitchFamily="50" charset="-128"/>
              </a:rPr>
              <a:t>Google Chrome</a:t>
            </a:r>
            <a:r>
              <a:rPr lang="ja-JP" altLang="en-US" sz="2800" b="1" dirty="0">
                <a:solidFill>
                  <a:srgbClr val="FF0000"/>
                </a:solidFill>
                <a:latin typeface="Meiryo UI" panose="020B0604030504040204" pitchFamily="50" charset="-128"/>
                <a:ea typeface="Meiryo UI" panose="020B0604030504040204" pitchFamily="50" charset="-128"/>
              </a:rPr>
              <a:t>　</a:t>
            </a:r>
            <a:r>
              <a:rPr lang="ja-JP" altLang="en-US" sz="2800" dirty="0">
                <a:solidFill>
                  <a:schemeClr val="tx1"/>
                </a:solidFill>
                <a:latin typeface="Meiryo UI" panose="020B0604030504040204" pitchFamily="50" charset="-128"/>
                <a:ea typeface="Meiryo UI" panose="020B0604030504040204" pitchFamily="50" charset="-128"/>
              </a:rPr>
              <a:t>をタップ</a:t>
            </a:r>
          </a:p>
        </p:txBody>
      </p:sp>
    </p:spTree>
    <p:extLst>
      <p:ext uri="{BB962C8B-B14F-4D97-AF65-F5344CB8AC3E}">
        <p14:creationId xmlns:p14="http://schemas.microsoft.com/office/powerpoint/2010/main" val="766936024"/>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3">
            <a:extLst>
              <a:ext uri="{FF2B5EF4-FFF2-40B4-BE49-F238E27FC236}">
                <a16:creationId xmlns:a16="http://schemas.microsoft.com/office/drawing/2014/main" id="{48E7F24A-8FD5-4A30-870B-6844B7239DA5}"/>
              </a:ext>
            </a:extLst>
          </p:cNvPr>
          <p:cNvSpPr txBox="1">
            <a:spLocks/>
          </p:cNvSpPr>
          <p:nvPr/>
        </p:nvSpPr>
        <p:spPr>
          <a:xfrm>
            <a:off x="914399" y="566716"/>
            <a:ext cx="10133705" cy="558486"/>
          </a:xfrm>
          <a:prstGeom prst="rect">
            <a:avLst/>
          </a:prstGeom>
          <a:noFill/>
          <a:ln>
            <a:noFill/>
          </a:ln>
        </p:spPr>
        <p:txBody>
          <a:bodyPr wrap="square" lIns="91440" tIns="45720" rIns="91440" bIns="45720" rtlCol="0" anchor="t">
            <a:spAutoFit/>
          </a:bodyPr>
          <a:lstStyle>
            <a:defPPr>
              <a:defRPr lang="ja-JP"/>
            </a:defPPr>
            <a:lvl1pPr>
              <a:lnSpc>
                <a:spcPts val="4000"/>
              </a:lnSpc>
              <a:defRPr sz="3600">
                <a:latin typeface="UD デジタル 教科書体 NP-B" panose="02020700000000000000" pitchFamily="18" charset="-128"/>
                <a:ea typeface="UD デジタル 教科書体 NP-B" panose="02020700000000000000" pitchFamily="18" charset="-128"/>
              </a:defRPr>
            </a:lvl1pPr>
          </a:lstStyle>
          <a:p>
            <a:r>
              <a:rPr lang="ja-JP" altLang="en-US" sz="3200" dirty="0">
                <a:latin typeface="Meiryo UI" panose="020B0604030504040204" pitchFamily="50" charset="-128"/>
                <a:ea typeface="Meiryo UI" panose="020B0604030504040204" pitchFamily="50" charset="-128"/>
              </a:rPr>
              <a:t>教材・アプリをタップ　→　キーボー島アドベンチャーをタップ</a:t>
            </a:r>
            <a:endParaRPr lang="en-US" altLang="ja-JP" sz="3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9A5DDBFD-6E5F-435F-B462-E5E594A156DE}"/>
              </a:ext>
            </a:extLst>
          </p:cNvPr>
          <p:cNvSpPr txBox="1"/>
          <p:nvPr/>
        </p:nvSpPr>
        <p:spPr>
          <a:xfrm>
            <a:off x="928508" y="380426"/>
            <a:ext cx="1365833" cy="355205"/>
          </a:xfrm>
          <a:prstGeom prst="rect">
            <a:avLst/>
          </a:prstGeom>
        </p:spPr>
        <p:txBody>
          <a:bodyPr/>
          <a:lstStyle>
            <a:defPPr>
              <a:defRPr lang="ja-JP"/>
            </a:defPPr>
            <a:lvl1pPr algn="ctr">
              <a:lnSpc>
                <a:spcPct val="90000"/>
              </a:lnSpc>
              <a:spcBef>
                <a:spcPct val="0"/>
              </a:spcBef>
              <a:buNone/>
              <a:defRPr sz="4400">
                <a:latin typeface="UD デジタル 教科書体 N-B" panose="02020700000000000000" pitchFamily="17" charset="-128"/>
                <a:ea typeface="UD デジタル 教科書体 N-B" panose="02020700000000000000" pitchFamily="17" charset="-128"/>
                <a:cs typeface="+mj-cs"/>
              </a:defRPr>
            </a:lvl1pPr>
          </a:lstStyle>
          <a:p>
            <a:pPr algn="l">
              <a:lnSpc>
                <a:spcPct val="100000"/>
              </a:lnSpc>
            </a:pPr>
            <a:r>
              <a:rPr lang="ja-JP" altLang="en-US" sz="1600" dirty="0">
                <a:latin typeface="Meiryo UI" panose="020B0604030504040204" pitchFamily="50" charset="-128"/>
                <a:ea typeface="Meiryo UI" panose="020B0604030504040204" pitchFamily="50" charset="-128"/>
              </a:rPr>
              <a:t>きょうざい</a:t>
            </a:r>
          </a:p>
        </p:txBody>
      </p:sp>
      <p:grpSp>
        <p:nvGrpSpPr>
          <p:cNvPr id="21" name="グループ化 20">
            <a:extLst>
              <a:ext uri="{FF2B5EF4-FFF2-40B4-BE49-F238E27FC236}">
                <a16:creationId xmlns:a16="http://schemas.microsoft.com/office/drawing/2014/main" id="{3D4B0BBD-C43B-42B0-ADC8-A2308C590AA9}"/>
              </a:ext>
            </a:extLst>
          </p:cNvPr>
          <p:cNvGrpSpPr/>
          <p:nvPr/>
        </p:nvGrpSpPr>
        <p:grpSpPr>
          <a:xfrm>
            <a:off x="461622" y="1440743"/>
            <a:ext cx="11268756" cy="4690730"/>
            <a:chOff x="677730" y="1337226"/>
            <a:chExt cx="10050326" cy="4183547"/>
          </a:xfrm>
        </p:grpSpPr>
        <p:pic>
          <p:nvPicPr>
            <p:cNvPr id="8" name="図 7">
              <a:extLst>
                <a:ext uri="{FF2B5EF4-FFF2-40B4-BE49-F238E27FC236}">
                  <a16:creationId xmlns:a16="http://schemas.microsoft.com/office/drawing/2014/main" id="{64CCFF30-DCA9-4150-8D4F-8935D521D181}"/>
                </a:ext>
              </a:extLst>
            </p:cNvPr>
            <p:cNvPicPr>
              <a:picLocks noChangeAspect="1"/>
            </p:cNvPicPr>
            <p:nvPr/>
          </p:nvPicPr>
          <p:blipFill>
            <a:blip r:embed="rId3"/>
            <a:stretch>
              <a:fillRect/>
            </a:stretch>
          </p:blipFill>
          <p:spPr>
            <a:xfrm>
              <a:off x="710005" y="1337226"/>
              <a:ext cx="10018051" cy="4183547"/>
            </a:xfrm>
            <a:prstGeom prst="rect">
              <a:avLst/>
            </a:prstGeom>
            <a:ln>
              <a:solidFill>
                <a:schemeClr val="bg1">
                  <a:lumMod val="75000"/>
                </a:schemeClr>
              </a:solidFill>
            </a:ln>
          </p:spPr>
        </p:pic>
        <p:sp>
          <p:nvSpPr>
            <p:cNvPr id="6" name="正方形/長方形 5">
              <a:extLst>
                <a:ext uri="{FF2B5EF4-FFF2-40B4-BE49-F238E27FC236}">
                  <a16:creationId xmlns:a16="http://schemas.microsoft.com/office/drawing/2014/main" id="{445FE2C6-CA29-47EC-808C-135C5794CE63}"/>
                </a:ext>
              </a:extLst>
            </p:cNvPr>
            <p:cNvSpPr/>
            <p:nvPr/>
          </p:nvSpPr>
          <p:spPr>
            <a:xfrm>
              <a:off x="677730" y="2307721"/>
              <a:ext cx="753939" cy="5513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4F66A82-490A-4E11-A0D7-C1F35EF7FC49}"/>
                </a:ext>
              </a:extLst>
            </p:cNvPr>
            <p:cNvSpPr/>
            <p:nvPr/>
          </p:nvSpPr>
          <p:spPr>
            <a:xfrm>
              <a:off x="7759734" y="3941899"/>
              <a:ext cx="2968322" cy="13938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矢印コネクタ 18">
              <a:extLst>
                <a:ext uri="{FF2B5EF4-FFF2-40B4-BE49-F238E27FC236}">
                  <a16:creationId xmlns:a16="http://schemas.microsoft.com/office/drawing/2014/main" id="{19F56336-EE51-4436-A828-2FA6A0DA1796}"/>
                </a:ext>
              </a:extLst>
            </p:cNvPr>
            <p:cNvCxnSpPr>
              <a:cxnSpLocks/>
              <a:endCxn id="7" idx="1"/>
            </p:cNvCxnSpPr>
            <p:nvPr/>
          </p:nvCxnSpPr>
          <p:spPr>
            <a:xfrm>
              <a:off x="1463944" y="2571078"/>
              <a:ext cx="6295790" cy="20677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168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1" r="44220" b="12301"/>
          <a:stretch/>
        </p:blipFill>
        <p:spPr>
          <a:xfrm>
            <a:off x="-45449" y="0"/>
            <a:ext cx="6558544" cy="6858000"/>
          </a:xfrm>
          <a:prstGeom prst="rect">
            <a:avLst/>
          </a:prstGeom>
        </p:spPr>
      </p:pic>
      <p:grpSp>
        <p:nvGrpSpPr>
          <p:cNvPr id="3" name="グループ化 2">
            <a:extLst>
              <a:ext uri="{FF2B5EF4-FFF2-40B4-BE49-F238E27FC236}">
                <a16:creationId xmlns:a16="http://schemas.microsoft.com/office/drawing/2014/main" id="{21442FAA-3318-4220-94BA-40CC49EA9794}"/>
              </a:ext>
            </a:extLst>
          </p:cNvPr>
          <p:cNvGrpSpPr/>
          <p:nvPr/>
        </p:nvGrpSpPr>
        <p:grpSpPr>
          <a:xfrm>
            <a:off x="6866977" y="2053320"/>
            <a:ext cx="4823505" cy="2620095"/>
            <a:chOff x="6673339" y="2273698"/>
            <a:chExt cx="5387672" cy="2926547"/>
          </a:xfrm>
        </p:grpSpPr>
        <p:pic>
          <p:nvPicPr>
            <p:cNvPr id="16" name="図 15"/>
            <p:cNvPicPr>
              <a:picLocks noChangeAspect="1"/>
            </p:cNvPicPr>
            <p:nvPr/>
          </p:nvPicPr>
          <p:blipFill rotWithShape="1">
            <a:blip r:embed="rId3">
              <a:extLst>
                <a:ext uri="{28A0092B-C50C-407E-A947-70E740481C1C}">
                  <a14:useLocalDpi xmlns:a14="http://schemas.microsoft.com/office/drawing/2010/main" val="0"/>
                </a:ext>
              </a:extLst>
            </a:blip>
            <a:srcRect l="4410" t="71608" r="78398" b="14352"/>
            <a:stretch/>
          </p:blipFill>
          <p:spPr>
            <a:xfrm>
              <a:off x="6673339" y="2273698"/>
              <a:ext cx="5387672" cy="2926547"/>
            </a:xfrm>
            <a:prstGeom prst="rect">
              <a:avLst/>
            </a:prstGeom>
            <a:ln>
              <a:noFill/>
            </a:ln>
          </p:spPr>
        </p:pic>
        <p:sp>
          <p:nvSpPr>
            <p:cNvPr id="8" name="正方形/長方形 7"/>
            <p:cNvSpPr/>
            <p:nvPr/>
          </p:nvSpPr>
          <p:spPr>
            <a:xfrm>
              <a:off x="9388957" y="3255762"/>
              <a:ext cx="1987250" cy="423077"/>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9564561" y="3255763"/>
              <a:ext cx="0" cy="37513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9388957" y="3820938"/>
              <a:ext cx="1987250" cy="379398"/>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9544199" y="3825198"/>
              <a:ext cx="0" cy="37513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9658867" y="3239660"/>
              <a:ext cx="496194" cy="2036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9666889" y="3728942"/>
              <a:ext cx="496194" cy="2036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7847420" y="4508823"/>
              <a:ext cx="2986398" cy="510086"/>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図 8">
            <a:extLst>
              <a:ext uri="{FF2B5EF4-FFF2-40B4-BE49-F238E27FC236}">
                <a16:creationId xmlns:a16="http://schemas.microsoft.com/office/drawing/2014/main" id="{F9A636C8-2D41-43A5-BD79-B08257C2180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06254" y="59045"/>
            <a:ext cx="3802343" cy="1961701"/>
          </a:xfrm>
          <a:prstGeom prst="rect">
            <a:avLst/>
          </a:prstGeom>
        </p:spPr>
      </p:pic>
      <p:pic>
        <p:nvPicPr>
          <p:cNvPr id="14" name="Picture 10">
            <a:extLst>
              <a:ext uri="{FF2B5EF4-FFF2-40B4-BE49-F238E27FC236}">
                <a16:creationId xmlns:a16="http://schemas.microsoft.com/office/drawing/2014/main" id="{03CC4B95-2D02-4CD8-A714-26B387925804}"/>
              </a:ext>
            </a:extLst>
          </p:cNvPr>
          <p:cNvPicPr>
            <a:picLocks noChangeAspect="1"/>
          </p:cNvPicPr>
          <p:nvPr/>
        </p:nvPicPr>
        <p:blipFill>
          <a:blip r:embed="rId5"/>
          <a:srcRect l="4959" t="8013" r="4959" b="6063"/>
          <a:stretch/>
        </p:blipFill>
        <p:spPr>
          <a:xfrm>
            <a:off x="6979689" y="5914274"/>
            <a:ext cx="938426" cy="883477"/>
          </a:xfrm>
          <a:prstGeom prst="roundRect">
            <a:avLst/>
          </a:prstGeom>
          <a:ln w="57150">
            <a:solidFill>
              <a:srgbClr val="FFFF00"/>
            </a:solidFill>
          </a:ln>
        </p:spPr>
      </p:pic>
      <p:pic>
        <p:nvPicPr>
          <p:cNvPr id="17" name="Picture 31">
            <a:extLst>
              <a:ext uri="{FF2B5EF4-FFF2-40B4-BE49-F238E27FC236}">
                <a16:creationId xmlns:a16="http://schemas.microsoft.com/office/drawing/2014/main" id="{CE07FC00-1DC7-42D9-AFDF-58A9DF28AD0B}"/>
              </a:ext>
            </a:extLst>
          </p:cNvPr>
          <p:cNvPicPr>
            <a:picLocks noChangeAspect="1"/>
          </p:cNvPicPr>
          <p:nvPr/>
        </p:nvPicPr>
        <p:blipFill>
          <a:blip r:embed="rId6"/>
          <a:stretch>
            <a:fillRect/>
          </a:stretch>
        </p:blipFill>
        <p:spPr>
          <a:xfrm>
            <a:off x="6925613" y="4735171"/>
            <a:ext cx="1351341" cy="520549"/>
          </a:xfrm>
          <a:prstGeom prst="rect">
            <a:avLst/>
          </a:prstGeom>
          <a:ln>
            <a:solidFill>
              <a:schemeClr val="bg1">
                <a:lumMod val="50000"/>
              </a:schemeClr>
            </a:solidFill>
          </a:ln>
        </p:spPr>
      </p:pic>
      <p:sp>
        <p:nvSpPr>
          <p:cNvPr id="18" name="テキスト ボックス 17">
            <a:extLst>
              <a:ext uri="{FF2B5EF4-FFF2-40B4-BE49-F238E27FC236}">
                <a16:creationId xmlns:a16="http://schemas.microsoft.com/office/drawing/2014/main" id="{CECEC8D3-C5F0-4AF2-990F-CBA1E31B99F5}"/>
              </a:ext>
            </a:extLst>
          </p:cNvPr>
          <p:cNvSpPr txBox="1"/>
          <p:nvPr/>
        </p:nvSpPr>
        <p:spPr>
          <a:xfrm>
            <a:off x="8291819" y="4709175"/>
            <a:ext cx="3546033" cy="449739"/>
          </a:xfrm>
          <a:prstGeom prst="rect">
            <a:avLst/>
          </a:prstGeom>
          <a:noFill/>
        </p:spPr>
        <p:txBody>
          <a:bodyPr wrap="square">
            <a:spAutoFit/>
          </a:bodyPr>
          <a:lstStyle/>
          <a:p>
            <a:pPr>
              <a:lnSpc>
                <a:spcPct val="150000"/>
              </a:lnSpc>
            </a:pPr>
            <a:r>
              <a:rPr lang="ja-JP" altLang="en-US" sz="1800" dirty="0">
                <a:solidFill>
                  <a:srgbClr val="FF0000"/>
                </a:solidFill>
                <a:latin typeface="Meiryo UI" panose="020B0604030504040204" pitchFamily="50" charset="-128"/>
                <a:ea typeface="Meiryo UI" panose="020B0604030504040204" pitchFamily="50" charset="-128"/>
              </a:rPr>
              <a:t>日本語入力</a:t>
            </a:r>
            <a:r>
              <a:rPr lang="en-US" altLang="ja-JP" sz="1800" dirty="0">
                <a:solidFill>
                  <a:srgbClr val="FF0000"/>
                </a:solidFill>
                <a:latin typeface="Meiryo UI" panose="020B0604030504040204" pitchFamily="50" charset="-128"/>
                <a:ea typeface="Meiryo UI" panose="020B0604030504040204" pitchFamily="50" charset="-128"/>
              </a:rPr>
              <a:t>OFF</a:t>
            </a:r>
            <a:r>
              <a:rPr lang="ja-JP" altLang="en-US" sz="1800" dirty="0">
                <a:solidFill>
                  <a:srgbClr val="FF0000"/>
                </a:solidFill>
                <a:latin typeface="Meiryo UI" panose="020B0604030504040204" pitchFamily="50" charset="-128"/>
                <a:ea typeface="Meiryo UI" panose="020B0604030504040204" pitchFamily="50" charset="-128"/>
              </a:rPr>
              <a:t>「</a:t>
            </a:r>
            <a:r>
              <a:rPr lang="en-US" altLang="ja-JP" sz="1800" dirty="0">
                <a:solidFill>
                  <a:srgbClr val="FF0000"/>
                </a:solidFill>
                <a:latin typeface="Meiryo UI" panose="020B0604030504040204" pitchFamily="50" charset="-128"/>
                <a:ea typeface="Meiryo UI" panose="020B0604030504040204" pitchFamily="50" charset="-128"/>
              </a:rPr>
              <a:t>JA</a:t>
            </a:r>
            <a:r>
              <a:rPr lang="ja-JP" altLang="en-US" sz="1800" dirty="0">
                <a:solidFill>
                  <a:srgbClr val="FF0000"/>
                </a:solidFill>
                <a:latin typeface="Meiryo UI" panose="020B0604030504040204" pitchFamily="50" charset="-128"/>
                <a:ea typeface="Meiryo UI" panose="020B0604030504040204" pitchFamily="50" charset="-128"/>
              </a:rPr>
              <a:t>」で入力します</a:t>
            </a:r>
            <a:endParaRPr lang="en-US" altLang="ja-JP" sz="1800" dirty="0">
              <a:solidFill>
                <a:srgbClr val="FF0000"/>
              </a:solidFill>
              <a:latin typeface="Meiryo UI" panose="020B0604030504040204" pitchFamily="50" charset="-128"/>
              <a:ea typeface="Meiryo UI" panose="020B0604030504040204" pitchFamily="50" charset="-128"/>
            </a:endParaRPr>
          </a:p>
        </p:txBody>
      </p:sp>
      <p:pic>
        <p:nvPicPr>
          <p:cNvPr id="19" name="Picture 30">
            <a:extLst>
              <a:ext uri="{FF2B5EF4-FFF2-40B4-BE49-F238E27FC236}">
                <a16:creationId xmlns:a16="http://schemas.microsoft.com/office/drawing/2014/main" id="{B04E390E-15D1-4662-A075-65DEDA6A9335}"/>
              </a:ext>
            </a:extLst>
          </p:cNvPr>
          <p:cNvPicPr>
            <a:picLocks noChangeAspect="1"/>
          </p:cNvPicPr>
          <p:nvPr/>
        </p:nvPicPr>
        <p:blipFill>
          <a:blip r:embed="rId7"/>
          <a:stretch>
            <a:fillRect/>
          </a:stretch>
        </p:blipFill>
        <p:spPr>
          <a:xfrm>
            <a:off x="6937708" y="5345261"/>
            <a:ext cx="1339246" cy="484264"/>
          </a:xfrm>
          <a:prstGeom prst="rect">
            <a:avLst/>
          </a:prstGeom>
          <a:ln>
            <a:solidFill>
              <a:schemeClr val="bg1">
                <a:lumMod val="50000"/>
              </a:schemeClr>
            </a:solidFill>
          </a:ln>
        </p:spPr>
      </p:pic>
      <p:sp>
        <p:nvSpPr>
          <p:cNvPr id="22" name="テキスト ボックス 21">
            <a:extLst>
              <a:ext uri="{FF2B5EF4-FFF2-40B4-BE49-F238E27FC236}">
                <a16:creationId xmlns:a16="http://schemas.microsoft.com/office/drawing/2014/main" id="{52D38794-AFA3-460C-97D4-1148FCBA5ABA}"/>
              </a:ext>
            </a:extLst>
          </p:cNvPr>
          <p:cNvSpPr txBox="1"/>
          <p:nvPr/>
        </p:nvSpPr>
        <p:spPr>
          <a:xfrm>
            <a:off x="8291819" y="5269480"/>
            <a:ext cx="3546033" cy="865237"/>
          </a:xfrm>
          <a:prstGeom prst="rect">
            <a:avLst/>
          </a:prstGeom>
          <a:noFill/>
        </p:spPr>
        <p:txBody>
          <a:bodyPr wrap="square">
            <a:spAutoFit/>
          </a:bodyPr>
          <a:lstStyle/>
          <a:p>
            <a:pPr>
              <a:lnSpc>
                <a:spcPct val="150000"/>
              </a:lnSpc>
            </a:pPr>
            <a:r>
              <a:rPr lang="en-US" altLang="ja-JP" sz="1800" dirty="0">
                <a:latin typeface="Meiryo UI" panose="020B0604030504040204" pitchFamily="50" charset="-128"/>
                <a:ea typeface="Meiryo UI" panose="020B0604030504040204" pitchFamily="50" charset="-128"/>
              </a:rPr>
              <a:t>ON</a:t>
            </a:r>
            <a:r>
              <a:rPr lang="ja-JP" altLang="en-US" sz="1800" dirty="0">
                <a:latin typeface="Meiryo UI" panose="020B0604030504040204" pitchFamily="50" charset="-128"/>
                <a:ea typeface="Meiryo UI" panose="020B0604030504040204" pitchFamily="50" charset="-128"/>
              </a:rPr>
              <a:t>になっている場合は、</a:t>
            </a:r>
            <a:endParaRPr lang="en-US" altLang="ja-JP" sz="1800" dirty="0">
              <a:latin typeface="Meiryo UI" panose="020B0604030504040204" pitchFamily="50" charset="-128"/>
              <a:ea typeface="Meiryo UI" panose="020B0604030504040204" pitchFamily="50" charset="-128"/>
            </a:endParaRPr>
          </a:p>
          <a:p>
            <a:pPr>
              <a:lnSpc>
                <a:spcPct val="150000"/>
              </a:lnSpc>
            </a:pPr>
            <a:r>
              <a:rPr lang="ja-JP" altLang="en-US" sz="1800" dirty="0">
                <a:latin typeface="Meiryo UI" panose="020B0604030504040204" pitchFamily="50" charset="-128"/>
                <a:ea typeface="Meiryo UI" panose="020B0604030504040204" pitchFamily="50" charset="-128"/>
              </a:rPr>
              <a:t>「かな・英数</a:t>
            </a:r>
            <a:r>
              <a:rPr lang="ja-JP" altLang="en-US" dirty="0">
                <a:latin typeface="Meiryo UI" panose="020B0604030504040204" pitchFamily="50" charset="-128"/>
                <a:ea typeface="Meiryo UI" panose="020B0604030504040204" pitchFamily="50" charset="-128"/>
              </a:rPr>
              <a:t>キー」をおしてきりかえます</a:t>
            </a:r>
            <a:endParaRPr lang="en-US" altLang="ja-JP" sz="1800" dirty="0">
              <a:latin typeface="Meiryo UI" panose="020B0604030504040204" pitchFamily="50" charset="-128"/>
              <a:ea typeface="Meiryo UI" panose="020B0604030504040204" pitchFamily="50" charset="-128"/>
            </a:endParaRPr>
          </a:p>
        </p:txBody>
      </p:sp>
      <p:sp>
        <p:nvSpPr>
          <p:cNvPr id="5" name="楕円 4">
            <a:extLst>
              <a:ext uri="{FF2B5EF4-FFF2-40B4-BE49-F238E27FC236}">
                <a16:creationId xmlns:a16="http://schemas.microsoft.com/office/drawing/2014/main" id="{4B61E6DA-5DD9-4228-8AB2-7ED3A61B4D9E}"/>
              </a:ext>
            </a:extLst>
          </p:cNvPr>
          <p:cNvSpPr/>
          <p:nvPr/>
        </p:nvSpPr>
        <p:spPr>
          <a:xfrm>
            <a:off x="6942629" y="4770221"/>
            <a:ext cx="502011" cy="48549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676845FF-E02E-491F-ABBD-4FA0CA4EB2CA}"/>
              </a:ext>
            </a:extLst>
          </p:cNvPr>
          <p:cNvGrpSpPr/>
          <p:nvPr/>
        </p:nvGrpSpPr>
        <p:grpSpPr>
          <a:xfrm>
            <a:off x="6962436" y="5372406"/>
            <a:ext cx="469213" cy="453780"/>
            <a:chOff x="6979689" y="5372406"/>
            <a:chExt cx="469213" cy="453780"/>
          </a:xfrm>
        </p:grpSpPr>
        <p:sp>
          <p:nvSpPr>
            <p:cNvPr id="27" name="楕円 26">
              <a:extLst>
                <a:ext uri="{FF2B5EF4-FFF2-40B4-BE49-F238E27FC236}">
                  <a16:creationId xmlns:a16="http://schemas.microsoft.com/office/drawing/2014/main" id="{364BF11D-BB57-491F-B87F-56F6977A792A}"/>
                </a:ext>
              </a:extLst>
            </p:cNvPr>
            <p:cNvSpPr/>
            <p:nvPr/>
          </p:nvSpPr>
          <p:spPr>
            <a:xfrm>
              <a:off x="6979689" y="5372406"/>
              <a:ext cx="469213" cy="453780"/>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631FD2A9-8B9C-4531-8215-15D6639FE7B7}"/>
                </a:ext>
              </a:extLst>
            </p:cNvPr>
            <p:cNvCxnSpPr>
              <a:cxnSpLocks/>
              <a:stCxn id="27" idx="1"/>
              <a:endCxn id="27" idx="5"/>
            </p:cNvCxnSpPr>
            <p:nvPr/>
          </p:nvCxnSpPr>
          <p:spPr>
            <a:xfrm>
              <a:off x="7048404" y="5438861"/>
              <a:ext cx="331783" cy="320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4399753-3FE0-4497-AF19-11E2DAFE6430}"/>
                </a:ext>
              </a:extLst>
            </p:cNvPr>
            <p:cNvCxnSpPr>
              <a:cxnSpLocks/>
              <a:stCxn id="27" idx="3"/>
              <a:endCxn id="27" idx="7"/>
            </p:cNvCxnSpPr>
            <p:nvPr/>
          </p:nvCxnSpPr>
          <p:spPr>
            <a:xfrm flipV="1">
              <a:off x="7048404" y="5438861"/>
              <a:ext cx="331783" cy="320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3022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795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07741" y="4950685"/>
            <a:ext cx="2374201" cy="39321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250830" y="2110154"/>
            <a:ext cx="844061" cy="633046"/>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441141" y="5445456"/>
            <a:ext cx="3817980" cy="643109"/>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9" name="正方形/長方形 8"/>
          <p:cNvSpPr/>
          <p:nvPr/>
        </p:nvSpPr>
        <p:spPr>
          <a:xfrm>
            <a:off x="5017475" y="2869549"/>
            <a:ext cx="844061" cy="633046"/>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2885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3.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r="6817" b="7125"/>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5820364" y="4315326"/>
            <a:ext cx="1917918" cy="485274"/>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9970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U:\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30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151426" y="5936776"/>
            <a:ext cx="2237899" cy="620141"/>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281970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U:\15.png"/>
          <p:cNvPicPr>
            <a:picLocks noChangeAspect="1" noChangeArrowheads="1"/>
          </p:cNvPicPr>
          <p:nvPr/>
        </p:nvPicPr>
        <p:blipFill rotWithShape="1">
          <a:blip r:embed="rId3">
            <a:extLst>
              <a:ext uri="{28A0092B-C50C-407E-A947-70E740481C1C}">
                <a14:useLocalDpi xmlns:a14="http://schemas.microsoft.com/office/drawing/2010/main" val="0"/>
              </a:ext>
            </a:extLst>
          </a:blip>
          <a:srcRect l="30000" t="1901" r="571" b="5694"/>
          <a:stretch/>
        </p:blipFill>
        <p:spPr bwMode="auto">
          <a:xfrm>
            <a:off x="5355771" y="1404257"/>
            <a:ext cx="6766560" cy="5074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15.png"/>
          <p:cNvPicPr>
            <a:picLocks noChangeAspect="1" noChangeArrowheads="1"/>
          </p:cNvPicPr>
          <p:nvPr/>
        </p:nvPicPr>
        <p:blipFill rotWithShape="1">
          <a:blip r:embed="rId3">
            <a:extLst>
              <a:ext uri="{28A0092B-C50C-407E-A947-70E740481C1C}">
                <a14:useLocalDpi xmlns:a14="http://schemas.microsoft.com/office/drawing/2010/main" val="0"/>
              </a:ext>
            </a:extLst>
          </a:blip>
          <a:srcRect r="71679" b="64191"/>
          <a:stretch/>
        </p:blipFill>
        <p:spPr bwMode="auto">
          <a:xfrm>
            <a:off x="0" y="174171"/>
            <a:ext cx="5109143" cy="364018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カギ線コネクタ 3"/>
          <p:cNvCxnSpPr/>
          <p:nvPr/>
        </p:nvCxnSpPr>
        <p:spPr>
          <a:xfrm>
            <a:off x="1523247" y="3654078"/>
            <a:ext cx="3832524" cy="970173"/>
          </a:xfrm>
          <a:prstGeom prst="bentConnector3">
            <a:avLst>
              <a:gd name="adj1" fmla="val 919"/>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65884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B6D6B954B35BE4185A8406048C19F3E" ma:contentTypeVersion="13" ma:contentTypeDescription="新しいドキュメントを作成します。" ma:contentTypeScope="" ma:versionID="f688350c2a3a6f2c27a55b9c368a5af8">
  <xsd:schema xmlns:xsd="http://www.w3.org/2001/XMLSchema" xmlns:xs="http://www.w3.org/2001/XMLSchema" xmlns:p="http://schemas.microsoft.com/office/2006/metadata/properties" xmlns:ns2="7821543f-37ba-4abe-9037-20c38cbe8bb1" xmlns:ns3="e1630066-3fa0-420f-acaa-b3014ba5f65e" targetNamespace="http://schemas.microsoft.com/office/2006/metadata/properties" ma:root="true" ma:fieldsID="7b3c4ba45e44d2b13fb181e004abcff2" ns2:_="" ns3:_="">
    <xsd:import namespace="7821543f-37ba-4abe-9037-20c38cbe8bb1"/>
    <xsd:import namespace="e1630066-3fa0-420f-acaa-b3014ba5f6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1543f-37ba-4abe-9037-20c38cbe8b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2c2f1ac2-cbdd-423a-9c11-2b9cfebad27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630066-3fa0-420f-acaa-b3014ba5f65e"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21543f-37ba-4abe-9037-20c38cbe8bb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CA9CB2-20E0-465B-8DF1-3412929319AF}"/>
</file>

<file path=customXml/itemProps2.xml><?xml version="1.0" encoding="utf-8"?>
<ds:datastoreItem xmlns:ds="http://schemas.openxmlformats.org/officeDocument/2006/customXml" ds:itemID="{AE7A792F-F790-44AB-946C-508F57279B65}"/>
</file>

<file path=customXml/itemProps3.xml><?xml version="1.0" encoding="utf-8"?>
<ds:datastoreItem xmlns:ds="http://schemas.openxmlformats.org/officeDocument/2006/customXml" ds:itemID="{5440BFA9-977C-4957-9C96-7C0EA637D62C}"/>
</file>

<file path=docProps/app.xml><?xml version="1.0" encoding="utf-8"?>
<Properties xmlns="http://schemas.openxmlformats.org/officeDocument/2006/extended-properties" xmlns:vt="http://schemas.openxmlformats.org/officeDocument/2006/docPropsVTypes">
  <TotalTime>2174</TotalTime>
  <Words>959</Words>
  <Application>Microsoft Office PowerPoint</Application>
  <PresentationFormat>ワイド画面</PresentationFormat>
  <Paragraphs>125</Paragraphs>
  <Slides>19</Slides>
  <Notes>19</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Meiryo UI</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ITアドバイザー</dc:creator>
  <cp:lastModifiedBy>e04-it@koumu.kashiwa.ed.jp</cp:lastModifiedBy>
  <cp:revision>205</cp:revision>
  <dcterms:created xsi:type="dcterms:W3CDTF">2015-01-21T01:29:11Z</dcterms:created>
  <dcterms:modified xsi:type="dcterms:W3CDTF">2025-07-11T06:12:32Z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0x010100EB6D6B954B35BE4185A8406048C19F3E</vt:lpwstr>
  </property>
</Properties>
</file>