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285" r:id="rId5"/>
    <p:sldId id="310" r:id="rId6"/>
    <p:sldId id="357" r:id="rId7"/>
    <p:sldId id="353" r:id="rId8"/>
    <p:sldId id="354" r:id="rId9"/>
    <p:sldId id="271" r:id="rId10"/>
    <p:sldId id="264" r:id="rId11"/>
    <p:sldId id="274" r:id="rId12"/>
    <p:sldId id="361" r:id="rId13"/>
    <p:sldId id="311" r:id="rId14"/>
    <p:sldId id="358" r:id="rId15"/>
    <p:sldId id="347" r:id="rId16"/>
    <p:sldId id="286" r:id="rId17"/>
    <p:sldId id="313" r:id="rId18"/>
    <p:sldId id="348" r:id="rId19"/>
    <p:sldId id="360" r:id="rId20"/>
    <p:sldId id="367" r:id="rId21"/>
    <p:sldId id="368" r:id="rId22"/>
    <p:sldId id="372" r:id="rId23"/>
    <p:sldId id="370" r:id="rId24"/>
    <p:sldId id="362" r:id="rId25"/>
    <p:sldId id="280" r:id="rId26"/>
    <p:sldId id="301" r:id="rId27"/>
    <p:sldId id="349" r:id="rId28"/>
    <p:sldId id="293" r:id="rId29"/>
    <p:sldId id="317" r:id="rId30"/>
    <p:sldId id="350" r:id="rId31"/>
    <p:sldId id="318" r:id="rId32"/>
    <p:sldId id="351" r:id="rId33"/>
    <p:sldId id="320" r:id="rId34"/>
    <p:sldId id="321" r:id="rId35"/>
    <p:sldId id="326" r:id="rId36"/>
    <p:sldId id="327" r:id="rId37"/>
    <p:sldId id="371" r:id="rId38"/>
    <p:sldId id="323" r:id="rId39"/>
    <p:sldId id="324" r:id="rId40"/>
    <p:sldId id="328" r:id="rId41"/>
    <p:sldId id="325" r:id="rId42"/>
    <p:sldId id="363" r:id="rId43"/>
    <p:sldId id="364" r:id="rId44"/>
    <p:sldId id="336" r:id="rId45"/>
    <p:sldId id="339" r:id="rId46"/>
    <p:sldId id="373" r:id="rId47"/>
    <p:sldId id="338" r:id="rId48"/>
    <p:sldId id="341" r:id="rId49"/>
    <p:sldId id="342" r:id="rId50"/>
    <p:sldId id="343" r:id="rId51"/>
    <p:sldId id="344" r:id="rId52"/>
    <p:sldId id="266" r:id="rId53"/>
    <p:sldId id="346" r:id="rId54"/>
    <p:sldId id="365" r:id="rId5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田　光昭" initials="西田　光昭" lastIdx="17" clrIdx="0">
    <p:extLst>
      <p:ext uri="{19B8F6BF-5375-455C-9EA6-DF929625EA0E}">
        <p15:presenceInfo xmlns:p15="http://schemas.microsoft.com/office/powerpoint/2012/main" userId="西田　光昭" providerId="None"/>
      </p:ext>
    </p:extLst>
  </p:cmAuthor>
  <p:cmAuthor id="2" name="堺　あずさ" initials="堺　あずさ" lastIdx="2" clrIdx="1">
    <p:extLst>
      <p:ext uri="{19B8F6BF-5375-455C-9EA6-DF929625EA0E}">
        <p15:presenceInfo xmlns:p15="http://schemas.microsoft.com/office/powerpoint/2012/main" userId="S::sakai2001@kashiwa.ed.jp::9e8ecc09-b0e3-4275-b80a-1c86482872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CE"/>
    <a:srgbClr val="FFFF99"/>
    <a:srgbClr val="FF7C80"/>
    <a:srgbClr val="FE8002"/>
    <a:srgbClr val="FF33CC"/>
    <a:srgbClr val="E7FFE7"/>
    <a:srgbClr val="CCFFCC"/>
    <a:srgbClr val="CCFFFF"/>
    <a:srgbClr val="FFE5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C1CA2-CB3D-741B-1615-A089CBEA70C8}" v="719" dt="2024-04-15T02:55:47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333" autoAdjust="0"/>
  </p:normalViewPr>
  <p:slideViewPr>
    <p:cSldViewPr snapToGrid="0">
      <p:cViewPr varScale="1">
        <p:scale>
          <a:sx n="79" d="100"/>
          <a:sy n="79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130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45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63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214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597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757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5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90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10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6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61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164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410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388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56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7.png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0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microsoft.com/office/2007/relationships/hdphoto" Target="../media/hdphoto12.wdp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53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3.png"/><Relationship Id="rId4" Type="http://schemas.microsoft.com/office/2007/relationships/hdphoto" Target="../media/hdphoto1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microsoft.com/office/2007/relationships/hdphoto" Target="../media/hdphoto16.wdp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64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microsoft.com/office/2007/relationships/hdphoto" Target="../media/hdphoto19.wdp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1031964" y="942109"/>
            <a:ext cx="10528663" cy="3473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</a:t>
            </a:r>
            <a:r>
              <a:rPr lang="en-US" altLang="ja-JP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</a:p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</a:t>
            </a:r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10737666" y="289176"/>
            <a:ext cx="1227909" cy="41441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小学校用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03157" y="4584031"/>
            <a:ext cx="10586331" cy="2022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/>
              <a:t>使い方の注意</a:t>
            </a:r>
            <a:endParaRPr lang="en-US" altLang="ja-JP" sz="2800" dirty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/>
              <a:t>使いはじめる「ログイン」・かたづける「シャットダウン」</a:t>
            </a:r>
            <a:endParaRPr lang="en-US" altLang="ja-JP" sz="2800" dirty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ja-JP" sz="2800" dirty="0"/>
              <a:t>Chromebook</a:t>
            </a:r>
            <a:r>
              <a:rPr lang="ja-JP" altLang="en-US" sz="2800" dirty="0"/>
              <a:t>の操作方法</a:t>
            </a:r>
            <a:endParaRPr lang="en-US" altLang="ja-JP" sz="2800" dirty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34836" y="4535903"/>
            <a:ext cx="2923309" cy="27891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つか   かた   ちゅうい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8436" y="5794844"/>
            <a:ext cx="1870364" cy="251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そうさ ほうほう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96322" y="1454727"/>
            <a:ext cx="376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ク ロ ム ブック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44570" y="3224428"/>
            <a:ext cx="8720568" cy="82282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US" altLang="ja-JP" sz="4000" dirty="0"/>
              <a:t>【</a:t>
            </a:r>
            <a:r>
              <a:rPr lang="ja-JP" altLang="en-US" sz="4000" dirty="0"/>
              <a:t>はじめて編</a:t>
            </a:r>
            <a:r>
              <a:rPr lang="en-US" altLang="ja-JP" sz="4000" dirty="0"/>
              <a:t>】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702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グラフィカル ユーザー インターフェイス, テキスト&#10;&#10;説明は自動で生成されたものです">
            <a:extLst>
              <a:ext uri="{FF2B5EF4-FFF2-40B4-BE49-F238E27FC236}">
                <a16:creationId xmlns:a16="http://schemas.microsoft.com/office/drawing/2014/main" id="{CBC609C4-98BF-C23E-4753-10435B405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3" y="2556473"/>
            <a:ext cx="6637307" cy="4045430"/>
          </a:xfrm>
          <a:prstGeom prst="rect">
            <a:avLst/>
          </a:prstGeom>
        </p:spPr>
      </p:pic>
      <p:sp>
        <p:nvSpPr>
          <p:cNvPr id="5" name="タイトル 3"/>
          <p:cNvSpPr txBox="1">
            <a:spLocks/>
          </p:cNvSpPr>
          <p:nvPr/>
        </p:nvSpPr>
        <p:spPr>
          <a:xfrm>
            <a:off x="0" y="145772"/>
            <a:ext cx="12192000" cy="9357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ログインカードの確認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11220187" y="6535519"/>
            <a:ext cx="901336" cy="322481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小学校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43907" y="2559086"/>
            <a:ext cx="4475019" cy="332398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3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ID</a:t>
            </a:r>
            <a:r>
              <a:rPr lang="ja-JP" altLang="en-US" sz="3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lang="en-US" altLang="ja-JP" sz="3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PASS</a:t>
            </a:r>
            <a:r>
              <a:rPr lang="ja-JP" altLang="en-US" sz="3200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に使う記号</a:t>
            </a:r>
            <a:endParaRPr lang="en-US" altLang="ja-JP" sz="3200" u="sng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＠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アットマーク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.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ドット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-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ハイフン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4462" y="1396969"/>
            <a:ext cx="10856393" cy="10392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このカードの情報は、中学生になっても使う大事な個人情報です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ほかの人にわからないように、大切に保管してください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31179" y="147602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かくにん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74663" y="1134560"/>
            <a:ext cx="8193138" cy="3030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じょうほう   ちゅうが</a:t>
            </a:r>
            <a:r>
              <a:rPr lang="ja-JP" altLang="en-US" sz="1600" err="1"/>
              <a:t>くせい</a:t>
            </a:r>
            <a:r>
              <a:rPr lang="ja-JP" altLang="en-US" sz="1600"/>
              <a:t>                つか    だいじ   </a:t>
            </a:r>
            <a:r>
              <a:rPr lang="ja-JP" altLang="en-US" sz="1600" dirty="0" err="1"/>
              <a:t>こじん</a:t>
            </a:r>
            <a:r>
              <a:rPr lang="ja-JP" altLang="en-US" sz="1600" dirty="0"/>
              <a:t>じょうほう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98964" y="1700049"/>
            <a:ext cx="2092659" cy="2454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たいせつ   ほかん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2130075" y="3968570"/>
            <a:ext cx="4556261" cy="5050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42647" y="6144286"/>
            <a:ext cx="38775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UD デジタル 教科書体 N-B"/>
                <a:ea typeface="UD デジタル 教科書体 N-B"/>
              </a:rPr>
              <a:t>大切な個人情報です。</a:t>
            </a:r>
            <a:endParaRPr lang="ja-JP" dirty="0">
              <a:latin typeface="UD デジタル 教科書体 N-B"/>
              <a:ea typeface="UD デジタル 教科書体 N-B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UD デジタル 教科書体 N-B"/>
                <a:ea typeface="UD デジタル 教科書体 N-B"/>
              </a:rPr>
              <a:t>人に教えないようにしましょう</a:t>
            </a:r>
            <a:endParaRPr lang="ja-JP" dirty="0">
              <a:latin typeface="UD デジタル 教科書体 N-B"/>
              <a:ea typeface="UD デジタル 教科書体 N-B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10179" y="2556473"/>
            <a:ext cx="901337" cy="23074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きごう</a:t>
            </a:r>
          </a:p>
        </p:txBody>
      </p:sp>
      <p:sp>
        <p:nvSpPr>
          <p:cNvPr id="19" name="吹き出し: 線 18">
            <a:extLst>
              <a:ext uri="{FF2B5EF4-FFF2-40B4-BE49-F238E27FC236}">
                <a16:creationId xmlns:a16="http://schemas.microsoft.com/office/drawing/2014/main" id="{BF37A62B-85FF-49D4-BD03-93C2A284CAB5}"/>
              </a:ext>
            </a:extLst>
          </p:cNvPr>
          <p:cNvSpPr/>
          <p:nvPr/>
        </p:nvSpPr>
        <p:spPr>
          <a:xfrm>
            <a:off x="2074808" y="2558383"/>
            <a:ext cx="1705064" cy="478721"/>
          </a:xfrm>
          <a:prstGeom prst="borderCallout1">
            <a:avLst>
              <a:gd name="adj1" fmla="val 95770"/>
              <a:gd name="adj2" fmla="val 24536"/>
              <a:gd name="adj3" fmla="val 313775"/>
              <a:gd name="adj4" fmla="val 37999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Ｓの他は数字</a:t>
            </a:r>
          </a:p>
        </p:txBody>
      </p:sp>
    </p:spTree>
    <p:extLst>
      <p:ext uri="{BB962C8B-B14F-4D97-AF65-F5344CB8AC3E}">
        <p14:creationId xmlns:p14="http://schemas.microsoft.com/office/powerpoint/2010/main" val="4165672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510" y="2386036"/>
            <a:ext cx="4521891" cy="4218408"/>
          </a:xfrm>
          <a:prstGeom prst="rect">
            <a:avLst/>
          </a:prstGeom>
        </p:spPr>
      </p:pic>
      <p:sp>
        <p:nvSpPr>
          <p:cNvPr id="6" name="タイトル 3"/>
          <p:cNvSpPr txBox="1">
            <a:spLocks/>
          </p:cNvSpPr>
          <p:nvPr/>
        </p:nvSpPr>
        <p:spPr>
          <a:xfrm>
            <a:off x="0" y="93576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ID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（メールアドレス）の入力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7473" y="1295396"/>
            <a:ext cx="10377054" cy="605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①自分のカードの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ID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を入力しましょう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4AE5439-4FC9-46E2-8AFD-E6AE1E144491}"/>
              </a:ext>
            </a:extLst>
          </p:cNvPr>
          <p:cNvGrpSpPr/>
          <p:nvPr/>
        </p:nvGrpSpPr>
        <p:grpSpPr>
          <a:xfrm>
            <a:off x="376326" y="2585228"/>
            <a:ext cx="6220364" cy="3829770"/>
            <a:chOff x="376326" y="2585228"/>
            <a:chExt cx="6220364" cy="3829770"/>
          </a:xfrm>
        </p:grpSpPr>
        <p:pic>
          <p:nvPicPr>
            <p:cNvPr id="3" name="図 2" descr="グラフィカル ユーザー インターフェイス, テキスト&#10;&#10;説明は自動で生成されたものです">
              <a:extLst>
                <a:ext uri="{FF2B5EF4-FFF2-40B4-BE49-F238E27FC236}">
                  <a16:creationId xmlns:a16="http://schemas.microsoft.com/office/drawing/2014/main" id="{820C5121-F462-BBF1-ACD1-C14B5B1F4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326" y="2585228"/>
              <a:ext cx="6220364" cy="3829770"/>
            </a:xfrm>
            <a:prstGeom prst="rect">
              <a:avLst/>
            </a:prstGeom>
          </p:spPr>
        </p:pic>
        <p:sp>
          <p:nvSpPr>
            <p:cNvPr id="9" name="角丸四角形 8"/>
            <p:cNvSpPr/>
            <p:nvPr/>
          </p:nvSpPr>
          <p:spPr>
            <a:xfrm>
              <a:off x="2195661" y="3863873"/>
              <a:ext cx="4092855" cy="57699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フリーフォーム 10">
            <a:extLst>
              <a:ext uri="{FF2B5EF4-FFF2-40B4-BE49-F238E27FC236}">
                <a16:creationId xmlns:a16="http://schemas.microsoft.com/office/drawing/2014/main" id="{59D5A238-7809-4611-962A-C4F3ACCFC5C5}"/>
              </a:ext>
            </a:extLst>
          </p:cNvPr>
          <p:cNvSpPr/>
          <p:nvPr/>
        </p:nvSpPr>
        <p:spPr>
          <a:xfrm rot="1090113">
            <a:off x="5924395" y="3188053"/>
            <a:ext cx="2112925" cy="1018196"/>
          </a:xfrm>
          <a:custGeom>
            <a:avLst/>
            <a:gdLst>
              <a:gd name="connsiteX0" fmla="*/ 0 w 3918857"/>
              <a:gd name="connsiteY0" fmla="*/ 414165 h 414165"/>
              <a:gd name="connsiteX1" fmla="*/ 1123406 w 3918857"/>
              <a:gd name="connsiteY1" fmla="*/ 74530 h 414165"/>
              <a:gd name="connsiteX2" fmla="*/ 2991394 w 3918857"/>
              <a:gd name="connsiteY2" fmla="*/ 22279 h 414165"/>
              <a:gd name="connsiteX3" fmla="*/ 3918857 w 3918857"/>
              <a:gd name="connsiteY3" fmla="*/ 361913 h 41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414165">
                <a:moveTo>
                  <a:pt x="0" y="414165"/>
                </a:moveTo>
                <a:cubicBezTo>
                  <a:pt x="312420" y="277004"/>
                  <a:pt x="624840" y="139844"/>
                  <a:pt x="1123406" y="74530"/>
                </a:cubicBezTo>
                <a:cubicBezTo>
                  <a:pt x="1621972" y="9216"/>
                  <a:pt x="2525486" y="-25618"/>
                  <a:pt x="2991394" y="22279"/>
                </a:cubicBezTo>
                <a:cubicBezTo>
                  <a:pt x="3457303" y="70176"/>
                  <a:pt x="3688080" y="216044"/>
                  <a:pt x="3918857" y="36191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78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" y="1845015"/>
            <a:ext cx="11764055" cy="4376058"/>
          </a:xfrm>
          <a:prstGeom prst="rect">
            <a:avLst/>
          </a:prstGeom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0" y="126407"/>
            <a:ext cx="12191999" cy="8093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ＩＤを入力するためのキー</a:t>
            </a: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9640658" y="1305615"/>
            <a:ext cx="2226861" cy="706388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← 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Backspace</a:t>
            </a:r>
          </a:p>
          <a:p>
            <a:pPr>
              <a:lnSpc>
                <a:spcPct val="100000"/>
              </a:lnSpc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バックスペース</a:t>
            </a:r>
            <a:r>
              <a:rPr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 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544464" y="2504956"/>
            <a:ext cx="6910251" cy="600891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1" name="タイトル 3"/>
          <p:cNvSpPr txBox="1">
            <a:spLocks/>
          </p:cNvSpPr>
          <p:nvPr/>
        </p:nvSpPr>
        <p:spPr>
          <a:xfrm>
            <a:off x="683496" y="1726845"/>
            <a:ext cx="1985950" cy="50841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０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数字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0578905" y="2504956"/>
            <a:ext cx="672839" cy="60089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8963052" y="3148204"/>
            <a:ext cx="713475" cy="66201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3"/>
          <p:cNvSpPr txBox="1">
            <a:spLocks/>
          </p:cNvSpPr>
          <p:nvPr/>
        </p:nvSpPr>
        <p:spPr>
          <a:xfrm>
            <a:off x="9192104" y="4131566"/>
            <a:ext cx="2343268" cy="491495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＠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アットマーク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8082980" y="4506397"/>
            <a:ext cx="682555" cy="658092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7700510" y="5751647"/>
            <a:ext cx="1447497" cy="521965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.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ドット</a:t>
            </a:r>
            <a:r>
              <a:rPr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endParaRPr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19" name="直線矢印コネクタ 18"/>
          <p:cNvCxnSpPr>
            <a:endCxn id="25" idx="0"/>
          </p:cNvCxnSpPr>
          <p:nvPr/>
        </p:nvCxnSpPr>
        <p:spPr>
          <a:xfrm flipH="1">
            <a:off x="10915325" y="1998690"/>
            <a:ext cx="171156" cy="5062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endCxn id="16" idx="2"/>
          </p:cNvCxnSpPr>
          <p:nvPr/>
        </p:nvCxnSpPr>
        <p:spPr>
          <a:xfrm flipV="1">
            <a:off x="8254060" y="5164489"/>
            <a:ext cx="170198" cy="5637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2697215" y="2095801"/>
            <a:ext cx="263951" cy="3566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988567" y="1100506"/>
            <a:ext cx="5466148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2800" dirty="0">
                <a:latin typeface="UD デジタル 教科書体 NP-B"/>
                <a:ea typeface="UD デジタル 教科書体 NP-B"/>
              </a:rPr>
              <a:t>99</a:t>
            </a:r>
            <a:r>
              <a:rPr lang="en-US" altLang="ja-JP" sz="2800" dirty="0">
                <a:solidFill>
                  <a:srgbClr val="FE8002"/>
                </a:solidFill>
                <a:latin typeface="UD デジタル 教科書体 NP-B"/>
                <a:ea typeface="UD デジタル 教科書体 NP-B"/>
              </a:rPr>
              <a:t>s</a:t>
            </a:r>
            <a:r>
              <a:rPr lang="en-US" altLang="ja-JP" sz="2800" dirty="0">
                <a:latin typeface="UD デジタル 教科書体 NP-B"/>
                <a:ea typeface="UD デジタル 教科書体 NP-B"/>
              </a:rPr>
              <a:t>24000</a:t>
            </a:r>
            <a:r>
              <a:rPr kumimoji="1" lang="en-US" altLang="ja-JP" sz="2800" dirty="0">
                <a:latin typeface="UD デジタル 教科書体 NP-B"/>
                <a:ea typeface="UD デジタル 教科書体 NP-B"/>
              </a:rPr>
              <a:t>@</a:t>
            </a:r>
            <a:r>
              <a:rPr kumimoji="1" lang="en-US" altLang="ja-JP" sz="2800" dirty="0">
                <a:solidFill>
                  <a:srgbClr val="0070C0"/>
                </a:solidFill>
                <a:latin typeface="UD デジタル 教科書体 NP-B"/>
                <a:ea typeface="UD デジタル 教科書体 NP-B"/>
              </a:rPr>
              <a:t>g</a:t>
            </a:r>
            <a:r>
              <a:rPr kumimoji="1" lang="en-US" altLang="ja-JP" sz="2800" dirty="0">
                <a:latin typeface="UD デジタル 教科書体 NP-B"/>
                <a:ea typeface="UD デジタル 教科書体 NP-B"/>
              </a:rPr>
              <a:t>.</a:t>
            </a:r>
            <a:r>
              <a:rPr kumimoji="1" lang="en-US" altLang="ja-JP" sz="2800" dirty="0">
                <a:solidFill>
                  <a:srgbClr val="FE8002"/>
                </a:solidFill>
                <a:latin typeface="UD デジタル 教科書体 NP-B"/>
                <a:ea typeface="UD デジタル 教科書体 NP-B"/>
              </a:rPr>
              <a:t>kashiwa</a:t>
            </a:r>
            <a:r>
              <a:rPr kumimoji="1" lang="en-US" altLang="ja-JP" sz="2800" dirty="0">
                <a:latin typeface="UD デジタル 教科書体 NP-B"/>
                <a:ea typeface="UD デジタル 教科書体 NP-B"/>
              </a:rPr>
              <a:t>.</a:t>
            </a:r>
            <a:r>
              <a:rPr kumimoji="1" lang="en-US" altLang="ja-JP" sz="2800" dirty="0">
                <a:solidFill>
                  <a:srgbClr val="FF33CC"/>
                </a:solidFill>
                <a:latin typeface="UD デジタル 教科書体 NP-B"/>
                <a:ea typeface="UD デジタル 教科書体 NP-B"/>
              </a:rPr>
              <a:t>ed</a:t>
            </a:r>
            <a:r>
              <a:rPr kumimoji="1" lang="en-US" altLang="ja-JP" sz="2800" dirty="0">
                <a:latin typeface="UD デジタル 教科書体 NP-B"/>
                <a:ea typeface="UD デジタル 教科書体 NP-B"/>
              </a:rPr>
              <a:t>.</a:t>
            </a:r>
            <a:r>
              <a:rPr kumimoji="1" lang="en-US" altLang="ja-JP" sz="2800" dirty="0">
                <a:solidFill>
                  <a:srgbClr val="00B050"/>
                </a:solidFill>
                <a:latin typeface="UD デジタル 教科書体 NP-B"/>
                <a:ea typeface="UD デジタル 教科書体 NP-B"/>
              </a:rPr>
              <a:t>jp</a:t>
            </a:r>
            <a:endParaRPr kumimoji="1" lang="ja-JP" altLang="en-US" sz="2800" dirty="0">
              <a:solidFill>
                <a:srgbClr val="00B050"/>
              </a:solidFill>
              <a:latin typeface="UD デジタル 教科書体 NP-B"/>
              <a:ea typeface="UD デジタル 教科書体 NP-B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855952" y="3864391"/>
            <a:ext cx="668155" cy="55654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6872100" y="3184304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角丸四角形 40"/>
          <p:cNvSpPr/>
          <p:nvPr/>
        </p:nvSpPr>
        <p:spPr>
          <a:xfrm>
            <a:off x="3333150" y="3186667"/>
            <a:ext cx="587522" cy="534367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6313614" y="3871822"/>
            <a:ext cx="584931" cy="54500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/>
          <p:cNvSpPr/>
          <p:nvPr/>
        </p:nvSpPr>
        <p:spPr>
          <a:xfrm>
            <a:off x="8275586" y="3191979"/>
            <a:ext cx="651597" cy="52905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3453805" y="3877142"/>
            <a:ext cx="587522" cy="534367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2035825" y="3885742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2739731" y="3885742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5605714" y="3864391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2615926" y="3203055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角丸四角形 50"/>
          <p:cNvSpPr/>
          <p:nvPr/>
        </p:nvSpPr>
        <p:spPr>
          <a:xfrm>
            <a:off x="7034379" y="3847756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/>
          <p:cNvCxnSpPr/>
          <p:nvPr/>
        </p:nvCxnSpPr>
        <p:spPr>
          <a:xfrm flipH="1" flipV="1">
            <a:off x="9667259" y="3783859"/>
            <a:ext cx="231821" cy="3128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94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378" y="2025748"/>
            <a:ext cx="4908099" cy="4578696"/>
          </a:xfrm>
          <a:prstGeom prst="rect">
            <a:avLst/>
          </a:prstGeom>
        </p:spPr>
      </p:pic>
      <p:sp>
        <p:nvSpPr>
          <p:cNvPr id="6" name="タイトル 3"/>
          <p:cNvSpPr txBox="1">
            <a:spLocks/>
          </p:cNvSpPr>
          <p:nvPr/>
        </p:nvSpPr>
        <p:spPr>
          <a:xfrm>
            <a:off x="0" y="93576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ＩＤ（メールアドレス）の入力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5459" y="1218039"/>
            <a:ext cx="11077826" cy="609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入力ができたら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「次へ」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を指でおしましょう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CDB13A8-4C51-4B49-A155-2B36C6B46E9A}"/>
              </a:ext>
            </a:extLst>
          </p:cNvPr>
          <p:cNvGrpSpPr/>
          <p:nvPr/>
        </p:nvGrpSpPr>
        <p:grpSpPr>
          <a:xfrm>
            <a:off x="275684" y="2542095"/>
            <a:ext cx="5817799" cy="3599733"/>
            <a:chOff x="275684" y="2542095"/>
            <a:chExt cx="5817799" cy="3599733"/>
          </a:xfrm>
        </p:grpSpPr>
        <p:pic>
          <p:nvPicPr>
            <p:cNvPr id="3" name="図 2" descr="グラフィカル ユーザー インターフェイス, テキスト&#10;&#10;説明は自動で生成されたものです">
              <a:extLst>
                <a:ext uri="{FF2B5EF4-FFF2-40B4-BE49-F238E27FC236}">
                  <a16:creationId xmlns:a16="http://schemas.microsoft.com/office/drawing/2014/main" id="{19D88724-A416-C901-8001-48950C0FA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684" y="2542095"/>
              <a:ext cx="5817799" cy="3599733"/>
            </a:xfrm>
            <a:prstGeom prst="rect">
              <a:avLst/>
            </a:prstGeom>
          </p:spPr>
        </p:pic>
        <p:sp>
          <p:nvSpPr>
            <p:cNvPr id="9" name="角丸四角形 8"/>
            <p:cNvSpPr/>
            <p:nvPr/>
          </p:nvSpPr>
          <p:spPr>
            <a:xfrm>
              <a:off x="1807473" y="3748855"/>
              <a:ext cx="4107233" cy="56262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10262323" y="6046433"/>
            <a:ext cx="1004992" cy="4936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436116">
            <a:off x="10751628" y="4951998"/>
            <a:ext cx="1041689" cy="141617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816693" y="4116362"/>
            <a:ext cx="3808365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b="1" dirty="0">
                <a:latin typeface="UD デジタル 教科書体 NK-R"/>
                <a:ea typeface="UD デジタル 教科書体 NK-R"/>
              </a:rPr>
              <a:t>99s24000</a:t>
            </a:r>
            <a:r>
              <a:rPr kumimoji="1" lang="en-US" altLang="ja-JP" b="1" dirty="0">
                <a:latin typeface="UD デジタル 教科書体 NK-R"/>
                <a:ea typeface="UD デジタル 教科書体 NK-R"/>
              </a:rPr>
              <a:t>@g.kashiwa.ed.jp</a:t>
            </a:r>
            <a:endParaRPr kumimoji="1" lang="ja-JP" altLang="en-US" b="1" dirty="0">
              <a:latin typeface="UD デジタル 教科書体 NK-R"/>
              <a:ea typeface="UD デジタル 教科書体 NK-R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19843" y="973691"/>
            <a:ext cx="86264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ゆび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91321" y="992923"/>
            <a:ext cx="86264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 つぎ</a:t>
            </a:r>
          </a:p>
        </p:txBody>
      </p:sp>
      <p:sp>
        <p:nvSpPr>
          <p:cNvPr id="19" name="フリーフォーム 10">
            <a:extLst>
              <a:ext uri="{FF2B5EF4-FFF2-40B4-BE49-F238E27FC236}">
                <a16:creationId xmlns:a16="http://schemas.microsoft.com/office/drawing/2014/main" id="{C68D4969-7F2A-4A80-9491-7BD22130F350}"/>
              </a:ext>
            </a:extLst>
          </p:cNvPr>
          <p:cNvSpPr/>
          <p:nvPr/>
        </p:nvSpPr>
        <p:spPr>
          <a:xfrm rot="597892">
            <a:off x="5371996" y="3050861"/>
            <a:ext cx="2072282" cy="863142"/>
          </a:xfrm>
          <a:custGeom>
            <a:avLst/>
            <a:gdLst>
              <a:gd name="connsiteX0" fmla="*/ 0 w 3918857"/>
              <a:gd name="connsiteY0" fmla="*/ 414165 h 414165"/>
              <a:gd name="connsiteX1" fmla="*/ 1123406 w 3918857"/>
              <a:gd name="connsiteY1" fmla="*/ 74530 h 414165"/>
              <a:gd name="connsiteX2" fmla="*/ 2991394 w 3918857"/>
              <a:gd name="connsiteY2" fmla="*/ 22279 h 414165"/>
              <a:gd name="connsiteX3" fmla="*/ 3918857 w 3918857"/>
              <a:gd name="connsiteY3" fmla="*/ 361913 h 41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414165">
                <a:moveTo>
                  <a:pt x="0" y="414165"/>
                </a:moveTo>
                <a:cubicBezTo>
                  <a:pt x="312420" y="277004"/>
                  <a:pt x="624840" y="139844"/>
                  <a:pt x="1123406" y="74530"/>
                </a:cubicBezTo>
                <a:cubicBezTo>
                  <a:pt x="1621972" y="9216"/>
                  <a:pt x="2525486" y="-25618"/>
                  <a:pt x="2991394" y="22279"/>
                </a:cubicBezTo>
                <a:cubicBezTo>
                  <a:pt x="3457303" y="70176"/>
                  <a:pt x="3688080" y="216044"/>
                  <a:pt x="3918857" y="36191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54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635" y="2019067"/>
            <a:ext cx="4699731" cy="4384313"/>
          </a:xfrm>
          <a:prstGeom prst="rect">
            <a:avLst/>
          </a:prstGeom>
        </p:spPr>
      </p:pic>
      <p:sp>
        <p:nvSpPr>
          <p:cNvPr id="6" name="タイトル 3"/>
          <p:cNvSpPr txBox="1">
            <a:spLocks/>
          </p:cNvSpPr>
          <p:nvPr/>
        </p:nvSpPr>
        <p:spPr>
          <a:xfrm>
            <a:off x="0" y="81907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パスワードの入力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50300" y="1023107"/>
            <a:ext cx="10086366" cy="8481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③自分のカードのパスワードを入力しましょう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3ACC55D-51F3-4360-89AF-6B725AC938F5}"/>
              </a:ext>
            </a:extLst>
          </p:cNvPr>
          <p:cNvGrpSpPr/>
          <p:nvPr/>
        </p:nvGrpSpPr>
        <p:grpSpPr>
          <a:xfrm>
            <a:off x="275684" y="2542095"/>
            <a:ext cx="5817799" cy="3599733"/>
            <a:chOff x="275684" y="2542095"/>
            <a:chExt cx="5817799" cy="3599733"/>
          </a:xfrm>
        </p:grpSpPr>
        <p:pic>
          <p:nvPicPr>
            <p:cNvPr id="4" name="図 3" descr="グラフィカル ユーザー インターフェイス, テキスト&#10;&#10;説明は自動で生成されたものです">
              <a:extLst>
                <a:ext uri="{FF2B5EF4-FFF2-40B4-BE49-F238E27FC236}">
                  <a16:creationId xmlns:a16="http://schemas.microsoft.com/office/drawing/2014/main" id="{6298F1CD-D2FC-DE5A-37B7-F8D1D3F4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684" y="2542095"/>
              <a:ext cx="5817799" cy="3599733"/>
            </a:xfrm>
            <a:prstGeom prst="rect">
              <a:avLst/>
            </a:prstGeom>
          </p:spPr>
        </p:pic>
        <p:sp>
          <p:nvSpPr>
            <p:cNvPr id="12" name="角丸四角形 8">
              <a:extLst>
                <a:ext uri="{FF2B5EF4-FFF2-40B4-BE49-F238E27FC236}">
                  <a16:creationId xmlns:a16="http://schemas.microsoft.com/office/drawing/2014/main" id="{712F3723-727E-E583-229A-621F372C56AF}"/>
                </a:ext>
              </a:extLst>
            </p:cNvPr>
            <p:cNvSpPr/>
            <p:nvPr/>
          </p:nvSpPr>
          <p:spPr>
            <a:xfrm>
              <a:off x="1936870" y="4223307"/>
              <a:ext cx="1591196" cy="49073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フリーフォーム 10">
            <a:extLst>
              <a:ext uri="{FF2B5EF4-FFF2-40B4-BE49-F238E27FC236}">
                <a16:creationId xmlns:a16="http://schemas.microsoft.com/office/drawing/2014/main" id="{94AF9E64-7DFE-438D-872D-A274D5F5783C}"/>
              </a:ext>
            </a:extLst>
          </p:cNvPr>
          <p:cNvSpPr/>
          <p:nvPr/>
        </p:nvSpPr>
        <p:spPr>
          <a:xfrm>
            <a:off x="3528066" y="3022792"/>
            <a:ext cx="4681377" cy="1214802"/>
          </a:xfrm>
          <a:custGeom>
            <a:avLst/>
            <a:gdLst>
              <a:gd name="connsiteX0" fmla="*/ 0 w 3918857"/>
              <a:gd name="connsiteY0" fmla="*/ 414165 h 414165"/>
              <a:gd name="connsiteX1" fmla="*/ 1123406 w 3918857"/>
              <a:gd name="connsiteY1" fmla="*/ 74530 h 414165"/>
              <a:gd name="connsiteX2" fmla="*/ 2991394 w 3918857"/>
              <a:gd name="connsiteY2" fmla="*/ 22279 h 414165"/>
              <a:gd name="connsiteX3" fmla="*/ 3918857 w 3918857"/>
              <a:gd name="connsiteY3" fmla="*/ 361913 h 41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414165">
                <a:moveTo>
                  <a:pt x="0" y="414165"/>
                </a:moveTo>
                <a:cubicBezTo>
                  <a:pt x="312420" y="277004"/>
                  <a:pt x="624840" y="139844"/>
                  <a:pt x="1123406" y="74530"/>
                </a:cubicBezTo>
                <a:cubicBezTo>
                  <a:pt x="1621972" y="9216"/>
                  <a:pt x="2525486" y="-25618"/>
                  <a:pt x="2991394" y="22279"/>
                </a:cubicBezTo>
                <a:cubicBezTo>
                  <a:pt x="3457303" y="70176"/>
                  <a:pt x="3688080" y="216044"/>
                  <a:pt x="3918857" y="36191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79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07" y="1810644"/>
            <a:ext cx="11764055" cy="4376058"/>
          </a:xfrm>
          <a:prstGeom prst="rect">
            <a:avLst/>
          </a:prstGeom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0" y="126407"/>
            <a:ext cx="12191999" cy="8093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パスワードを入力するためのキー</a:t>
            </a: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9640658" y="1305615"/>
            <a:ext cx="2226861" cy="706388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← 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Backspace</a:t>
            </a:r>
          </a:p>
          <a:p>
            <a:pPr>
              <a:lnSpc>
                <a:spcPct val="100000"/>
              </a:lnSpc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バックスペース</a:t>
            </a:r>
            <a:r>
              <a:rPr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 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544464" y="2504956"/>
            <a:ext cx="6910251" cy="6008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1" name="タイトル 3"/>
          <p:cNvSpPr txBox="1">
            <a:spLocks/>
          </p:cNvSpPr>
          <p:nvPr/>
        </p:nvSpPr>
        <p:spPr>
          <a:xfrm>
            <a:off x="683496" y="1726845"/>
            <a:ext cx="1985950" cy="50841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～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０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数字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0646784" y="2504955"/>
            <a:ext cx="604960" cy="6008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8542754" y="2504794"/>
            <a:ext cx="604960" cy="6008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/>
          <p:cNvCxnSpPr>
            <a:endCxn id="25" idx="0"/>
          </p:cNvCxnSpPr>
          <p:nvPr/>
        </p:nvCxnSpPr>
        <p:spPr>
          <a:xfrm flipH="1">
            <a:off x="10949264" y="1998690"/>
            <a:ext cx="137216" cy="5062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2697215" y="2095801"/>
            <a:ext cx="263951" cy="3566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562347" y="1145510"/>
            <a:ext cx="2513702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FE800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kes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-9999</a:t>
            </a:r>
            <a:endParaRPr kumimoji="1" lang="ja-JP" altLang="en-US" sz="32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2739731" y="3885742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/>
          <p:cNvCxnSpPr/>
          <p:nvPr/>
        </p:nvCxnSpPr>
        <p:spPr>
          <a:xfrm flipH="1" flipV="1">
            <a:off x="9031803" y="3091071"/>
            <a:ext cx="231821" cy="3128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タイトル 3"/>
          <p:cNvSpPr txBox="1">
            <a:spLocks/>
          </p:cNvSpPr>
          <p:nvPr/>
        </p:nvSpPr>
        <p:spPr>
          <a:xfrm>
            <a:off x="8542754" y="3432228"/>
            <a:ext cx="1782775" cy="566445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2800" dirty="0" err="1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ｰ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ハイフン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7076049" y="3885742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343086" y="3155801"/>
            <a:ext cx="603355" cy="58981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41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736" y="1948046"/>
            <a:ext cx="4852919" cy="4527220"/>
          </a:xfrm>
          <a:prstGeom prst="rect">
            <a:avLst/>
          </a:prstGeom>
        </p:spPr>
      </p:pic>
      <p:sp>
        <p:nvSpPr>
          <p:cNvPr id="6" name="タイトル 3"/>
          <p:cNvSpPr txBox="1">
            <a:spLocks/>
          </p:cNvSpPr>
          <p:nvPr/>
        </p:nvSpPr>
        <p:spPr>
          <a:xfrm>
            <a:off x="0" y="81907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パスワードの入力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445761" y="5925125"/>
            <a:ext cx="840300" cy="5501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6863861" y="4474821"/>
            <a:ext cx="510537" cy="3899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12600" y="4485266"/>
            <a:ext cx="38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34787" y="4009936"/>
            <a:ext cx="22435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kes-9999</a:t>
            </a:r>
            <a:endParaRPr kumimoji="1"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02823" y="1162616"/>
            <a:ext cx="11077826" cy="609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入力ができたら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「次へ」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を指でおしましょう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6912600" y="5232677"/>
            <a:ext cx="2840180" cy="1520312"/>
          </a:xfrm>
          <a:prstGeom prst="wedgeRoundRectCallout">
            <a:avLst>
              <a:gd name="adj1" fmla="val -40507"/>
              <a:gd name="adj2" fmla="val -7219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ここをおすと</a:t>
            </a:r>
            <a:endParaRPr kumimoji="1"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入力したパスワードが</a:t>
            </a:r>
            <a:endParaRPr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かくにんできます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58330">
            <a:off x="6053768" y="4616706"/>
            <a:ext cx="712810" cy="96906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985308" y="944195"/>
            <a:ext cx="86264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ゆび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56786" y="954111"/>
            <a:ext cx="86264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 つぎ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0713CFE-4002-4C20-A47F-9450E8E90836}"/>
              </a:ext>
            </a:extLst>
          </p:cNvPr>
          <p:cNvGrpSpPr/>
          <p:nvPr/>
        </p:nvGrpSpPr>
        <p:grpSpPr>
          <a:xfrm>
            <a:off x="275684" y="2542095"/>
            <a:ext cx="5817799" cy="3599733"/>
            <a:chOff x="275684" y="2542095"/>
            <a:chExt cx="5817799" cy="3599733"/>
          </a:xfrm>
        </p:grpSpPr>
        <p:pic>
          <p:nvPicPr>
            <p:cNvPr id="7" name="図 6" descr="グラフィカル ユーザー インターフェイス, テキスト&#10;&#10;説明は自動で生成されたものです">
              <a:extLst>
                <a:ext uri="{FF2B5EF4-FFF2-40B4-BE49-F238E27FC236}">
                  <a16:creationId xmlns:a16="http://schemas.microsoft.com/office/drawing/2014/main" id="{F22D1F5C-C89C-5C60-9FC6-D5E712507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5684" y="2542095"/>
              <a:ext cx="5817799" cy="3599733"/>
            </a:xfrm>
            <a:prstGeom prst="rect">
              <a:avLst/>
            </a:prstGeom>
          </p:spPr>
        </p:pic>
        <p:sp>
          <p:nvSpPr>
            <p:cNvPr id="21" name="角丸四角形 8">
              <a:extLst>
                <a:ext uri="{FF2B5EF4-FFF2-40B4-BE49-F238E27FC236}">
                  <a16:creationId xmlns:a16="http://schemas.microsoft.com/office/drawing/2014/main" id="{F7C8B5D6-45E2-9547-2C9C-E8294A252D1F}"/>
                </a:ext>
              </a:extLst>
            </p:cNvPr>
            <p:cNvSpPr/>
            <p:nvPr/>
          </p:nvSpPr>
          <p:spPr>
            <a:xfrm>
              <a:off x="1936870" y="4223307"/>
              <a:ext cx="1591196" cy="49073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フリーフォーム 10">
            <a:extLst>
              <a:ext uri="{FF2B5EF4-FFF2-40B4-BE49-F238E27FC236}">
                <a16:creationId xmlns:a16="http://schemas.microsoft.com/office/drawing/2014/main" id="{B5F163F3-C36E-4C09-9730-07ECFF57C59C}"/>
              </a:ext>
            </a:extLst>
          </p:cNvPr>
          <p:cNvSpPr/>
          <p:nvPr/>
        </p:nvSpPr>
        <p:spPr>
          <a:xfrm>
            <a:off x="3528066" y="3022792"/>
            <a:ext cx="4681377" cy="1214802"/>
          </a:xfrm>
          <a:custGeom>
            <a:avLst/>
            <a:gdLst>
              <a:gd name="connsiteX0" fmla="*/ 0 w 3918857"/>
              <a:gd name="connsiteY0" fmla="*/ 414165 h 414165"/>
              <a:gd name="connsiteX1" fmla="*/ 1123406 w 3918857"/>
              <a:gd name="connsiteY1" fmla="*/ 74530 h 414165"/>
              <a:gd name="connsiteX2" fmla="*/ 2991394 w 3918857"/>
              <a:gd name="connsiteY2" fmla="*/ 22279 h 414165"/>
              <a:gd name="connsiteX3" fmla="*/ 3918857 w 3918857"/>
              <a:gd name="connsiteY3" fmla="*/ 361913 h 41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414165">
                <a:moveTo>
                  <a:pt x="0" y="414165"/>
                </a:moveTo>
                <a:cubicBezTo>
                  <a:pt x="312420" y="277004"/>
                  <a:pt x="624840" y="139844"/>
                  <a:pt x="1123406" y="74530"/>
                </a:cubicBezTo>
                <a:cubicBezTo>
                  <a:pt x="1621972" y="9216"/>
                  <a:pt x="2525486" y="-25618"/>
                  <a:pt x="2991394" y="22279"/>
                </a:cubicBezTo>
                <a:cubicBezTo>
                  <a:pt x="3457303" y="70176"/>
                  <a:pt x="3688080" y="216044"/>
                  <a:pt x="3918857" y="36191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0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8D5B921-D3FB-4D34-8F74-7B88846A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308" y="2750403"/>
            <a:ext cx="4631230" cy="4018035"/>
          </a:xfrm>
          <a:prstGeom prst="rect">
            <a:avLst/>
          </a:prstGeom>
        </p:spPr>
      </p:pic>
      <p:sp>
        <p:nvSpPr>
          <p:cNvPr id="5" name="タイトル 3">
            <a:extLst>
              <a:ext uri="{FF2B5EF4-FFF2-40B4-BE49-F238E27FC236}">
                <a16:creationId xmlns:a16="http://schemas.microsoft.com/office/drawing/2014/main" id="{38BC747A-4199-4E3D-8880-2890851D4532}"/>
              </a:ext>
            </a:extLst>
          </p:cNvPr>
          <p:cNvSpPr txBox="1">
            <a:spLocks/>
          </p:cNvSpPr>
          <p:nvPr/>
        </p:nvSpPr>
        <p:spPr>
          <a:xfrm>
            <a:off x="0" y="81907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起動の画面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A0D15D-88B4-4356-81C0-C7AD7219F5A3}"/>
              </a:ext>
            </a:extLst>
          </p:cNvPr>
          <p:cNvSpPr txBox="1"/>
          <p:nvPr/>
        </p:nvSpPr>
        <p:spPr>
          <a:xfrm>
            <a:off x="4946830" y="81907"/>
            <a:ext cx="911046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きどう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BE3E03-9678-44AC-A60A-3BCB10B4CD4D}"/>
              </a:ext>
            </a:extLst>
          </p:cNvPr>
          <p:cNvSpPr txBox="1"/>
          <p:nvPr/>
        </p:nvSpPr>
        <p:spPr>
          <a:xfrm>
            <a:off x="6400490" y="76305"/>
            <a:ext cx="896285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E9EF2280-8F69-4406-8F07-284E57BC9A40}"/>
              </a:ext>
            </a:extLst>
          </p:cNvPr>
          <p:cNvSpPr txBox="1">
            <a:spLocks/>
          </p:cNvSpPr>
          <p:nvPr/>
        </p:nvSpPr>
        <p:spPr>
          <a:xfrm>
            <a:off x="699896" y="1280854"/>
            <a:ext cx="11043139" cy="13643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ts val="4000"/>
              </a:lnSpc>
              <a:defRPr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200" dirty="0"/>
              <a:t>新しい広告についてのポップアップがでてきたら「</a:t>
            </a:r>
            <a:r>
              <a:rPr lang="en-US" altLang="ja-JP" sz="3200" dirty="0"/>
              <a:t>OK</a:t>
            </a:r>
            <a:r>
              <a:rPr lang="ja-JP" altLang="en-US" sz="3200" dirty="0"/>
              <a:t>」</a:t>
            </a:r>
            <a:endParaRPr lang="en-US" altLang="ja-JP" sz="3200" dirty="0"/>
          </a:p>
          <a:p>
            <a:pPr>
              <a:lnSpc>
                <a:spcPts val="2000"/>
              </a:lnSpc>
            </a:pPr>
            <a:endParaRPr lang="en-US" altLang="ja-JP" sz="1600" dirty="0"/>
          </a:p>
          <a:p>
            <a:r>
              <a:rPr lang="en-US" altLang="ja-JP" sz="3200" dirty="0" err="1"/>
              <a:t>i</a:t>
            </a:r>
            <a:r>
              <a:rPr lang="en-US" altLang="ja-JP" sz="3200" dirty="0"/>
              <a:t>-FILTER</a:t>
            </a:r>
            <a:r>
              <a:rPr lang="ja-JP" altLang="en-US" sz="3200" dirty="0"/>
              <a:t>のポップアップがでてきたら「</a:t>
            </a:r>
            <a:r>
              <a:rPr lang="en-US" altLang="ja-JP" sz="3200" dirty="0"/>
              <a:t>×</a:t>
            </a:r>
            <a:r>
              <a:rPr lang="ja-JP" altLang="en-US" sz="3200" dirty="0"/>
              <a:t>」で閉じます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AEE4393-EF67-4F11-B469-A9322D664C0C}"/>
              </a:ext>
            </a:extLst>
          </p:cNvPr>
          <p:cNvSpPr txBox="1"/>
          <p:nvPr/>
        </p:nvSpPr>
        <p:spPr>
          <a:xfrm>
            <a:off x="1834568" y="1044859"/>
            <a:ext cx="1172855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こうこく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B5F0A7-7F91-4BE7-BA8D-4C8A52993A31}"/>
              </a:ext>
            </a:extLst>
          </p:cNvPr>
          <p:cNvSpPr txBox="1"/>
          <p:nvPr/>
        </p:nvSpPr>
        <p:spPr>
          <a:xfrm>
            <a:off x="887877" y="1836762"/>
            <a:ext cx="1893382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アイフィルター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4C21DDB-DC09-41BA-8DF0-D56AE35F7782}"/>
              </a:ext>
            </a:extLst>
          </p:cNvPr>
          <p:cNvGrpSpPr/>
          <p:nvPr/>
        </p:nvGrpSpPr>
        <p:grpSpPr>
          <a:xfrm>
            <a:off x="1080964" y="2857500"/>
            <a:ext cx="4233986" cy="3918593"/>
            <a:chOff x="1080964" y="2857500"/>
            <a:chExt cx="4233986" cy="3918593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0CFED55E-AE53-414B-A365-B9F5E45E0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64" y="2857500"/>
              <a:ext cx="4233986" cy="3910938"/>
            </a:xfrm>
            <a:prstGeom prst="rect">
              <a:avLst/>
            </a:prstGeom>
          </p:spPr>
        </p:pic>
        <p:sp>
          <p:nvSpPr>
            <p:cNvPr id="15" name="角丸四角形 6">
              <a:extLst>
                <a:ext uri="{FF2B5EF4-FFF2-40B4-BE49-F238E27FC236}">
                  <a16:creationId xmlns:a16="http://schemas.microsoft.com/office/drawing/2014/main" id="{DFEF18D8-2838-4380-B323-78EC47116323}"/>
                </a:ext>
              </a:extLst>
            </p:cNvPr>
            <p:cNvSpPr/>
            <p:nvPr/>
          </p:nvSpPr>
          <p:spPr>
            <a:xfrm>
              <a:off x="4643438" y="6271073"/>
              <a:ext cx="671512" cy="50502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40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B746905C-3BA2-3800-6670-418FD5002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83" y="2302987"/>
            <a:ext cx="8372350" cy="40275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タイトル 3">
            <a:extLst>
              <a:ext uri="{FF2B5EF4-FFF2-40B4-BE49-F238E27FC236}">
                <a16:creationId xmlns:a16="http://schemas.microsoft.com/office/drawing/2014/main" id="{38BC747A-4199-4E3D-8880-2890851D4532}"/>
              </a:ext>
            </a:extLst>
          </p:cNvPr>
          <p:cNvSpPr txBox="1">
            <a:spLocks/>
          </p:cNvSpPr>
          <p:nvPr/>
        </p:nvSpPr>
        <p:spPr>
          <a:xfrm>
            <a:off x="0" y="81907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起動の画面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A0D15D-88B4-4356-81C0-C7AD7219F5A3}"/>
              </a:ext>
            </a:extLst>
          </p:cNvPr>
          <p:cNvSpPr txBox="1"/>
          <p:nvPr/>
        </p:nvSpPr>
        <p:spPr>
          <a:xfrm>
            <a:off x="4946830" y="81907"/>
            <a:ext cx="911046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きどう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BE3E03-9678-44AC-A60A-3BCB10B4CD4D}"/>
              </a:ext>
            </a:extLst>
          </p:cNvPr>
          <p:cNvSpPr txBox="1"/>
          <p:nvPr/>
        </p:nvSpPr>
        <p:spPr>
          <a:xfrm>
            <a:off x="6400490" y="76305"/>
            <a:ext cx="896285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E9EF2280-8F69-4406-8F07-284E57BC9A40}"/>
              </a:ext>
            </a:extLst>
          </p:cNvPr>
          <p:cNvSpPr txBox="1">
            <a:spLocks/>
          </p:cNvSpPr>
          <p:nvPr/>
        </p:nvSpPr>
        <p:spPr>
          <a:xfrm>
            <a:off x="986017" y="1139192"/>
            <a:ext cx="5899654" cy="59490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>
              <a:lnSpc>
                <a:spcPts val="4000"/>
              </a:lnSpc>
              <a:defRPr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3200" dirty="0">
                <a:latin typeface="UD デジタル 教科書体 NP-B"/>
                <a:ea typeface="UD デジタル 教科書体 NP-B"/>
              </a:rPr>
              <a:t>L-Gate</a:t>
            </a:r>
            <a:r>
              <a:rPr lang="ja-JP" altLang="en-US" sz="3200">
                <a:latin typeface="UD デジタル 教科書体 NP-B"/>
                <a:ea typeface="UD デジタル 教科書体 NP-B"/>
              </a:rPr>
              <a:t>の画面が表示されます</a:t>
            </a:r>
            <a:endParaRPr lang="en-US" altLang="ja-JP" sz="3200">
              <a:latin typeface="UD デジタル 教科書体 NP-B"/>
              <a:ea typeface="UD デジタル 教科書体 NP-B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DBED94A-533A-4FD9-878C-098A69992B98}"/>
              </a:ext>
            </a:extLst>
          </p:cNvPr>
          <p:cNvSpPr txBox="1"/>
          <p:nvPr/>
        </p:nvSpPr>
        <p:spPr>
          <a:xfrm>
            <a:off x="1000125" y="952902"/>
            <a:ext cx="136583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エルゲート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2014148-4976-4C58-B893-6961979B999B}"/>
              </a:ext>
            </a:extLst>
          </p:cNvPr>
          <p:cNvSpPr txBox="1"/>
          <p:nvPr/>
        </p:nvSpPr>
        <p:spPr>
          <a:xfrm>
            <a:off x="4036520" y="952902"/>
            <a:ext cx="126414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ひょうじ</a:t>
            </a:r>
          </a:p>
        </p:txBody>
      </p:sp>
      <p:sp>
        <p:nvSpPr>
          <p:cNvPr id="31" name="タイトル 3">
            <a:extLst>
              <a:ext uri="{FF2B5EF4-FFF2-40B4-BE49-F238E27FC236}">
                <a16:creationId xmlns:a16="http://schemas.microsoft.com/office/drawing/2014/main" id="{1378AD35-DEB7-D6C9-EBE6-326AD1BF9C59}"/>
              </a:ext>
            </a:extLst>
          </p:cNvPr>
          <p:cNvSpPr txBox="1">
            <a:spLocks/>
          </p:cNvSpPr>
          <p:nvPr/>
        </p:nvSpPr>
        <p:spPr>
          <a:xfrm>
            <a:off x="8996705" y="2460213"/>
            <a:ext cx="3052137" cy="20895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>
              <a:lnSpc>
                <a:spcPts val="4000"/>
              </a:lnSpc>
              <a:defRPr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en-US" altLang="ja-JP" sz="2000" dirty="0">
                <a:latin typeface="UD デジタル 教科書体 NP-B"/>
                <a:ea typeface="UD デジタル 教科書体 NP-B"/>
              </a:rPr>
              <a:t>L-Gate</a:t>
            </a:r>
            <a:r>
              <a:rPr lang="ja-JP" altLang="en-US" sz="2000" dirty="0">
                <a:latin typeface="UD デジタル 教科書体 NP-B"/>
                <a:ea typeface="UD デジタル 教科書体 NP-B"/>
              </a:rPr>
              <a:t>が表示されない</a:t>
            </a:r>
            <a:endParaRPr lang="en-US" altLang="ja-JP" sz="2000" dirty="0">
              <a:latin typeface="UD デジタル 教科書体 NP-B"/>
              <a:ea typeface="UD デジタル 教科書体 NP-B"/>
            </a:endParaRPr>
          </a:p>
          <a:p>
            <a:r>
              <a:rPr lang="ja-JP" altLang="en-US" sz="2000" dirty="0">
                <a:latin typeface="UD デジタル 教科書体 NP-B"/>
                <a:ea typeface="UD デジタル 教科書体 NP-B"/>
              </a:rPr>
              <a:t>ときは、ブラウザの</a:t>
            </a:r>
            <a:endParaRPr lang="en-US" altLang="ja-JP" sz="2000" dirty="0">
              <a:latin typeface="UD デジタル 教科書体 NP-B"/>
              <a:ea typeface="UD デジタル 教科書体 NP-B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UD デジタル 教科書体 NP-B"/>
                <a:ea typeface="UD デジタル 教科書体 NP-B"/>
              </a:rPr>
              <a:t>ホームボタン</a:t>
            </a:r>
            <a:r>
              <a:rPr lang="ja-JP" altLang="en-US" sz="2000" dirty="0">
                <a:latin typeface="UD デジタル 教科書体 NP-B"/>
                <a:ea typeface="UD デジタル 教科書体 NP-B"/>
              </a:rPr>
              <a:t>を</a:t>
            </a:r>
            <a:endParaRPr lang="en-US" altLang="ja-JP" sz="2000" dirty="0">
              <a:latin typeface="UD デジタル 教科書体 NP-B"/>
              <a:ea typeface="UD デジタル 教科書体 NP-B"/>
            </a:endParaRPr>
          </a:p>
          <a:p>
            <a:r>
              <a:rPr lang="ja-JP" altLang="en-US" sz="2000" dirty="0">
                <a:latin typeface="UD デジタル 教科書体 NP-B"/>
                <a:ea typeface="UD デジタル 教科書体 NP-B"/>
              </a:rPr>
              <a:t>指でおしてください</a:t>
            </a:r>
          </a:p>
        </p:txBody>
      </p:sp>
      <p:sp>
        <p:nvSpPr>
          <p:cNvPr id="35" name="角丸四角形 8">
            <a:extLst>
              <a:ext uri="{FF2B5EF4-FFF2-40B4-BE49-F238E27FC236}">
                <a16:creationId xmlns:a16="http://schemas.microsoft.com/office/drawing/2014/main" id="{C93DE0CA-C117-51C4-30A0-2E9F5F865C61}"/>
              </a:ext>
            </a:extLst>
          </p:cNvPr>
          <p:cNvSpPr/>
          <p:nvPr/>
        </p:nvSpPr>
        <p:spPr>
          <a:xfrm>
            <a:off x="1300321" y="2634145"/>
            <a:ext cx="354744" cy="28945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271244F1-C781-4729-8978-C752E26EA224}"/>
              </a:ext>
            </a:extLst>
          </p:cNvPr>
          <p:cNvGrpSpPr/>
          <p:nvPr/>
        </p:nvGrpSpPr>
        <p:grpSpPr>
          <a:xfrm>
            <a:off x="9190389" y="1476786"/>
            <a:ext cx="1043076" cy="936431"/>
            <a:chOff x="1361896" y="5747308"/>
            <a:chExt cx="1043076" cy="936431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754EB97A-20FF-E42C-2282-172DB037D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1896" y="5758851"/>
              <a:ext cx="1043076" cy="818071"/>
            </a:xfrm>
            <a:prstGeom prst="rect">
              <a:avLst/>
            </a:prstGeom>
          </p:spPr>
        </p:pic>
        <p:sp>
          <p:nvSpPr>
            <p:cNvPr id="38" name="角丸四角形 8">
              <a:extLst>
                <a:ext uri="{FF2B5EF4-FFF2-40B4-BE49-F238E27FC236}">
                  <a16:creationId xmlns:a16="http://schemas.microsoft.com/office/drawing/2014/main" id="{1E6F7492-280B-9B55-4171-CAED4981C2C9}"/>
                </a:ext>
              </a:extLst>
            </p:cNvPr>
            <p:cNvSpPr/>
            <p:nvPr/>
          </p:nvSpPr>
          <p:spPr>
            <a:xfrm>
              <a:off x="1448040" y="5747308"/>
              <a:ext cx="944215" cy="936431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" name="コネクタ: カギ線 8">
            <a:extLst>
              <a:ext uri="{FF2B5EF4-FFF2-40B4-BE49-F238E27FC236}">
                <a16:creationId xmlns:a16="http://schemas.microsoft.com/office/drawing/2014/main" id="{A90D7F03-BB6D-4E53-8032-13F9566A72A4}"/>
              </a:ext>
            </a:extLst>
          </p:cNvPr>
          <p:cNvCxnSpPr>
            <a:cxnSpLocks/>
            <a:stCxn id="38" idx="1"/>
            <a:endCxn id="35" idx="0"/>
          </p:cNvCxnSpPr>
          <p:nvPr/>
        </p:nvCxnSpPr>
        <p:spPr>
          <a:xfrm rot="10800000" flipV="1">
            <a:off x="1477693" y="1945001"/>
            <a:ext cx="7798840" cy="689143"/>
          </a:xfrm>
          <a:prstGeom prst="bentConnector2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53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>
            <a:extLst>
              <a:ext uri="{FF2B5EF4-FFF2-40B4-BE49-F238E27FC236}">
                <a16:creationId xmlns:a16="http://schemas.microsoft.com/office/drawing/2014/main" id="{38BC747A-4199-4E3D-8880-2890851D4532}"/>
              </a:ext>
            </a:extLst>
          </p:cNvPr>
          <p:cNvSpPr txBox="1">
            <a:spLocks/>
          </p:cNvSpPr>
          <p:nvPr/>
        </p:nvSpPr>
        <p:spPr>
          <a:xfrm>
            <a:off x="0" y="81907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起動の画面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A0D15D-88B4-4356-81C0-C7AD7219F5A3}"/>
              </a:ext>
            </a:extLst>
          </p:cNvPr>
          <p:cNvSpPr txBox="1"/>
          <p:nvPr/>
        </p:nvSpPr>
        <p:spPr>
          <a:xfrm>
            <a:off x="4946830" y="81907"/>
            <a:ext cx="911046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きどう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BE3E03-9678-44AC-A60A-3BCB10B4CD4D}"/>
              </a:ext>
            </a:extLst>
          </p:cNvPr>
          <p:cNvSpPr txBox="1"/>
          <p:nvPr/>
        </p:nvSpPr>
        <p:spPr>
          <a:xfrm>
            <a:off x="6400490" y="76305"/>
            <a:ext cx="896285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E9EF2280-8F69-4406-8F07-284E57BC9A40}"/>
              </a:ext>
            </a:extLst>
          </p:cNvPr>
          <p:cNvSpPr txBox="1">
            <a:spLocks/>
          </p:cNvSpPr>
          <p:nvPr/>
        </p:nvSpPr>
        <p:spPr>
          <a:xfrm>
            <a:off x="357188" y="1139192"/>
            <a:ext cx="11201400" cy="11078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>
              <a:lnSpc>
                <a:spcPts val="4000"/>
              </a:lnSpc>
              <a:defRPr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200" dirty="0">
                <a:latin typeface="UD デジタル 教科書体 NP-B"/>
                <a:ea typeface="UD デジタル 教科書体 NP-B"/>
              </a:rPr>
              <a:t>「アカウントの選択」画面が出たら、アカウントをタップ</a:t>
            </a:r>
            <a:endParaRPr lang="en-US" altLang="ja-JP" sz="3200" dirty="0">
              <a:latin typeface="UD デジタル 教科書体 NP-B"/>
              <a:ea typeface="UD デジタル 教科書体 NP-B"/>
            </a:endParaRPr>
          </a:p>
          <a:p>
            <a:r>
              <a:rPr lang="ja-JP" altLang="en-US" sz="3200" dirty="0">
                <a:latin typeface="UD デジタル 教科書体 NP-B"/>
                <a:ea typeface="UD デジタル 教科書体 NP-B"/>
              </a:rPr>
              <a:t>　ログインを聞かれたら、「次へ」をタップします</a:t>
            </a:r>
            <a:endParaRPr lang="en-US" altLang="ja-JP" sz="3200" dirty="0">
              <a:latin typeface="UD デジタル 教科書体 NP-B"/>
              <a:ea typeface="UD デジタル 教科書体 NP-B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B7A41FC5-AFE8-4A34-AFC4-CBBAD4233B5C}"/>
              </a:ext>
            </a:extLst>
          </p:cNvPr>
          <p:cNvGrpSpPr/>
          <p:nvPr/>
        </p:nvGrpSpPr>
        <p:grpSpPr>
          <a:xfrm>
            <a:off x="387580" y="2501185"/>
            <a:ext cx="5708420" cy="1855630"/>
            <a:chOff x="3858378" y="4892446"/>
            <a:chExt cx="5084223" cy="1652723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A0600A6E-D418-4140-BF24-091A789C0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8378" y="4892446"/>
              <a:ext cx="5084223" cy="165272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7" name="角丸四角形 6">
              <a:extLst>
                <a:ext uri="{FF2B5EF4-FFF2-40B4-BE49-F238E27FC236}">
                  <a16:creationId xmlns:a16="http://schemas.microsoft.com/office/drawing/2014/main" id="{5C6983B1-F1B6-46B5-B25A-2DE779EC2A26}"/>
                </a:ext>
              </a:extLst>
            </p:cNvPr>
            <p:cNvSpPr/>
            <p:nvPr/>
          </p:nvSpPr>
          <p:spPr>
            <a:xfrm>
              <a:off x="7172324" y="5534778"/>
              <a:ext cx="1770277" cy="50502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1A15AF4-BCD5-49EE-9188-4A21C948AF61}"/>
              </a:ext>
            </a:extLst>
          </p:cNvPr>
          <p:cNvGrpSpPr/>
          <p:nvPr/>
        </p:nvGrpSpPr>
        <p:grpSpPr>
          <a:xfrm>
            <a:off x="6614150" y="4153868"/>
            <a:ext cx="5190270" cy="2081563"/>
            <a:chOff x="6614150" y="4153868"/>
            <a:chExt cx="5190270" cy="2081563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1547C1C3-6FB3-45AC-B60A-1647ED080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4150" y="4153868"/>
              <a:ext cx="5190270" cy="199583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8" name="角丸四角形 6">
              <a:extLst>
                <a:ext uri="{FF2B5EF4-FFF2-40B4-BE49-F238E27FC236}">
                  <a16:creationId xmlns:a16="http://schemas.microsoft.com/office/drawing/2014/main" id="{517FD1BA-F766-45BE-843B-2FB8DC3B9486}"/>
                </a:ext>
              </a:extLst>
            </p:cNvPr>
            <p:cNvSpPr/>
            <p:nvPr/>
          </p:nvSpPr>
          <p:spPr>
            <a:xfrm>
              <a:off x="9209284" y="5804535"/>
              <a:ext cx="2595135" cy="43089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4B303C35-8508-4D18-9471-B8C0DC6C40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4912">
            <a:off x="5241084" y="3597324"/>
            <a:ext cx="712810" cy="96906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A3CD060-CF1F-418F-BC32-2636D1737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4912">
            <a:off x="10788551" y="5895971"/>
            <a:ext cx="712810" cy="969066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5314061-999D-4C7D-AC62-5B3BA7E6EFB2}"/>
              </a:ext>
            </a:extLst>
          </p:cNvPr>
          <p:cNvSpPr txBox="1"/>
          <p:nvPr/>
        </p:nvSpPr>
        <p:spPr>
          <a:xfrm>
            <a:off x="3213278" y="948989"/>
            <a:ext cx="1187271" cy="26717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せんたく</a:t>
            </a:r>
          </a:p>
        </p:txBody>
      </p:sp>
    </p:spTree>
    <p:extLst>
      <p:ext uri="{BB962C8B-B14F-4D97-AF65-F5344CB8AC3E}">
        <p14:creationId xmlns:p14="http://schemas.microsoft.com/office/powerpoint/2010/main" val="334669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27585" y="1493791"/>
            <a:ext cx="11076511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はあなたが卒業するまでつかう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大事な機械です。やさしく大切に扱いましょう。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・もし</a:t>
            </a: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がなくなった場合は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すぐに先生に連絡してください。</a:t>
            </a: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⇒　ほかの人が使えないように手続きします。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4228" y="2766041"/>
            <a:ext cx="2898709" cy="2174031"/>
          </a:xfrm>
          <a:prstGeom prst="rect">
            <a:avLst/>
          </a:prstGeom>
        </p:spPr>
      </p:pic>
      <p:sp>
        <p:nvSpPr>
          <p:cNvPr id="9" name="タイトル 3"/>
          <p:cNvSpPr txBox="1">
            <a:spLocks/>
          </p:cNvSpPr>
          <p:nvPr/>
        </p:nvSpPr>
        <p:spPr>
          <a:xfrm>
            <a:off x="0" y="224325"/>
            <a:ext cx="12192000" cy="908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おやくそく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88" y="1467275"/>
            <a:ext cx="1417538" cy="27290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そつぎょう　　　　　　　　　　　　　　　　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97437" y="2292131"/>
            <a:ext cx="2538985" cy="40297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たいせつ　　あつか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65840" y="3122091"/>
            <a:ext cx="3602181" cy="23073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         ばあい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59688" y="3933762"/>
            <a:ext cx="3602181" cy="23073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れんらく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57944" y="4774256"/>
            <a:ext cx="1080654" cy="26879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てつづ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04590" y="4774672"/>
            <a:ext cx="637309" cy="15406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つか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40549" y="2275620"/>
            <a:ext cx="2596633" cy="31664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だいじ　　　  きかい</a:t>
            </a:r>
          </a:p>
        </p:txBody>
      </p:sp>
    </p:spTree>
    <p:extLst>
      <p:ext uri="{BB962C8B-B14F-4D97-AF65-F5344CB8AC3E}">
        <p14:creationId xmlns:p14="http://schemas.microsoft.com/office/powerpoint/2010/main" val="1388658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>
            <a:extLst>
              <a:ext uri="{FF2B5EF4-FFF2-40B4-BE49-F238E27FC236}">
                <a16:creationId xmlns:a16="http://schemas.microsoft.com/office/drawing/2014/main" id="{38BC747A-4199-4E3D-8880-2890851D4532}"/>
              </a:ext>
            </a:extLst>
          </p:cNvPr>
          <p:cNvSpPr txBox="1">
            <a:spLocks/>
          </p:cNvSpPr>
          <p:nvPr/>
        </p:nvSpPr>
        <p:spPr>
          <a:xfrm>
            <a:off x="0" y="81907"/>
            <a:ext cx="12192000" cy="8372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起動の画面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A0D15D-88B4-4356-81C0-C7AD7219F5A3}"/>
              </a:ext>
            </a:extLst>
          </p:cNvPr>
          <p:cNvSpPr txBox="1"/>
          <p:nvPr/>
        </p:nvSpPr>
        <p:spPr>
          <a:xfrm>
            <a:off x="4946830" y="81907"/>
            <a:ext cx="911046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きどう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BE3E03-9678-44AC-A60A-3BCB10B4CD4D}"/>
              </a:ext>
            </a:extLst>
          </p:cNvPr>
          <p:cNvSpPr txBox="1"/>
          <p:nvPr/>
        </p:nvSpPr>
        <p:spPr>
          <a:xfrm>
            <a:off x="6400490" y="76305"/>
            <a:ext cx="896285" cy="28022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がめん</a:t>
            </a:r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E9EF2280-8F69-4406-8F07-284E57BC9A40}"/>
              </a:ext>
            </a:extLst>
          </p:cNvPr>
          <p:cNvSpPr txBox="1">
            <a:spLocks/>
          </p:cNvSpPr>
          <p:nvPr/>
        </p:nvSpPr>
        <p:spPr>
          <a:xfrm>
            <a:off x="281527" y="1239833"/>
            <a:ext cx="10514785" cy="11078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>
              <a:lnSpc>
                <a:spcPts val="4000"/>
              </a:lnSpc>
              <a:defRPr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lang="ja-JP" altLang="en-US" sz="3200" dirty="0">
                <a:latin typeface="UD デジタル 教科書体 NP-B"/>
                <a:ea typeface="UD デジタル 教科書体 NP-B"/>
              </a:rPr>
              <a:t>「教材・アプリ」を指でおして</a:t>
            </a:r>
          </a:p>
          <a:p>
            <a:r>
              <a:rPr lang="ja-JP" altLang="en-US" sz="3200" dirty="0">
                <a:latin typeface="UD デジタル 教科書体 NP-B"/>
                <a:ea typeface="UD デジタル 教科書体 NP-B"/>
              </a:rPr>
              <a:t>「小学校の学習メニュー」を指でおします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3DC08D7-A5A0-4873-BAB5-E9F6463E9842}"/>
              </a:ext>
            </a:extLst>
          </p:cNvPr>
          <p:cNvGrpSpPr/>
          <p:nvPr/>
        </p:nvGrpSpPr>
        <p:grpSpPr>
          <a:xfrm>
            <a:off x="276229" y="2345580"/>
            <a:ext cx="9813615" cy="3618950"/>
            <a:chOff x="405626" y="2489354"/>
            <a:chExt cx="11380747" cy="416529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B34FEE2-6167-4795-A4CF-8B3B7408F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626" y="2489354"/>
              <a:ext cx="11380747" cy="416529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B6A14EF-D81A-46B2-8A45-B4BFA682C0E3}"/>
                </a:ext>
              </a:extLst>
            </p:cNvPr>
            <p:cNvSpPr/>
            <p:nvPr/>
          </p:nvSpPr>
          <p:spPr>
            <a:xfrm>
              <a:off x="405626" y="4299616"/>
              <a:ext cx="1393140" cy="5447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99BE7B-B5DC-4986-BAAB-24402D48786E}"/>
              </a:ext>
            </a:extLst>
          </p:cNvPr>
          <p:cNvSpPr txBox="1"/>
          <p:nvPr/>
        </p:nvSpPr>
        <p:spPr>
          <a:xfrm>
            <a:off x="406803" y="985229"/>
            <a:ext cx="1365833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きょうざい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6EC4694-9734-1517-8AC2-60949C735705}"/>
              </a:ext>
            </a:extLst>
          </p:cNvPr>
          <p:cNvGrpSpPr/>
          <p:nvPr/>
        </p:nvGrpSpPr>
        <p:grpSpPr>
          <a:xfrm>
            <a:off x="4068378" y="3263556"/>
            <a:ext cx="7836489" cy="3339276"/>
            <a:chOff x="917427" y="2286952"/>
            <a:chExt cx="9880898" cy="4217013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82154C4-AA10-4CC6-50E6-FA0AAC0F9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27" y="2286952"/>
              <a:ext cx="9880898" cy="421701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7CAF6DB-BA3C-32F2-61DC-F896847E2794}"/>
                </a:ext>
              </a:extLst>
            </p:cNvPr>
            <p:cNvSpPr/>
            <p:nvPr/>
          </p:nvSpPr>
          <p:spPr>
            <a:xfrm>
              <a:off x="2098528" y="4724401"/>
              <a:ext cx="2702073" cy="16478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5F9D3BF8-842A-43F3-AEE5-5089F439B6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4912">
            <a:off x="1208755" y="4246491"/>
            <a:ext cx="712810" cy="96906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35FEF14-5974-41C2-81AB-34CE47A0AB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24912">
            <a:off x="6791698" y="5749579"/>
            <a:ext cx="712810" cy="9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31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1433907"/>
            <a:ext cx="12192000" cy="2657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en-US" altLang="ja-JP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の基本操作</a:t>
            </a:r>
            <a:endParaRPr lang="en-US" altLang="ja-JP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73128" y="1910863"/>
            <a:ext cx="1530903" cy="489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200" dirty="0"/>
              <a:t>きほん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7112" y="1910863"/>
            <a:ext cx="1530903" cy="489172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3200" dirty="0"/>
              <a:t>そうさ</a:t>
            </a:r>
          </a:p>
        </p:txBody>
      </p:sp>
    </p:spTree>
    <p:extLst>
      <p:ext uri="{BB962C8B-B14F-4D97-AF65-F5344CB8AC3E}">
        <p14:creationId xmlns:p14="http://schemas.microsoft.com/office/powerpoint/2010/main" val="130033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174" y="2179259"/>
            <a:ext cx="3604735" cy="455999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586" y="2179259"/>
            <a:ext cx="3604735" cy="4559990"/>
          </a:xfrm>
          <a:prstGeom prst="rect">
            <a:avLst/>
          </a:prstGeom>
        </p:spPr>
      </p:pic>
      <p:sp>
        <p:nvSpPr>
          <p:cNvPr id="14" name="タイトル 3"/>
          <p:cNvSpPr txBox="1">
            <a:spLocks/>
          </p:cNvSpPr>
          <p:nvPr/>
        </p:nvSpPr>
        <p:spPr>
          <a:xfrm>
            <a:off x="0" y="113519"/>
            <a:ext cx="12192000" cy="18517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altLang="ja-JP" sz="4000" dirty="0">
                <a:latin typeface="UD デジタル 教科書体 N-B"/>
                <a:ea typeface="UD デジタル 教科書体 N-B"/>
              </a:rPr>
              <a:t>Chromebook</a:t>
            </a:r>
            <a:r>
              <a:rPr lang="ja-JP" altLang="en-US" sz="4000" dirty="0">
                <a:latin typeface="UD デジタル 教科書体 N-B"/>
                <a:ea typeface="UD デジタル 教科書体 N-B"/>
              </a:rPr>
              <a:t>のいろいろな操作方法</a:t>
            </a:r>
            <a:endParaRPr lang="en-US" altLang="ja-JP" sz="4000" dirty="0">
              <a:solidFill>
                <a:srgbClr val="000000"/>
              </a:solidFill>
              <a:latin typeface="UD デジタル 教科書体 N-B"/>
              <a:ea typeface="UD デジタル 教科書体 N-B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ja-JP" altLang="en-US" sz="4000">
                <a:solidFill>
                  <a:srgbClr val="FF0000"/>
                </a:solidFill>
                <a:latin typeface="UD デジタル 教科書体 N-B"/>
                <a:ea typeface="UD デジタル 教科書体 N-B"/>
              </a:rPr>
              <a:t>①タッチパッド　　　　②画面タッチ</a:t>
            </a:r>
            <a:endParaRPr lang="ja-JP" altLang="en-US" sz="4000">
              <a:latin typeface="UD デジタル 教科書体 N-B"/>
              <a:ea typeface="UD デジタル 教科書体 N-B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320" y="2315863"/>
            <a:ext cx="3004710" cy="2058922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2845306" y="5809042"/>
            <a:ext cx="1435371" cy="8547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03762" y="5424317"/>
            <a:ext cx="1759385" cy="33855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①タッチパッド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8215409" y="5803071"/>
            <a:ext cx="1622719" cy="8547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9" name="図 8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601" y="2309892"/>
            <a:ext cx="3004709" cy="2058922"/>
          </a:xfrm>
          <a:prstGeom prst="rect">
            <a:avLst/>
          </a:prstGeom>
        </p:spPr>
      </p:pic>
      <p:sp>
        <p:nvSpPr>
          <p:cNvPr id="90" name="角丸四角形 89"/>
          <p:cNvSpPr/>
          <p:nvPr/>
        </p:nvSpPr>
        <p:spPr>
          <a:xfrm>
            <a:off x="7504980" y="2340860"/>
            <a:ext cx="3038331" cy="19014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7796017" y="3704129"/>
            <a:ext cx="1831529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②画面タッチ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15065">
            <a:off x="9835810" y="3427724"/>
            <a:ext cx="618287" cy="84056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15065">
            <a:off x="3616224" y="5966556"/>
            <a:ext cx="618287" cy="84056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7689643" y="113519"/>
            <a:ext cx="25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そうさ　　 ほうほう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0556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テキスト ボックス 63"/>
          <p:cNvSpPr txBox="1"/>
          <p:nvPr/>
        </p:nvSpPr>
        <p:spPr>
          <a:xfrm>
            <a:off x="548620" y="1852111"/>
            <a:ext cx="6524875" cy="44575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シングルタップ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回タップする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スクロール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本の指で上下に動かす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ダブルタップ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回タップする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タイトル 3"/>
          <p:cNvSpPr txBox="1">
            <a:spLocks/>
          </p:cNvSpPr>
          <p:nvPr/>
        </p:nvSpPr>
        <p:spPr>
          <a:xfrm>
            <a:off x="0" y="180520"/>
            <a:ext cx="12192000" cy="934952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の使い方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020114" y="1378588"/>
            <a:ext cx="3492775" cy="5301986"/>
            <a:chOff x="9462551" y="1939305"/>
            <a:chExt cx="2471983" cy="3756259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2551" y="1939305"/>
              <a:ext cx="2471983" cy="3127059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8886" y="2010775"/>
              <a:ext cx="2014044" cy="1434207"/>
            </a:xfrm>
            <a:prstGeom prst="rect">
              <a:avLst/>
            </a:prstGeom>
          </p:spPr>
        </p:pic>
        <p:sp>
          <p:nvSpPr>
            <p:cNvPr id="3" name="角丸四角形 2"/>
            <p:cNvSpPr/>
            <p:nvPr/>
          </p:nvSpPr>
          <p:spPr>
            <a:xfrm>
              <a:off x="10206232" y="4444058"/>
              <a:ext cx="962123" cy="59537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9936892" y="4118647"/>
              <a:ext cx="1518781" cy="28346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ja-JP" altLang="en-US" sz="2000" dirty="0">
                  <a:latin typeface="UD デジタル 教科書体 N-B"/>
                  <a:ea typeface="UD デジタル 教科書体 N-B"/>
                </a:rPr>
                <a:t>タッチパッド</a:t>
              </a:r>
              <a:endParaRPr kumimoji="1" lang="ja-JP" altLang="en-US" sz="2000" dirty="0">
                <a:latin typeface="UD デジタル 教科書体 N-B"/>
                <a:ea typeface="UD デジタル 教科書体 N-B"/>
              </a:endParaRPr>
            </a:p>
          </p:txBody>
        </p:sp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7633">
              <a:off x="10371316" y="4721973"/>
              <a:ext cx="730770" cy="973591"/>
            </a:xfrm>
            <a:prstGeom prst="rect">
              <a:avLst/>
            </a:prstGeom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6893227" y="157763"/>
            <a:ext cx="25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つか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86595" y="2495419"/>
            <a:ext cx="79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ゆび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47804" y="3887820"/>
            <a:ext cx="100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うご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2202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73" y="2166520"/>
            <a:ext cx="4073236" cy="4559990"/>
          </a:xfrm>
          <a:prstGeom prst="rect">
            <a:avLst/>
          </a:prstGeom>
        </p:spPr>
      </p:pic>
      <p:sp>
        <p:nvSpPr>
          <p:cNvPr id="14" name="タイトル 3"/>
          <p:cNvSpPr txBox="1">
            <a:spLocks/>
          </p:cNvSpPr>
          <p:nvPr/>
        </p:nvSpPr>
        <p:spPr>
          <a:xfrm>
            <a:off x="0" y="124450"/>
            <a:ext cx="12192000" cy="910086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を使ってみる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636102" y="5807141"/>
            <a:ext cx="1628547" cy="8421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87291" y="5279061"/>
            <a:ext cx="1674737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6135">
            <a:off x="3723743" y="6235671"/>
            <a:ext cx="476384" cy="64764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643327" y="1139273"/>
            <a:ext cx="9781141" cy="11527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タッチパットを指でさわって動かしてみましょう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200"/>
              </a:lnSpc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画面のカーソルがぐるぐる動きます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11286" y="200975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89593" y="944195"/>
            <a:ext cx="3441801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 ゆび　　　　　　　　　　うご　　</a:t>
            </a:r>
            <a:endParaRPr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69561" y="1501949"/>
            <a:ext cx="1442349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 がめん</a:t>
            </a:r>
            <a:endParaRPr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62285" y="128267"/>
            <a:ext cx="25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</a:t>
            </a:r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つか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AC91AAF-6117-4DF6-AAAF-BEA092147A77}"/>
              </a:ext>
            </a:extLst>
          </p:cNvPr>
          <p:cNvGrpSpPr/>
          <p:nvPr/>
        </p:nvGrpSpPr>
        <p:grpSpPr>
          <a:xfrm>
            <a:off x="1915468" y="2511468"/>
            <a:ext cx="2949989" cy="1655785"/>
            <a:chOff x="1915468" y="2511468"/>
            <a:chExt cx="2949989" cy="1655785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5468" y="2511468"/>
              <a:ext cx="2949989" cy="1655785"/>
            </a:xfrm>
            <a:prstGeom prst="rect">
              <a:avLst/>
            </a:prstGeom>
            <a:ln w="222250">
              <a:solidFill>
                <a:schemeClr val="tx1"/>
              </a:solidFill>
            </a:ln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C3DD5AF-9795-4226-9579-136A847E0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6014" y="2674425"/>
              <a:ext cx="1910532" cy="1370312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BA1EB92-AAF9-434D-8A4C-3051E18347B4}"/>
              </a:ext>
            </a:extLst>
          </p:cNvPr>
          <p:cNvGrpSpPr/>
          <p:nvPr/>
        </p:nvGrpSpPr>
        <p:grpSpPr>
          <a:xfrm>
            <a:off x="6533898" y="2520952"/>
            <a:ext cx="4652481" cy="2611368"/>
            <a:chOff x="6533898" y="2520952"/>
            <a:chExt cx="4652481" cy="2611368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33898" y="2520952"/>
              <a:ext cx="4652481" cy="2611368"/>
            </a:xfrm>
            <a:prstGeom prst="rect">
              <a:avLst/>
            </a:prstGeom>
            <a:ln w="254000">
              <a:solidFill>
                <a:schemeClr val="tx1"/>
              </a:solidFill>
            </a:ln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BBF1EE5B-590E-460A-924D-067C7324B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4293" y="2866116"/>
              <a:ext cx="2946715" cy="2059451"/>
            </a:xfrm>
            <a:prstGeom prst="rect">
              <a:avLst/>
            </a:prstGeom>
          </p:spPr>
        </p:pic>
      </p:grpSp>
      <p:sp>
        <p:nvSpPr>
          <p:cNvPr id="28" name="上矢印 27"/>
          <p:cNvSpPr/>
          <p:nvPr/>
        </p:nvSpPr>
        <p:spPr>
          <a:xfrm rot="18916128">
            <a:off x="10381805" y="4147021"/>
            <a:ext cx="249894" cy="491491"/>
          </a:xfrm>
          <a:prstGeom prst="upArrow">
            <a:avLst>
              <a:gd name="adj1" fmla="val 39167"/>
              <a:gd name="adj2" fmla="val 133844"/>
            </a:avLst>
          </a:prstGeom>
          <a:ln w="57150" cmpd="dbl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5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18519E-6 L 2.08333E-7 5.18519E-6 C -0.00391 -0.00069 -0.00768 -0.00069 -0.01146 -0.00184 C -0.01406 -0.00254 -0.01654 -0.00416 -0.01901 -0.00509 C -0.02057 -0.00578 -0.02227 -0.00624 -0.02383 -0.00694 C -0.02474 -0.0074 -0.02565 -0.00833 -0.02656 -0.00856 C -0.03008 -0.00948 -0.03359 -0.00971 -0.03711 -0.01018 C -0.03828 -0.01087 -0.03958 -0.01134 -0.04089 -0.01203 C -0.04271 -0.01296 -0.04648 -0.01527 -0.04648 -0.01527 C -0.04622 -0.01712 -0.04622 -0.01897 -0.04557 -0.02036 C -0.04427 -0.02337 -0.0418 -0.0243 -0.03984 -0.02546 C -0.03932 -0.02661 -0.0388 -0.028 -0.03802 -0.02893 C -0.03385 -0.03333 -0.02513 -0.02916 -0.02279 -0.02893 C -0.02044 -0.02731 -0.01875 -0.02638 -0.01615 -0.02546 C -0.01393 -0.02476 -0.01172 -0.0243 -0.00951 -0.02384 C -0.00833 -0.0243 -0.00638 -0.02337 -0.00573 -0.02546 C -0.0043 -0.03078 -0.00703 -0.03448 -0.00859 -0.03726 C -0.00885 -0.03888 -0.00898 -0.04096 -0.00951 -0.04235 C -0.0112 -0.04606 -0.01641 -0.04814 -0.0181 -0.04907 L -0.02096 -0.05069 C -0.03646 -0.04907 -0.03099 -0.04907 -0.03711 -0.04907 L -0.03711 -0.04907 " pathEditMode="relative" ptsTypes="AAAAAAAAAAAAAAAAAAAAAA">
                                      <p:cBhvr>
                                        <p:cTn id="6" dur="6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768 -0.00139 -0.00781 -0.00069 -0.01328 -0.00347 C -0.01432 -0.00393 -0.01537 -0.0044 -0.01615 -0.00509 C -0.01823 -0.00717 -0.01979 -0.01018 -0.02188 -0.01203 C -0.02474 -0.01458 -0.02943 -0.01805 -0.03229 -0.02199 C -0.03607 -0.02731 -0.03242 -0.02477 -0.03802 -0.03055 C -0.03893 -0.03148 -0.03997 -0.03148 -0.04089 -0.03217 C -0.0474 -0.03796 -0.03958 -0.03379 -0.04753 -0.03727 C -0.04844 -0.03842 -0.04961 -0.03912 -0.05039 -0.04051 C -0.05117 -0.04213 -0.0513 -0.04467 -0.05234 -0.0456 C -0.05404 -0.04745 -0.05794 -0.04907 -0.05794 -0.04907 C -0.05899 -0.05023 -0.05977 -0.05162 -0.06081 -0.05231 C -0.06172 -0.05324 -0.06276 -0.05324 -0.06367 -0.05416 C -0.06445 -0.05486 -0.06484 -0.05648 -0.06563 -0.0574 C -0.06862 -0.0618 -0.06966 -0.06065 -0.07227 -0.06759 C -0.07292 -0.06921 -0.07344 -0.07106 -0.07409 -0.07268 C -0.07526 -0.075 -0.07787 -0.0794 -0.07787 -0.0794 C -0.0776 -0.08217 -0.07734 -0.08518 -0.07695 -0.08796 C -0.07591 -0.09444 -0.07526 -0.10115 -0.07122 -0.10463 C -0.06576 -0.10972 -0.06888 -0.1074 -0.06172 -0.11157 L -0.05899 -0.11319 C -0.05391 -0.11227 -0.05078 -0.11296 -0.04662 -0.10972 C -0.04531 -0.10879 -0.04401 -0.10787 -0.04284 -0.10648 C -0.04206 -0.10555 -0.04167 -0.1037 -0.04089 -0.10301 C -0.03945 -0.10185 -0.03776 -0.10185 -0.0362 -0.10139 C -0.02214 -0.08495 -0.03685 -0.10162 -0.02669 -0.0912 C -0.02565 -0.09027 -0.02487 -0.08865 -0.02383 -0.08796 C -0.02227 -0.0868 -0.02057 -0.0868 -0.01901 -0.08611 C -0.0181 -0.08565 -0.01719 -0.08495 -0.01615 -0.08449 C -0.01172 -0.08495 -0.00729 -0.08472 -0.00287 -0.08611 C -0.00182 -0.08657 -0.00104 -0.08865 0 -0.08958 C 0.00182 -0.09097 0.0056 -0.09282 0.0056 -0.09282 C 0.00625 -0.09398 0.0069 -0.09537 0.00755 -0.09629 C 0.00872 -0.09815 0.01029 -0.0993 0.01133 -0.10139 C 0.01185 -0.10254 0.01315 -0.11273 0.01328 -0.11319 C 0.01862 -0.13842 0.01224 -0.10231 0.01615 -0.12662 C 0.01641 -0.12847 0.0168 -0.13009 0.01706 -0.13171 C 0.01771 -0.13611 0.01901 -0.14514 0.01901 -0.14514 C 0.01862 -0.15301 0.01875 -0.16111 0.01797 -0.16875 C 0.01784 -0.17083 0.01706 -0.17291 0.01615 -0.17384 C 0.01445 -0.17569 0.01042 -0.17731 0.01042 -0.17731 C 0.00117 -0.17662 -0.00794 -0.17662 -0.01719 -0.17569 C -0.01875 -0.17546 -0.02031 -0.1743 -0.02188 -0.17384 C -0.02409 -0.17338 -0.0263 -0.17268 -0.02852 -0.17222 C -0.0362 -0.17268 -0.04375 -0.17268 -0.0513 -0.17384 C -0.05339 -0.1743 -0.05508 -0.17662 -0.05703 -0.17731 C -0.05859 -0.17777 -0.06016 -0.17824 -0.06172 -0.17893 C -0.06276 -0.1794 -0.06458 -0.18055 -0.06458 -0.18055 L -0.06458 -0.18055 " pathEditMode="relative" ptsTypes="AAAAAAAAAAAAAAAAAAAAAAAAAAAAAAAAAAAAAAAAAAAAAAAAAA">
                                      <p:cBhvr>
                                        <p:cTn id="8" dur="6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82CCF339-C5AA-4639-BF42-56D932D27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275" y="2091621"/>
            <a:ext cx="4848612" cy="33886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2895" y="37721"/>
            <a:ext cx="12191999" cy="651758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タップしてみよう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189618" y="4506269"/>
            <a:ext cx="803710" cy="5751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上矢印 34"/>
          <p:cNvSpPr/>
          <p:nvPr/>
        </p:nvSpPr>
        <p:spPr>
          <a:xfrm rot="18916128">
            <a:off x="4939230" y="4692837"/>
            <a:ext cx="249894" cy="491491"/>
          </a:xfrm>
          <a:prstGeom prst="upArrow">
            <a:avLst>
              <a:gd name="adj1" fmla="val 39167"/>
              <a:gd name="adj2" fmla="val 133844"/>
            </a:avLst>
          </a:prstGeom>
          <a:ln w="57150" cmpd="dbl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59314" y="689479"/>
            <a:ext cx="10202466" cy="1317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「柏のページ」にポインタを合わせて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タッチパッドを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本の指でタップ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してページを開きましょう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999744" y="5341723"/>
            <a:ext cx="4336058" cy="1480223"/>
            <a:chOff x="282632" y="4881143"/>
            <a:chExt cx="5087389" cy="1669287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789"/>
            <a:stretch/>
          </p:blipFill>
          <p:spPr>
            <a:xfrm>
              <a:off x="282632" y="4881143"/>
              <a:ext cx="5087389" cy="1669287"/>
            </a:xfrm>
            <a:prstGeom prst="rect">
              <a:avLst/>
            </a:prstGeom>
          </p:spPr>
        </p:pic>
        <p:sp>
          <p:nvSpPr>
            <p:cNvPr id="13" name="角丸四角形 12"/>
            <p:cNvSpPr/>
            <p:nvPr/>
          </p:nvSpPr>
          <p:spPr>
            <a:xfrm>
              <a:off x="1695796" y="5203767"/>
              <a:ext cx="2177936" cy="11471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741263" y="5873288"/>
            <a:ext cx="753715" cy="408623"/>
          </a:xfrm>
          <a:prstGeom prst="wedgeRoundRectCallout">
            <a:avLst>
              <a:gd name="adj1" fmla="val -51797"/>
              <a:gd name="adj2" fmla="val 8326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とん</a:t>
            </a:r>
          </a:p>
        </p:txBody>
      </p:sp>
      <p:sp>
        <p:nvSpPr>
          <p:cNvPr id="6" name="フリーフォーム 5"/>
          <p:cNvSpPr/>
          <p:nvPr/>
        </p:nvSpPr>
        <p:spPr>
          <a:xfrm>
            <a:off x="2753806" y="5712409"/>
            <a:ext cx="637309" cy="321758"/>
          </a:xfrm>
          <a:custGeom>
            <a:avLst/>
            <a:gdLst>
              <a:gd name="connsiteX0" fmla="*/ 0 w 637309"/>
              <a:gd name="connsiteY0" fmla="*/ 207818 h 207818"/>
              <a:gd name="connsiteX1" fmla="*/ 69273 w 637309"/>
              <a:gd name="connsiteY1" fmla="*/ 193964 h 207818"/>
              <a:gd name="connsiteX2" fmla="*/ 110836 w 637309"/>
              <a:gd name="connsiteY2" fmla="*/ 110836 h 207818"/>
              <a:gd name="connsiteX3" fmla="*/ 96982 w 637309"/>
              <a:gd name="connsiteY3" fmla="*/ 55418 h 207818"/>
              <a:gd name="connsiteX4" fmla="*/ 138545 w 637309"/>
              <a:gd name="connsiteY4" fmla="*/ 69273 h 207818"/>
              <a:gd name="connsiteX5" fmla="*/ 180109 w 637309"/>
              <a:gd name="connsiteY5" fmla="*/ 96982 h 207818"/>
              <a:gd name="connsiteX6" fmla="*/ 277091 w 637309"/>
              <a:gd name="connsiteY6" fmla="*/ 0 h 207818"/>
              <a:gd name="connsiteX7" fmla="*/ 318654 w 637309"/>
              <a:gd name="connsiteY7" fmla="*/ 41564 h 207818"/>
              <a:gd name="connsiteX8" fmla="*/ 401782 w 637309"/>
              <a:gd name="connsiteY8" fmla="*/ 110836 h 207818"/>
              <a:gd name="connsiteX9" fmla="*/ 443345 w 637309"/>
              <a:gd name="connsiteY9" fmla="*/ 96982 h 207818"/>
              <a:gd name="connsiteX10" fmla="*/ 471054 w 637309"/>
              <a:gd name="connsiteY10" fmla="*/ 13855 h 207818"/>
              <a:gd name="connsiteX11" fmla="*/ 540327 w 637309"/>
              <a:gd name="connsiteY11" fmla="*/ 69273 h 207818"/>
              <a:gd name="connsiteX12" fmla="*/ 581891 w 637309"/>
              <a:gd name="connsiteY12" fmla="*/ 83127 h 207818"/>
              <a:gd name="connsiteX13" fmla="*/ 637309 w 637309"/>
              <a:gd name="connsiteY13" fmla="*/ 41564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7309" h="207818">
                <a:moveTo>
                  <a:pt x="0" y="207818"/>
                </a:moveTo>
                <a:cubicBezTo>
                  <a:pt x="23091" y="203200"/>
                  <a:pt x="48827" y="205647"/>
                  <a:pt x="69273" y="193964"/>
                </a:cubicBezTo>
                <a:cubicBezTo>
                  <a:pt x="91391" y="181325"/>
                  <a:pt x="103725" y="132170"/>
                  <a:pt x="110836" y="110836"/>
                </a:cubicBezTo>
                <a:cubicBezTo>
                  <a:pt x="106218" y="92363"/>
                  <a:pt x="86420" y="71261"/>
                  <a:pt x="96982" y="55418"/>
                </a:cubicBezTo>
                <a:cubicBezTo>
                  <a:pt x="105083" y="43267"/>
                  <a:pt x="125483" y="62742"/>
                  <a:pt x="138545" y="69273"/>
                </a:cubicBezTo>
                <a:cubicBezTo>
                  <a:pt x="153438" y="76720"/>
                  <a:pt x="166254" y="87746"/>
                  <a:pt x="180109" y="96982"/>
                </a:cubicBezTo>
                <a:cubicBezTo>
                  <a:pt x="275387" y="33463"/>
                  <a:pt x="252705" y="73157"/>
                  <a:pt x="277091" y="0"/>
                </a:cubicBezTo>
                <a:cubicBezTo>
                  <a:pt x="290945" y="13855"/>
                  <a:pt x="303602" y="29021"/>
                  <a:pt x="318654" y="41564"/>
                </a:cubicBezTo>
                <a:cubicBezTo>
                  <a:pt x="434403" y="138022"/>
                  <a:pt x="280335" y="-10608"/>
                  <a:pt x="401782" y="110836"/>
                </a:cubicBezTo>
                <a:cubicBezTo>
                  <a:pt x="415636" y="106218"/>
                  <a:pt x="434857" y="108866"/>
                  <a:pt x="443345" y="96982"/>
                </a:cubicBezTo>
                <a:cubicBezTo>
                  <a:pt x="460322" y="73215"/>
                  <a:pt x="471054" y="13855"/>
                  <a:pt x="471054" y="13855"/>
                </a:cubicBezTo>
                <a:cubicBezTo>
                  <a:pt x="496826" y="39626"/>
                  <a:pt x="505375" y="51797"/>
                  <a:pt x="540327" y="69273"/>
                </a:cubicBezTo>
                <a:cubicBezTo>
                  <a:pt x="553389" y="75804"/>
                  <a:pt x="568036" y="78509"/>
                  <a:pt x="581891" y="83127"/>
                </a:cubicBezTo>
                <a:cubicBezTo>
                  <a:pt x="633251" y="66008"/>
                  <a:pt x="616923" y="82335"/>
                  <a:pt x="637309" y="4156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56289">
            <a:off x="2990454" y="5972580"/>
            <a:ext cx="634920" cy="863175"/>
          </a:xfrm>
          <a:prstGeom prst="rect">
            <a:avLst/>
          </a:prstGeom>
        </p:spPr>
      </p:pic>
      <p:sp>
        <p:nvSpPr>
          <p:cNvPr id="25" name="角丸四角形 24"/>
          <p:cNvSpPr/>
          <p:nvPr/>
        </p:nvSpPr>
        <p:spPr>
          <a:xfrm>
            <a:off x="193348" y="101375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52433" y="1273802"/>
            <a:ext cx="5417731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</a:t>
            </a:r>
            <a:r>
              <a:rPr lang="ja-JP" altLang="en-US" sz="1600" dirty="0">
                <a:solidFill>
                  <a:srgbClr val="FF0000"/>
                </a:solidFill>
              </a:rPr>
              <a:t>ゆび</a:t>
            </a:r>
            <a:r>
              <a:rPr lang="ja-JP" altLang="en-US" sz="1600" dirty="0"/>
              <a:t>　　　　　　　　　　　　　　　　　 ひら　　　　　　　　　　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12D6E3C-8B47-4CDC-910E-07B628EC3C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37"/>
          <a:stretch/>
        </p:blipFill>
        <p:spPr>
          <a:xfrm>
            <a:off x="6916836" y="2005096"/>
            <a:ext cx="4854718" cy="37073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1722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1" y="97010"/>
            <a:ext cx="12191999" cy="633771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ページを上下に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スクロール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してみる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27950" y="764031"/>
            <a:ext cx="914694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タッチパッドの上で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本の指を上下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に動かしましょう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上矢印 24"/>
          <p:cNvSpPr/>
          <p:nvPr/>
        </p:nvSpPr>
        <p:spPr>
          <a:xfrm rot="18916128">
            <a:off x="9839920" y="3855035"/>
            <a:ext cx="249894" cy="416021"/>
          </a:xfrm>
          <a:prstGeom prst="upArrow">
            <a:avLst>
              <a:gd name="adj1" fmla="val 39167"/>
              <a:gd name="adj2" fmla="val 133844"/>
            </a:avLst>
          </a:prstGeom>
          <a:ln w="57150" cmpd="dbl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1620985" y="4933717"/>
            <a:ext cx="2061487" cy="12495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111286" y="200975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51839" y="708247"/>
            <a:ext cx="2844156" cy="35520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</a:t>
            </a:r>
            <a:r>
              <a:rPr lang="ja-JP" altLang="en-US" sz="1600" dirty="0">
                <a:solidFill>
                  <a:srgbClr val="FF0000"/>
                </a:solidFill>
              </a:rPr>
              <a:t>ゆび</a:t>
            </a:r>
            <a:r>
              <a:rPr lang="ja-JP" altLang="en-US" sz="1600" dirty="0"/>
              <a:t>              うご　　　　　　　　　　　　　　　　　　　　　　　　　　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E73C83D-9386-407D-99F6-C509E9190048}"/>
              </a:ext>
            </a:extLst>
          </p:cNvPr>
          <p:cNvGrpSpPr/>
          <p:nvPr/>
        </p:nvGrpSpPr>
        <p:grpSpPr>
          <a:xfrm>
            <a:off x="1807061" y="1457052"/>
            <a:ext cx="9881248" cy="5099315"/>
            <a:chOff x="1807061" y="1457052"/>
            <a:chExt cx="9881248" cy="5099315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211"/>
            <a:stretch/>
          </p:blipFill>
          <p:spPr>
            <a:xfrm>
              <a:off x="1807061" y="1457052"/>
              <a:ext cx="9881248" cy="50993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E743A225-D523-48F0-9B26-C8A62E657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35"/>
            <a:stretch/>
          </p:blipFill>
          <p:spPr>
            <a:xfrm>
              <a:off x="3574260" y="1497520"/>
              <a:ext cx="6469147" cy="471319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10" name="グループ化 9"/>
          <p:cNvGrpSpPr/>
          <p:nvPr/>
        </p:nvGrpSpPr>
        <p:grpSpPr>
          <a:xfrm>
            <a:off x="388949" y="4299607"/>
            <a:ext cx="4600735" cy="1883702"/>
            <a:chOff x="388949" y="4571073"/>
            <a:chExt cx="4600735" cy="1883702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388949" y="4571073"/>
              <a:ext cx="4600735" cy="1883702"/>
              <a:chOff x="282632" y="4636354"/>
              <a:chExt cx="5087389" cy="1914076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1695796" y="5203767"/>
                <a:ext cx="2177936" cy="1147157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2632" y="4636354"/>
                <a:ext cx="5087389" cy="1914076"/>
              </a:xfrm>
              <a:prstGeom prst="rect">
                <a:avLst/>
              </a:prstGeom>
            </p:spPr>
          </p:pic>
        </p:grp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2977" y="5512924"/>
              <a:ext cx="898361" cy="898361"/>
            </a:xfrm>
            <a:prstGeom prst="rect">
              <a:avLst/>
            </a:prstGeom>
          </p:spPr>
        </p:pic>
        <p:cxnSp>
          <p:nvCxnSpPr>
            <p:cNvPr id="6" name="直線矢印コネクタ 5"/>
            <p:cNvCxnSpPr/>
            <p:nvPr/>
          </p:nvCxnSpPr>
          <p:spPr>
            <a:xfrm>
              <a:off x="3011338" y="5306291"/>
              <a:ext cx="0" cy="817418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4201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20A00B4-4ACD-4BCF-8DEE-1814CB3304EF}"/>
              </a:ext>
            </a:extLst>
          </p:cNvPr>
          <p:cNvGrpSpPr/>
          <p:nvPr/>
        </p:nvGrpSpPr>
        <p:grpSpPr>
          <a:xfrm>
            <a:off x="1634971" y="1449960"/>
            <a:ext cx="9881248" cy="5040599"/>
            <a:chOff x="1634971" y="1449960"/>
            <a:chExt cx="9881248" cy="504059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4971" y="1449960"/>
              <a:ext cx="9881248" cy="50405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312DBC8-16A1-4529-B0D8-6E95557D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74"/>
            <a:stretch/>
          </p:blipFill>
          <p:spPr>
            <a:xfrm>
              <a:off x="3440530" y="1475878"/>
              <a:ext cx="6504662" cy="463712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3" name="タイトル 3"/>
          <p:cNvSpPr txBox="1">
            <a:spLocks/>
          </p:cNvSpPr>
          <p:nvPr/>
        </p:nvSpPr>
        <p:spPr>
          <a:xfrm>
            <a:off x="1" y="152430"/>
            <a:ext cx="12191999" cy="633771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ホームページを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で開く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81199" y="745001"/>
            <a:ext cx="9005455" cy="680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自分の学校を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してページを開きましょう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97366" y="4802115"/>
            <a:ext cx="4815378" cy="1898718"/>
            <a:chOff x="408202" y="4270726"/>
            <a:chExt cx="4815378" cy="1898718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408202" y="4270726"/>
              <a:ext cx="4815378" cy="1884910"/>
              <a:chOff x="60048" y="4973090"/>
              <a:chExt cx="4815378" cy="1884910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60048" y="4973090"/>
                <a:ext cx="4815378" cy="1884910"/>
                <a:chOff x="282632" y="4636354"/>
                <a:chExt cx="5087389" cy="1914076"/>
              </a:xfrm>
            </p:grpSpPr>
            <p:pic>
              <p:nvPicPr>
                <p:cNvPr id="21" name="図 20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82632" y="4636354"/>
                  <a:ext cx="5087389" cy="1914076"/>
                </a:xfrm>
                <a:prstGeom prst="rect">
                  <a:avLst/>
                </a:prstGeom>
              </p:spPr>
            </p:pic>
            <p:sp>
              <p:nvSpPr>
                <p:cNvPr id="22" name="角丸四角形 21"/>
                <p:cNvSpPr/>
                <p:nvPr/>
              </p:nvSpPr>
              <p:spPr>
                <a:xfrm>
                  <a:off x="1695796" y="5203767"/>
                  <a:ext cx="2177936" cy="1147157"/>
                </a:xfrm>
                <a:prstGeom prst="round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" name="テキスト ボックス 18"/>
              <p:cNvSpPr txBox="1"/>
              <p:nvPr/>
            </p:nvSpPr>
            <p:spPr>
              <a:xfrm>
                <a:off x="3280887" y="5909341"/>
                <a:ext cx="753715" cy="408623"/>
              </a:xfrm>
              <a:prstGeom prst="wedgeRoundRectCallout">
                <a:avLst>
                  <a:gd name="adj1" fmla="val -51797"/>
                  <a:gd name="adj2" fmla="val 83262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とん</a:t>
                </a:r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2293430" y="5748462"/>
                <a:ext cx="637309" cy="321758"/>
              </a:xfrm>
              <a:custGeom>
                <a:avLst/>
                <a:gdLst>
                  <a:gd name="connsiteX0" fmla="*/ 0 w 637309"/>
                  <a:gd name="connsiteY0" fmla="*/ 207818 h 207818"/>
                  <a:gd name="connsiteX1" fmla="*/ 69273 w 637309"/>
                  <a:gd name="connsiteY1" fmla="*/ 193964 h 207818"/>
                  <a:gd name="connsiteX2" fmla="*/ 110836 w 637309"/>
                  <a:gd name="connsiteY2" fmla="*/ 110836 h 207818"/>
                  <a:gd name="connsiteX3" fmla="*/ 96982 w 637309"/>
                  <a:gd name="connsiteY3" fmla="*/ 55418 h 207818"/>
                  <a:gd name="connsiteX4" fmla="*/ 138545 w 637309"/>
                  <a:gd name="connsiteY4" fmla="*/ 69273 h 207818"/>
                  <a:gd name="connsiteX5" fmla="*/ 180109 w 637309"/>
                  <a:gd name="connsiteY5" fmla="*/ 96982 h 207818"/>
                  <a:gd name="connsiteX6" fmla="*/ 277091 w 637309"/>
                  <a:gd name="connsiteY6" fmla="*/ 0 h 207818"/>
                  <a:gd name="connsiteX7" fmla="*/ 318654 w 637309"/>
                  <a:gd name="connsiteY7" fmla="*/ 41564 h 207818"/>
                  <a:gd name="connsiteX8" fmla="*/ 401782 w 637309"/>
                  <a:gd name="connsiteY8" fmla="*/ 110836 h 207818"/>
                  <a:gd name="connsiteX9" fmla="*/ 443345 w 637309"/>
                  <a:gd name="connsiteY9" fmla="*/ 96982 h 207818"/>
                  <a:gd name="connsiteX10" fmla="*/ 471054 w 637309"/>
                  <a:gd name="connsiteY10" fmla="*/ 13855 h 207818"/>
                  <a:gd name="connsiteX11" fmla="*/ 540327 w 637309"/>
                  <a:gd name="connsiteY11" fmla="*/ 69273 h 207818"/>
                  <a:gd name="connsiteX12" fmla="*/ 581891 w 637309"/>
                  <a:gd name="connsiteY12" fmla="*/ 83127 h 207818"/>
                  <a:gd name="connsiteX13" fmla="*/ 637309 w 637309"/>
                  <a:gd name="connsiteY13" fmla="*/ 41564 h 20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7309" h="207818">
                    <a:moveTo>
                      <a:pt x="0" y="207818"/>
                    </a:moveTo>
                    <a:cubicBezTo>
                      <a:pt x="23091" y="203200"/>
                      <a:pt x="48827" y="205647"/>
                      <a:pt x="69273" y="193964"/>
                    </a:cubicBezTo>
                    <a:cubicBezTo>
                      <a:pt x="91391" y="181325"/>
                      <a:pt x="103725" y="132170"/>
                      <a:pt x="110836" y="110836"/>
                    </a:cubicBezTo>
                    <a:cubicBezTo>
                      <a:pt x="106218" y="92363"/>
                      <a:pt x="86420" y="71261"/>
                      <a:pt x="96982" y="55418"/>
                    </a:cubicBezTo>
                    <a:cubicBezTo>
                      <a:pt x="105083" y="43267"/>
                      <a:pt x="125483" y="62742"/>
                      <a:pt x="138545" y="69273"/>
                    </a:cubicBezTo>
                    <a:cubicBezTo>
                      <a:pt x="153438" y="76720"/>
                      <a:pt x="166254" y="87746"/>
                      <a:pt x="180109" y="96982"/>
                    </a:cubicBezTo>
                    <a:cubicBezTo>
                      <a:pt x="275387" y="33463"/>
                      <a:pt x="252705" y="73157"/>
                      <a:pt x="277091" y="0"/>
                    </a:cubicBezTo>
                    <a:cubicBezTo>
                      <a:pt x="290945" y="13855"/>
                      <a:pt x="303602" y="29021"/>
                      <a:pt x="318654" y="41564"/>
                    </a:cubicBezTo>
                    <a:cubicBezTo>
                      <a:pt x="434403" y="138022"/>
                      <a:pt x="280335" y="-10608"/>
                      <a:pt x="401782" y="110836"/>
                    </a:cubicBezTo>
                    <a:cubicBezTo>
                      <a:pt x="415636" y="106218"/>
                      <a:pt x="434857" y="108866"/>
                      <a:pt x="443345" y="96982"/>
                    </a:cubicBezTo>
                    <a:cubicBezTo>
                      <a:pt x="460322" y="73215"/>
                      <a:pt x="471054" y="13855"/>
                      <a:pt x="471054" y="13855"/>
                    </a:cubicBezTo>
                    <a:cubicBezTo>
                      <a:pt x="496826" y="39626"/>
                      <a:pt x="505375" y="51797"/>
                      <a:pt x="540327" y="69273"/>
                    </a:cubicBezTo>
                    <a:cubicBezTo>
                      <a:pt x="553389" y="75804"/>
                      <a:pt x="568036" y="78509"/>
                      <a:pt x="581891" y="83127"/>
                    </a:cubicBezTo>
                    <a:cubicBezTo>
                      <a:pt x="633251" y="66008"/>
                      <a:pt x="616923" y="82335"/>
                      <a:pt x="637309" y="41564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356289">
              <a:off x="2878232" y="5306269"/>
              <a:ext cx="634920" cy="863175"/>
            </a:xfrm>
            <a:prstGeom prst="rect">
              <a:avLst/>
            </a:prstGeom>
          </p:spPr>
        </p:pic>
      </p:grpSp>
      <p:pic>
        <p:nvPicPr>
          <p:cNvPr id="2" name="図 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08" b="98462" l="9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04213">
            <a:off x="7692683" y="4098309"/>
            <a:ext cx="293732" cy="367165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111286" y="270250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62109" y="-2992"/>
            <a:ext cx="69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779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74" b="15518"/>
          <a:stretch/>
        </p:blipFill>
        <p:spPr>
          <a:xfrm>
            <a:off x="4039181" y="2408458"/>
            <a:ext cx="7923650" cy="40364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633771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メニューの表示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をしてみよう</a:t>
            </a:r>
          </a:p>
        </p:txBody>
      </p:sp>
      <p:sp>
        <p:nvSpPr>
          <p:cNvPr id="49" name="上矢印 48"/>
          <p:cNvSpPr/>
          <p:nvPr/>
        </p:nvSpPr>
        <p:spPr>
          <a:xfrm rot="18916128">
            <a:off x="7244239" y="3283677"/>
            <a:ext cx="249894" cy="416021"/>
          </a:xfrm>
          <a:prstGeom prst="upArrow">
            <a:avLst>
              <a:gd name="adj1" fmla="val 39167"/>
              <a:gd name="adj2" fmla="val 133844"/>
            </a:avLst>
          </a:prstGeom>
          <a:ln w="57150" cmpd="dbl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7268" y="861663"/>
            <a:ext cx="10820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写真の上</a:t>
            </a:r>
            <a:r>
              <a:rPr lang="ja-JP" altLang="en-US"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にカーソル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を移動して、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タッチパッドを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本の指で同時に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タップしましょう。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メニューが表示されると成功です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07318" y="4694212"/>
            <a:ext cx="4600735" cy="1883702"/>
            <a:chOff x="282632" y="4636354"/>
            <a:chExt cx="5087389" cy="1914076"/>
          </a:xfrm>
        </p:grpSpPr>
        <p:sp>
          <p:nvSpPr>
            <p:cNvPr id="30" name="角丸四角形 29"/>
            <p:cNvSpPr/>
            <p:nvPr/>
          </p:nvSpPr>
          <p:spPr>
            <a:xfrm>
              <a:off x="1695796" y="5203767"/>
              <a:ext cx="2177936" cy="11471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632" y="4636354"/>
              <a:ext cx="5087389" cy="1914076"/>
            </a:xfrm>
            <a:prstGeom prst="rect">
              <a:avLst/>
            </a:prstGeom>
          </p:spPr>
        </p:pic>
      </p:grpSp>
      <p:sp>
        <p:nvSpPr>
          <p:cNvPr id="33" name="フリーフォーム 32"/>
          <p:cNvSpPr/>
          <p:nvPr/>
        </p:nvSpPr>
        <p:spPr>
          <a:xfrm>
            <a:off x="1892580" y="5431752"/>
            <a:ext cx="637309" cy="321758"/>
          </a:xfrm>
          <a:custGeom>
            <a:avLst/>
            <a:gdLst>
              <a:gd name="connsiteX0" fmla="*/ 0 w 637309"/>
              <a:gd name="connsiteY0" fmla="*/ 207818 h 207818"/>
              <a:gd name="connsiteX1" fmla="*/ 69273 w 637309"/>
              <a:gd name="connsiteY1" fmla="*/ 193964 h 207818"/>
              <a:gd name="connsiteX2" fmla="*/ 110836 w 637309"/>
              <a:gd name="connsiteY2" fmla="*/ 110836 h 207818"/>
              <a:gd name="connsiteX3" fmla="*/ 96982 w 637309"/>
              <a:gd name="connsiteY3" fmla="*/ 55418 h 207818"/>
              <a:gd name="connsiteX4" fmla="*/ 138545 w 637309"/>
              <a:gd name="connsiteY4" fmla="*/ 69273 h 207818"/>
              <a:gd name="connsiteX5" fmla="*/ 180109 w 637309"/>
              <a:gd name="connsiteY5" fmla="*/ 96982 h 207818"/>
              <a:gd name="connsiteX6" fmla="*/ 277091 w 637309"/>
              <a:gd name="connsiteY6" fmla="*/ 0 h 207818"/>
              <a:gd name="connsiteX7" fmla="*/ 318654 w 637309"/>
              <a:gd name="connsiteY7" fmla="*/ 41564 h 207818"/>
              <a:gd name="connsiteX8" fmla="*/ 401782 w 637309"/>
              <a:gd name="connsiteY8" fmla="*/ 110836 h 207818"/>
              <a:gd name="connsiteX9" fmla="*/ 443345 w 637309"/>
              <a:gd name="connsiteY9" fmla="*/ 96982 h 207818"/>
              <a:gd name="connsiteX10" fmla="*/ 471054 w 637309"/>
              <a:gd name="connsiteY10" fmla="*/ 13855 h 207818"/>
              <a:gd name="connsiteX11" fmla="*/ 540327 w 637309"/>
              <a:gd name="connsiteY11" fmla="*/ 69273 h 207818"/>
              <a:gd name="connsiteX12" fmla="*/ 581891 w 637309"/>
              <a:gd name="connsiteY12" fmla="*/ 83127 h 207818"/>
              <a:gd name="connsiteX13" fmla="*/ 637309 w 637309"/>
              <a:gd name="connsiteY13" fmla="*/ 41564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7309" h="207818">
                <a:moveTo>
                  <a:pt x="0" y="207818"/>
                </a:moveTo>
                <a:cubicBezTo>
                  <a:pt x="23091" y="203200"/>
                  <a:pt x="48827" y="205647"/>
                  <a:pt x="69273" y="193964"/>
                </a:cubicBezTo>
                <a:cubicBezTo>
                  <a:pt x="91391" y="181325"/>
                  <a:pt x="103725" y="132170"/>
                  <a:pt x="110836" y="110836"/>
                </a:cubicBezTo>
                <a:cubicBezTo>
                  <a:pt x="106218" y="92363"/>
                  <a:pt x="86420" y="71261"/>
                  <a:pt x="96982" y="55418"/>
                </a:cubicBezTo>
                <a:cubicBezTo>
                  <a:pt x="105083" y="43267"/>
                  <a:pt x="125483" y="62742"/>
                  <a:pt x="138545" y="69273"/>
                </a:cubicBezTo>
                <a:cubicBezTo>
                  <a:pt x="153438" y="76720"/>
                  <a:pt x="166254" y="87746"/>
                  <a:pt x="180109" y="96982"/>
                </a:cubicBezTo>
                <a:cubicBezTo>
                  <a:pt x="275387" y="33463"/>
                  <a:pt x="252705" y="73157"/>
                  <a:pt x="277091" y="0"/>
                </a:cubicBezTo>
                <a:cubicBezTo>
                  <a:pt x="290945" y="13855"/>
                  <a:pt x="303602" y="29021"/>
                  <a:pt x="318654" y="41564"/>
                </a:cubicBezTo>
                <a:cubicBezTo>
                  <a:pt x="434403" y="138022"/>
                  <a:pt x="280335" y="-10608"/>
                  <a:pt x="401782" y="110836"/>
                </a:cubicBezTo>
                <a:cubicBezTo>
                  <a:pt x="415636" y="106218"/>
                  <a:pt x="434857" y="108866"/>
                  <a:pt x="443345" y="96982"/>
                </a:cubicBezTo>
                <a:cubicBezTo>
                  <a:pt x="460322" y="73215"/>
                  <a:pt x="471054" y="13855"/>
                  <a:pt x="471054" y="13855"/>
                </a:cubicBezTo>
                <a:cubicBezTo>
                  <a:pt x="496826" y="39626"/>
                  <a:pt x="505375" y="51797"/>
                  <a:pt x="540327" y="69273"/>
                </a:cubicBezTo>
                <a:cubicBezTo>
                  <a:pt x="553389" y="75804"/>
                  <a:pt x="568036" y="78509"/>
                  <a:pt x="581891" y="83127"/>
                </a:cubicBezTo>
                <a:cubicBezTo>
                  <a:pt x="633251" y="66008"/>
                  <a:pt x="616923" y="82335"/>
                  <a:pt x="637309" y="4156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1447057" y="5252621"/>
            <a:ext cx="1907840" cy="1128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399" y="5636064"/>
            <a:ext cx="898361" cy="898361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2845121" y="5370155"/>
            <a:ext cx="1450197" cy="715089"/>
          </a:xfrm>
          <a:prstGeom prst="wedgeRoundRectCallout">
            <a:avLst>
              <a:gd name="adj1" fmla="val -65539"/>
              <a:gd name="adj2" fmla="val 34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２本ゆびで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「とん」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5721983" y="2758325"/>
            <a:ext cx="1696236" cy="969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538" y="2691255"/>
            <a:ext cx="2944257" cy="16713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1" name="テキスト ボックス 50"/>
          <p:cNvSpPr txBox="1"/>
          <p:nvPr/>
        </p:nvSpPr>
        <p:spPr>
          <a:xfrm>
            <a:off x="7151807" y="4641644"/>
            <a:ext cx="3224414" cy="1246495"/>
          </a:xfrm>
          <a:prstGeom prst="wedgeRectCallout">
            <a:avLst>
              <a:gd name="adj1" fmla="val -4472"/>
              <a:gd name="adj2" fmla="val -79513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ワンポイント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「画像をコピー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」を選ぶと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写真のコピーができます</a:t>
            </a:r>
            <a:endParaRPr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11286" y="200975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398116" y="4949469"/>
            <a:ext cx="87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がぞう</a:t>
            </a:r>
            <a:endParaRPr kumimoji="1" lang="ja-JP" altLang="en-US" sz="1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33878" y="793502"/>
            <a:ext cx="10374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　　　　　　　　　　　　　　いどう　　　　　　　　　　　　　　　　　　　　　　</a:t>
            </a:r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27109" y="1453968"/>
            <a:ext cx="328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　　　　　　 せいこう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165199" y="4949468"/>
            <a:ext cx="87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えら</a:t>
            </a:r>
            <a:endParaRPr kumimoji="1" lang="ja-JP" altLang="en-US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573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69" y="1574454"/>
            <a:ext cx="5555674" cy="28888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633771"/>
          </a:xfrm>
          <a:prstGeom prst="rect">
            <a:avLst/>
          </a:prstGeom>
          <a:solidFill>
            <a:srgbClr val="FDFECE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で画面を拡大してみよう</a:t>
            </a:r>
          </a:p>
        </p:txBody>
      </p:sp>
      <p:sp>
        <p:nvSpPr>
          <p:cNvPr id="49" name="上矢印 48"/>
          <p:cNvSpPr/>
          <p:nvPr/>
        </p:nvSpPr>
        <p:spPr>
          <a:xfrm rot="18916128">
            <a:off x="7772711" y="3051289"/>
            <a:ext cx="249894" cy="416021"/>
          </a:xfrm>
          <a:prstGeom prst="upArrow">
            <a:avLst>
              <a:gd name="adj1" fmla="val 39167"/>
              <a:gd name="adj2" fmla="val 133844"/>
            </a:avLst>
          </a:prstGeom>
          <a:ln w="57150" cmpd="dbl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2001" y="972775"/>
            <a:ext cx="11108904" cy="5411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タッチパッドの上で指で開くように動かすと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画面の一部分が拡大表示されます</a:t>
            </a:r>
            <a:endParaRPr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779548" y="4631479"/>
            <a:ext cx="4600735" cy="1883702"/>
            <a:chOff x="282632" y="4636354"/>
            <a:chExt cx="5087389" cy="1914076"/>
          </a:xfrm>
        </p:grpSpPr>
        <p:sp>
          <p:nvSpPr>
            <p:cNvPr id="30" name="角丸四角形 29"/>
            <p:cNvSpPr/>
            <p:nvPr/>
          </p:nvSpPr>
          <p:spPr>
            <a:xfrm>
              <a:off x="1695796" y="5203767"/>
              <a:ext cx="2177936" cy="11471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632" y="4636354"/>
              <a:ext cx="5087389" cy="1914076"/>
            </a:xfrm>
            <a:prstGeom prst="rect">
              <a:avLst/>
            </a:prstGeom>
          </p:spPr>
        </p:pic>
      </p:grpSp>
      <p:sp>
        <p:nvSpPr>
          <p:cNvPr id="34" name="角丸四角形 33"/>
          <p:cNvSpPr/>
          <p:nvPr/>
        </p:nvSpPr>
        <p:spPr>
          <a:xfrm>
            <a:off x="3136666" y="5204544"/>
            <a:ext cx="1907840" cy="11289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9" l="0" r="99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485" y="5172460"/>
            <a:ext cx="1309655" cy="13096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9836">
            <a:off x="2947314" y="5393891"/>
            <a:ext cx="601311" cy="1005177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547605" y="5778443"/>
            <a:ext cx="376354" cy="2842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1040" y="1570006"/>
            <a:ext cx="5576628" cy="28933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9" name="角丸四角形 28"/>
          <p:cNvSpPr/>
          <p:nvPr/>
        </p:nvSpPr>
        <p:spPr>
          <a:xfrm>
            <a:off x="2212798" y="1682120"/>
            <a:ext cx="3192491" cy="1573698"/>
          </a:xfrm>
          <a:prstGeom prst="roundRect">
            <a:avLst>
              <a:gd name="adj" fmla="val 522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6006906" y="1682120"/>
            <a:ext cx="5600762" cy="2781188"/>
          </a:xfrm>
          <a:prstGeom prst="roundRect">
            <a:avLst>
              <a:gd name="adj" fmla="val 522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矢印 36"/>
          <p:cNvSpPr/>
          <p:nvPr/>
        </p:nvSpPr>
        <p:spPr>
          <a:xfrm>
            <a:off x="5405288" y="2410836"/>
            <a:ext cx="625751" cy="4431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360" y="5393891"/>
            <a:ext cx="601311" cy="1005177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>
            <a:off x="4534478" y="5754364"/>
            <a:ext cx="376354" cy="2842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19299" y="5213966"/>
            <a:ext cx="3224414" cy="1128953"/>
          </a:xfrm>
          <a:prstGeom prst="wedgeRectCallout">
            <a:avLst>
              <a:gd name="adj1" fmla="val -81185"/>
              <a:gd name="adj2" fmla="val 6715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>
              <a:lnSpc>
                <a:spcPts val="3000"/>
              </a:lnSpc>
            </a:pPr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ゆびを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ひろげる・・・大きく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ゆびを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とじる・・・・小さく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11286" y="200975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58493" y="777642"/>
            <a:ext cx="7779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　ひら　　　　　 うご 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            いちぶぶん　      ひょうじ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58422" y="25341"/>
            <a:ext cx="479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</a:t>
            </a:r>
            <a:r>
              <a:rPr kumimoji="1" lang="ja-JP" altLang="en-US" sz="16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めん</a:t>
            </a:r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    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かくだい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99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255260"/>
            <a:ext cx="12192000" cy="896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の準備</a:t>
            </a:r>
            <a:endParaRPr lang="en-US" altLang="ja-JP" sz="4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6449" y="1237867"/>
            <a:ext cx="11388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・充電ケーブルを抜いて保管庫から取り出しましょう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82693" y="255260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じゅんび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2824" y="1226625"/>
            <a:ext cx="8772379" cy="23174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じゅんでん　　　　　　　　　　　</a:t>
            </a:r>
            <a:r>
              <a:rPr lang="en-US" altLang="ja-JP" sz="1600" dirty="0"/>
              <a:t> </a:t>
            </a:r>
            <a:r>
              <a:rPr lang="ja-JP" altLang="en-US" sz="1600" dirty="0"/>
              <a:t>ぬ           　ほかんこ　　　　　　 と       だ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3"/>
          <a:stretch/>
        </p:blipFill>
        <p:spPr>
          <a:xfrm>
            <a:off x="906483" y="2571632"/>
            <a:ext cx="4363661" cy="37550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599" y="3347948"/>
            <a:ext cx="3971636" cy="29787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4" name="直線矢印コネクタ 13"/>
          <p:cNvCxnSpPr/>
          <p:nvPr/>
        </p:nvCxnSpPr>
        <p:spPr>
          <a:xfrm>
            <a:off x="7322427" y="3095358"/>
            <a:ext cx="730444" cy="855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6439470" y="2671068"/>
            <a:ext cx="1613401" cy="42429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充電ケーブル</a:t>
            </a:r>
            <a:endParaRPr lang="en-US" altLang="ja-JP" sz="1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9035716" y="2190560"/>
            <a:ext cx="2960935" cy="4517185"/>
          </a:xfrm>
          <a:prstGeom prst="wedgeRoundRectCallout">
            <a:avLst>
              <a:gd name="adj1" fmla="val -67049"/>
              <a:gd name="adj2" fmla="val -571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線はひっぱって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抜く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こわれやすいです</a:t>
            </a:r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2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抜くとき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ねもとを持ち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まっすぐに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抜きましょう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9344" y="4469753"/>
            <a:ext cx="2155540" cy="118104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1809" y="3031861"/>
            <a:ext cx="2163075" cy="1497230"/>
          </a:xfrm>
          <a:prstGeom prst="rect">
            <a:avLst/>
          </a:prstGeom>
        </p:spPr>
      </p:pic>
      <p:sp>
        <p:nvSpPr>
          <p:cNvPr id="18" name="楕円 17"/>
          <p:cNvSpPr/>
          <p:nvPr/>
        </p:nvSpPr>
        <p:spPr>
          <a:xfrm>
            <a:off x="9463170" y="3978685"/>
            <a:ext cx="2280352" cy="6560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こんなふうに</a:t>
            </a:r>
            <a:endParaRPr lang="en-US" altLang="ja-JP" sz="1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なっちゃうよ・・・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109962" y="5567539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も</a:t>
            </a:r>
          </a:p>
        </p:txBody>
      </p:sp>
    </p:spTree>
    <p:extLst>
      <p:ext uri="{BB962C8B-B14F-4D97-AF65-F5344CB8AC3E}">
        <p14:creationId xmlns:p14="http://schemas.microsoft.com/office/powerpoint/2010/main" val="1870604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436" y="1654607"/>
            <a:ext cx="9000529" cy="50603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1" y="138551"/>
            <a:ext cx="12191999" cy="680254"/>
          </a:xfrm>
          <a:prstGeom prst="rect">
            <a:avLst/>
          </a:prstGeom>
          <a:solidFill>
            <a:srgbClr val="FDFECE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画面の閉じかた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0264285" y="1653557"/>
            <a:ext cx="304407" cy="2445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1631" y="929039"/>
            <a:ext cx="112247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画面の右上に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ある</a:t>
            </a:r>
            <a:r>
              <a:rPr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×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閉じる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ボタンにポインタを合わせて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上矢印 6"/>
          <p:cNvSpPr/>
          <p:nvPr/>
        </p:nvSpPr>
        <p:spPr>
          <a:xfrm rot="18916128">
            <a:off x="10429753" y="1925772"/>
            <a:ext cx="249894" cy="416021"/>
          </a:xfrm>
          <a:prstGeom prst="upArrow">
            <a:avLst>
              <a:gd name="adj1" fmla="val 39167"/>
              <a:gd name="adj2" fmla="val 133844"/>
            </a:avLst>
          </a:prstGeom>
          <a:ln w="57150" cmpd="dbl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97366" y="4959282"/>
            <a:ext cx="4815378" cy="1898718"/>
            <a:chOff x="408202" y="4270726"/>
            <a:chExt cx="4815378" cy="1898718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408202" y="4270726"/>
              <a:ext cx="4815378" cy="1884910"/>
              <a:chOff x="60048" y="4973090"/>
              <a:chExt cx="4815378" cy="1884910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60048" y="4973090"/>
                <a:ext cx="4815378" cy="1884910"/>
                <a:chOff x="282632" y="4636354"/>
                <a:chExt cx="5087389" cy="1914076"/>
              </a:xfrm>
            </p:grpSpPr>
            <p:pic>
              <p:nvPicPr>
                <p:cNvPr id="17" name="図 16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82632" y="4636354"/>
                  <a:ext cx="5087389" cy="1914076"/>
                </a:xfrm>
                <a:prstGeom prst="rect">
                  <a:avLst/>
                </a:prstGeom>
              </p:spPr>
            </p:pic>
            <p:sp>
              <p:nvSpPr>
                <p:cNvPr id="18" name="角丸四角形 17"/>
                <p:cNvSpPr/>
                <p:nvPr/>
              </p:nvSpPr>
              <p:spPr>
                <a:xfrm>
                  <a:off x="1695796" y="5203767"/>
                  <a:ext cx="2177936" cy="1147157"/>
                </a:xfrm>
                <a:prstGeom prst="round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" name="テキスト ボックス 14"/>
              <p:cNvSpPr txBox="1"/>
              <p:nvPr/>
            </p:nvSpPr>
            <p:spPr>
              <a:xfrm>
                <a:off x="3280887" y="5909341"/>
                <a:ext cx="753715" cy="408623"/>
              </a:xfrm>
              <a:prstGeom prst="wedgeRoundRectCallout">
                <a:avLst>
                  <a:gd name="adj1" fmla="val -51797"/>
                  <a:gd name="adj2" fmla="val 83262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とん</a:t>
                </a:r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2293430" y="5748462"/>
                <a:ext cx="637309" cy="321758"/>
              </a:xfrm>
              <a:custGeom>
                <a:avLst/>
                <a:gdLst>
                  <a:gd name="connsiteX0" fmla="*/ 0 w 637309"/>
                  <a:gd name="connsiteY0" fmla="*/ 207818 h 207818"/>
                  <a:gd name="connsiteX1" fmla="*/ 69273 w 637309"/>
                  <a:gd name="connsiteY1" fmla="*/ 193964 h 207818"/>
                  <a:gd name="connsiteX2" fmla="*/ 110836 w 637309"/>
                  <a:gd name="connsiteY2" fmla="*/ 110836 h 207818"/>
                  <a:gd name="connsiteX3" fmla="*/ 96982 w 637309"/>
                  <a:gd name="connsiteY3" fmla="*/ 55418 h 207818"/>
                  <a:gd name="connsiteX4" fmla="*/ 138545 w 637309"/>
                  <a:gd name="connsiteY4" fmla="*/ 69273 h 207818"/>
                  <a:gd name="connsiteX5" fmla="*/ 180109 w 637309"/>
                  <a:gd name="connsiteY5" fmla="*/ 96982 h 207818"/>
                  <a:gd name="connsiteX6" fmla="*/ 277091 w 637309"/>
                  <a:gd name="connsiteY6" fmla="*/ 0 h 207818"/>
                  <a:gd name="connsiteX7" fmla="*/ 318654 w 637309"/>
                  <a:gd name="connsiteY7" fmla="*/ 41564 h 207818"/>
                  <a:gd name="connsiteX8" fmla="*/ 401782 w 637309"/>
                  <a:gd name="connsiteY8" fmla="*/ 110836 h 207818"/>
                  <a:gd name="connsiteX9" fmla="*/ 443345 w 637309"/>
                  <a:gd name="connsiteY9" fmla="*/ 96982 h 207818"/>
                  <a:gd name="connsiteX10" fmla="*/ 471054 w 637309"/>
                  <a:gd name="connsiteY10" fmla="*/ 13855 h 207818"/>
                  <a:gd name="connsiteX11" fmla="*/ 540327 w 637309"/>
                  <a:gd name="connsiteY11" fmla="*/ 69273 h 207818"/>
                  <a:gd name="connsiteX12" fmla="*/ 581891 w 637309"/>
                  <a:gd name="connsiteY12" fmla="*/ 83127 h 207818"/>
                  <a:gd name="connsiteX13" fmla="*/ 637309 w 637309"/>
                  <a:gd name="connsiteY13" fmla="*/ 41564 h 20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7309" h="207818">
                    <a:moveTo>
                      <a:pt x="0" y="207818"/>
                    </a:moveTo>
                    <a:cubicBezTo>
                      <a:pt x="23091" y="203200"/>
                      <a:pt x="48827" y="205647"/>
                      <a:pt x="69273" y="193964"/>
                    </a:cubicBezTo>
                    <a:cubicBezTo>
                      <a:pt x="91391" y="181325"/>
                      <a:pt x="103725" y="132170"/>
                      <a:pt x="110836" y="110836"/>
                    </a:cubicBezTo>
                    <a:cubicBezTo>
                      <a:pt x="106218" y="92363"/>
                      <a:pt x="86420" y="71261"/>
                      <a:pt x="96982" y="55418"/>
                    </a:cubicBezTo>
                    <a:cubicBezTo>
                      <a:pt x="105083" y="43267"/>
                      <a:pt x="125483" y="62742"/>
                      <a:pt x="138545" y="69273"/>
                    </a:cubicBezTo>
                    <a:cubicBezTo>
                      <a:pt x="153438" y="76720"/>
                      <a:pt x="166254" y="87746"/>
                      <a:pt x="180109" y="96982"/>
                    </a:cubicBezTo>
                    <a:cubicBezTo>
                      <a:pt x="275387" y="33463"/>
                      <a:pt x="252705" y="73157"/>
                      <a:pt x="277091" y="0"/>
                    </a:cubicBezTo>
                    <a:cubicBezTo>
                      <a:pt x="290945" y="13855"/>
                      <a:pt x="303602" y="29021"/>
                      <a:pt x="318654" y="41564"/>
                    </a:cubicBezTo>
                    <a:cubicBezTo>
                      <a:pt x="434403" y="138022"/>
                      <a:pt x="280335" y="-10608"/>
                      <a:pt x="401782" y="110836"/>
                    </a:cubicBezTo>
                    <a:cubicBezTo>
                      <a:pt x="415636" y="106218"/>
                      <a:pt x="434857" y="108866"/>
                      <a:pt x="443345" y="96982"/>
                    </a:cubicBezTo>
                    <a:cubicBezTo>
                      <a:pt x="460322" y="73215"/>
                      <a:pt x="471054" y="13855"/>
                      <a:pt x="471054" y="13855"/>
                    </a:cubicBezTo>
                    <a:cubicBezTo>
                      <a:pt x="496826" y="39626"/>
                      <a:pt x="505375" y="51797"/>
                      <a:pt x="540327" y="69273"/>
                    </a:cubicBezTo>
                    <a:cubicBezTo>
                      <a:pt x="553389" y="75804"/>
                      <a:pt x="568036" y="78509"/>
                      <a:pt x="581891" y="83127"/>
                    </a:cubicBezTo>
                    <a:cubicBezTo>
                      <a:pt x="633251" y="66008"/>
                      <a:pt x="616923" y="82335"/>
                      <a:pt x="637309" y="41564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356289">
              <a:off x="2878232" y="5306269"/>
              <a:ext cx="634920" cy="863175"/>
            </a:xfrm>
            <a:prstGeom prst="rect">
              <a:avLst/>
            </a:prstGeom>
          </p:spPr>
        </p:pic>
      </p:grpSp>
      <p:sp>
        <p:nvSpPr>
          <p:cNvPr id="19" name="角丸四角形 18"/>
          <p:cNvSpPr/>
          <p:nvPr/>
        </p:nvSpPr>
        <p:spPr>
          <a:xfrm>
            <a:off x="111286" y="200975"/>
            <a:ext cx="1790327" cy="3385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44113" y="30286"/>
            <a:ext cx="2087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がめん　　　　と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281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90AC8E-EC91-4822-9204-0EA1929B79C6}"/>
              </a:ext>
            </a:extLst>
          </p:cNvPr>
          <p:cNvSpPr txBox="1"/>
          <p:nvPr/>
        </p:nvSpPr>
        <p:spPr>
          <a:xfrm>
            <a:off x="548620" y="1852111"/>
            <a:ext cx="6524875" cy="44575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シングルタップ</a:t>
            </a: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回タップする</a:t>
            </a: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スクロール</a:t>
            </a: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本の指で上下に動かす</a:t>
            </a: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長押し</a:t>
            </a: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本の指で長く画面を押す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299" y="1748134"/>
            <a:ext cx="3551181" cy="4492244"/>
          </a:xfrm>
          <a:prstGeom prst="rect">
            <a:avLst/>
          </a:prstGeom>
        </p:spPr>
      </p:pic>
      <p:sp>
        <p:nvSpPr>
          <p:cNvPr id="14" name="タイトル 3"/>
          <p:cNvSpPr txBox="1">
            <a:spLocks/>
          </p:cNvSpPr>
          <p:nvPr/>
        </p:nvSpPr>
        <p:spPr>
          <a:xfrm>
            <a:off x="0" y="180520"/>
            <a:ext cx="12192000" cy="854016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画面をタッチ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の使い方</a:t>
            </a: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707" y="1945776"/>
            <a:ext cx="2887668" cy="1978722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8443903" y="1972146"/>
            <a:ext cx="2784471" cy="18273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338775" y="2702855"/>
            <a:ext cx="994725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56289">
            <a:off x="10501860" y="2929899"/>
            <a:ext cx="945918" cy="1285978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82346" y="168154"/>
            <a:ext cx="4708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がめん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　　　 つか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04741" y="2564356"/>
            <a:ext cx="71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11057" y="3994256"/>
            <a:ext cx="71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うご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D050841-1266-4C50-B568-4E3ABE75BB96}"/>
              </a:ext>
            </a:extLst>
          </p:cNvPr>
          <p:cNvSpPr txBox="1"/>
          <p:nvPr/>
        </p:nvSpPr>
        <p:spPr>
          <a:xfrm>
            <a:off x="548620" y="4726606"/>
            <a:ext cx="922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ながお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4508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010" y="1898840"/>
            <a:ext cx="7931979" cy="4459560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578353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画面タップ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を使ってみる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390439" y="6040582"/>
            <a:ext cx="428689" cy="3178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11431" y="4577906"/>
            <a:ext cx="5937369" cy="5962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　　を</a:t>
            </a:r>
            <a:r>
              <a:rPr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本の指でタップ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15291" y="790984"/>
            <a:ext cx="952832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インターネットを起動する時には　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を起動します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8492" y="254807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625260">
            <a:off x="4393472" y="4990879"/>
            <a:ext cx="1056147" cy="12458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781" y="858886"/>
            <a:ext cx="539461" cy="539461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397" y="4648553"/>
            <a:ext cx="466919" cy="46691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529655" y="741047"/>
            <a:ext cx="8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きどう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50644" y="44779"/>
            <a:ext cx="4708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がめん</a:t>
            </a:r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　 つか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72931" y="4524664"/>
            <a:ext cx="864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ゆび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4759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67BE4EC-DFBE-4825-BEE4-81C10C554F00}"/>
              </a:ext>
            </a:extLst>
          </p:cNvPr>
          <p:cNvGrpSpPr/>
          <p:nvPr/>
        </p:nvGrpSpPr>
        <p:grpSpPr>
          <a:xfrm>
            <a:off x="3836983" y="2537536"/>
            <a:ext cx="7486297" cy="3791539"/>
            <a:chOff x="3836983" y="2537536"/>
            <a:chExt cx="7486297" cy="379153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6983" y="2537536"/>
              <a:ext cx="7486297" cy="3791539"/>
            </a:xfrm>
            <a:prstGeom prst="rect">
              <a:avLst/>
            </a:prstGeom>
            <a:ln w="381000">
              <a:solidFill>
                <a:schemeClr val="tx1"/>
              </a:solidFill>
            </a:ln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36744ADB-0C84-429F-9080-DAC70D5A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3344" y="2678089"/>
              <a:ext cx="4764380" cy="3329812"/>
            </a:xfrm>
            <a:prstGeom prst="rect">
              <a:avLst/>
            </a:prstGeom>
          </p:spPr>
        </p:pic>
      </p:grpSp>
      <p:pic>
        <p:nvPicPr>
          <p:cNvPr id="14" name="図 13" descr="グラフィカル ユーザー インターフェイス, アプリケーション&#10;&#10;説明は自動で生成されたものです">
            <a:extLst>
              <a:ext uri="{FF2B5EF4-FFF2-40B4-BE49-F238E27FC236}">
                <a16:creationId xmlns:a16="http://schemas.microsoft.com/office/drawing/2014/main" id="{15200E7A-7D83-49BF-B666-4C19C2B3F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26" y="2035448"/>
            <a:ext cx="6374550" cy="30665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578353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してみよう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8415" y="923660"/>
            <a:ext cx="10202466" cy="980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「ホームボタン」を指でタップして、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L-Gate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からもう一度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「小学校の学習メニュー」をひらきましょう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10874" y="757899"/>
            <a:ext cx="864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ゆび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角丸四角形 8">
            <a:extLst>
              <a:ext uri="{FF2B5EF4-FFF2-40B4-BE49-F238E27FC236}">
                <a16:creationId xmlns:a16="http://schemas.microsoft.com/office/drawing/2014/main" id="{3DDD7C1B-5625-4F92-8FF3-481D38DA3AF0}"/>
              </a:ext>
            </a:extLst>
          </p:cNvPr>
          <p:cNvSpPr/>
          <p:nvPr/>
        </p:nvSpPr>
        <p:spPr>
          <a:xfrm>
            <a:off x="1022027" y="2297596"/>
            <a:ext cx="354744" cy="26513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CAF56E1-AF55-4EAF-A596-A0BA90E5AAA8}"/>
              </a:ext>
            </a:extLst>
          </p:cNvPr>
          <p:cNvGrpSpPr/>
          <p:nvPr/>
        </p:nvGrpSpPr>
        <p:grpSpPr>
          <a:xfrm>
            <a:off x="1113255" y="5499461"/>
            <a:ext cx="1043076" cy="936431"/>
            <a:chOff x="1361896" y="5747308"/>
            <a:chExt cx="1043076" cy="936431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2BC85A51-53F1-4DE7-962B-4E455DF58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1896" y="5758851"/>
              <a:ext cx="1043076" cy="818071"/>
            </a:xfrm>
            <a:prstGeom prst="rect">
              <a:avLst/>
            </a:prstGeom>
          </p:spPr>
        </p:pic>
        <p:sp>
          <p:nvSpPr>
            <p:cNvPr id="20" name="角丸四角形 8">
              <a:extLst>
                <a:ext uri="{FF2B5EF4-FFF2-40B4-BE49-F238E27FC236}">
                  <a16:creationId xmlns:a16="http://schemas.microsoft.com/office/drawing/2014/main" id="{2AF154CE-F870-453E-9596-BEA72669D917}"/>
                </a:ext>
              </a:extLst>
            </p:cNvPr>
            <p:cNvSpPr/>
            <p:nvPr/>
          </p:nvSpPr>
          <p:spPr>
            <a:xfrm>
              <a:off x="1448040" y="5747308"/>
              <a:ext cx="944215" cy="936431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1" name="コネクタ: カギ線 20">
            <a:extLst>
              <a:ext uri="{FF2B5EF4-FFF2-40B4-BE49-F238E27FC236}">
                <a16:creationId xmlns:a16="http://schemas.microsoft.com/office/drawing/2014/main" id="{40899DA1-78E3-4F40-A30A-394AE7905B1E}"/>
              </a:ext>
            </a:extLst>
          </p:cNvPr>
          <p:cNvCxnSpPr>
            <a:cxnSpLocks/>
            <a:stCxn id="19" idx="1"/>
            <a:endCxn id="17" idx="1"/>
          </p:cNvCxnSpPr>
          <p:nvPr/>
        </p:nvCxnSpPr>
        <p:spPr>
          <a:xfrm rot="10800000">
            <a:off x="1022027" y="2430162"/>
            <a:ext cx="91228" cy="3489878"/>
          </a:xfrm>
          <a:prstGeom prst="bentConnector3">
            <a:avLst>
              <a:gd name="adj1" fmla="val 350581"/>
            </a:avLst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F9F1B48E-EE7F-405A-B3B4-5474040DBA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7546">
            <a:off x="834285" y="2419834"/>
            <a:ext cx="830025" cy="112842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9D0183A-AD58-43C9-9CF4-9692A509BB8F}"/>
              </a:ext>
            </a:extLst>
          </p:cNvPr>
          <p:cNvSpPr txBox="1"/>
          <p:nvPr/>
        </p:nvSpPr>
        <p:spPr>
          <a:xfrm>
            <a:off x="1798521" y="2527936"/>
            <a:ext cx="753715" cy="408623"/>
          </a:xfrm>
          <a:prstGeom prst="wedgeRoundRectCallout">
            <a:avLst>
              <a:gd name="adj1" fmla="val -51797"/>
              <a:gd name="adj2" fmla="val 8326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とん</a:t>
            </a:r>
          </a:p>
        </p:txBody>
      </p:sp>
    </p:spTree>
    <p:extLst>
      <p:ext uri="{BB962C8B-B14F-4D97-AF65-F5344CB8AC3E}">
        <p14:creationId xmlns:p14="http://schemas.microsoft.com/office/powerpoint/2010/main" val="1759959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E917AA-D649-4798-B87C-40860D1692A1}"/>
              </a:ext>
            </a:extLst>
          </p:cNvPr>
          <p:cNvGrpSpPr/>
          <p:nvPr/>
        </p:nvGrpSpPr>
        <p:grpSpPr>
          <a:xfrm>
            <a:off x="1542163" y="2040672"/>
            <a:ext cx="8627073" cy="4369301"/>
            <a:chOff x="1542163" y="2040672"/>
            <a:chExt cx="8627073" cy="4369301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2163" y="2040672"/>
              <a:ext cx="8627073" cy="4369301"/>
            </a:xfrm>
            <a:prstGeom prst="rect">
              <a:avLst/>
            </a:prstGeom>
            <a:ln w="381000">
              <a:solidFill>
                <a:schemeClr val="tx1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0442F691-D008-4183-8DA4-173022C5C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9285" y="2165871"/>
              <a:ext cx="5544266" cy="3874872"/>
            </a:xfrm>
            <a:prstGeom prst="rect">
              <a:avLst/>
            </a:prstGeom>
          </p:spPr>
        </p:pic>
      </p:grpSp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578353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してみよう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355145" y="4979311"/>
            <a:ext cx="1011382" cy="5774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11312">
            <a:off x="6951515" y="5371623"/>
            <a:ext cx="830025" cy="1128421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76323" y="4573662"/>
            <a:ext cx="753715" cy="408623"/>
          </a:xfrm>
          <a:prstGeom prst="wedgeRoundRectCallout">
            <a:avLst>
              <a:gd name="adj1" fmla="val -51797"/>
              <a:gd name="adj2" fmla="val 8326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とん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56678" y="1025789"/>
            <a:ext cx="10202466" cy="5320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「柏のページ」を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指でタップ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してひらきましょう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16086" y="817257"/>
            <a:ext cx="864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ゆび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4998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FBED5F5-D6E5-4E78-BBEB-5EE1D189FB8A}"/>
              </a:ext>
            </a:extLst>
          </p:cNvPr>
          <p:cNvGrpSpPr/>
          <p:nvPr/>
        </p:nvGrpSpPr>
        <p:grpSpPr>
          <a:xfrm>
            <a:off x="2230582" y="1830648"/>
            <a:ext cx="8203819" cy="4612396"/>
            <a:chOff x="2230582" y="1830648"/>
            <a:chExt cx="8203819" cy="4612396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0582" y="1830648"/>
              <a:ext cx="8203819" cy="4612396"/>
            </a:xfrm>
            <a:prstGeom prst="rect">
              <a:avLst/>
            </a:prstGeom>
            <a:ln w="381000">
              <a:solidFill>
                <a:schemeClr val="tx1"/>
              </a:solidFill>
            </a:ln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30630E0-BB54-4CD6-96CD-2D3A19432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6383" y="2251003"/>
              <a:ext cx="5387616" cy="3892144"/>
            </a:xfrm>
            <a:prstGeom prst="rect">
              <a:avLst/>
            </a:prstGeom>
          </p:spPr>
        </p:pic>
      </p:grpSp>
      <p:sp>
        <p:nvSpPr>
          <p:cNvPr id="3" name="タイトル 3"/>
          <p:cNvSpPr txBox="1">
            <a:spLocks/>
          </p:cNvSpPr>
          <p:nvPr/>
        </p:nvSpPr>
        <p:spPr>
          <a:xfrm>
            <a:off x="1" y="177475"/>
            <a:ext cx="12191999" cy="633771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スクロール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してみよう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89722" y="866666"/>
            <a:ext cx="8221822" cy="5962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画面を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本の指で上下に動かしましょう（スクロール）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6467169" y="4400612"/>
            <a:ext cx="414264" cy="1461587"/>
            <a:chOff x="5167811" y="2184007"/>
            <a:chExt cx="0" cy="494245"/>
          </a:xfrm>
        </p:grpSpPr>
        <p:cxnSp>
          <p:nvCxnSpPr>
            <p:cNvPr id="52" name="直線矢印コネクタ 51"/>
            <p:cNvCxnSpPr/>
            <p:nvPr/>
          </p:nvCxnSpPr>
          <p:spPr>
            <a:xfrm flipV="1">
              <a:off x="5167811" y="2184007"/>
              <a:ext cx="0" cy="216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>
              <a:off x="5167811" y="2462252"/>
              <a:ext cx="0" cy="216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7546">
            <a:off x="5482480" y="4715358"/>
            <a:ext cx="830025" cy="1128421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20530" y="787663"/>
            <a:ext cx="6046838" cy="34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　　　　　ゆび　　　　　 うご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236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633771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してページをひらこう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42052" y="839210"/>
            <a:ext cx="75078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「伝えよう手賀沼を」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してみましょう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10466" y="761740"/>
            <a:ext cx="2359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つた　　　　 てがぬま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C088CAB-48F1-4992-BAB9-022C3280B046}"/>
              </a:ext>
            </a:extLst>
          </p:cNvPr>
          <p:cNvGrpSpPr/>
          <p:nvPr/>
        </p:nvGrpSpPr>
        <p:grpSpPr>
          <a:xfrm>
            <a:off x="1834688" y="1817648"/>
            <a:ext cx="9092441" cy="4653983"/>
            <a:chOff x="1834688" y="1817648"/>
            <a:chExt cx="9092441" cy="4653983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688" y="1817648"/>
              <a:ext cx="9092441" cy="4653983"/>
            </a:xfrm>
            <a:prstGeom prst="rect">
              <a:avLst/>
            </a:prstGeom>
            <a:ln w="381000">
              <a:solidFill>
                <a:schemeClr val="tx1"/>
              </a:solidFill>
            </a:ln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E51D1630-1952-4620-A664-AFAEE9641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8995" y="1817648"/>
              <a:ext cx="5979473" cy="4319716"/>
            </a:xfrm>
            <a:prstGeom prst="rect">
              <a:avLst/>
            </a:prstGeom>
          </p:spPr>
        </p:pic>
        <p:sp>
          <p:nvSpPr>
            <p:cNvPr id="14" name="角丸四角形 9">
              <a:extLst>
                <a:ext uri="{FF2B5EF4-FFF2-40B4-BE49-F238E27FC236}">
                  <a16:creationId xmlns:a16="http://schemas.microsoft.com/office/drawing/2014/main" id="{47DFD6CD-D499-49EA-9FAB-504E10B01403}"/>
                </a:ext>
              </a:extLst>
            </p:cNvPr>
            <p:cNvSpPr/>
            <p:nvPr/>
          </p:nvSpPr>
          <p:spPr>
            <a:xfrm>
              <a:off x="7374294" y="4189609"/>
              <a:ext cx="1469902" cy="37734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46855">
              <a:off x="7103181" y="4408566"/>
              <a:ext cx="802365" cy="1090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164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778" y="1839951"/>
            <a:ext cx="9092441" cy="4594938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" y="155938"/>
            <a:ext cx="12191999" cy="633771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メニューの表示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をしてみよう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983" y="1747507"/>
            <a:ext cx="7584032" cy="432078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898415" y="882153"/>
            <a:ext cx="1056020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写真の上で</a:t>
            </a:r>
            <a:r>
              <a:rPr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本の指で長押ししましょう</a:t>
            </a:r>
            <a:endParaRPr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メニューが表示されたら指を画面からはなしましょう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11606">
            <a:off x="6037087" y="4435450"/>
            <a:ext cx="774733" cy="105325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860" y="4010059"/>
            <a:ext cx="2944257" cy="16713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0" name="角丸四角形 49"/>
          <p:cNvSpPr/>
          <p:nvPr/>
        </p:nvSpPr>
        <p:spPr>
          <a:xfrm>
            <a:off x="4241622" y="3608083"/>
            <a:ext cx="2979793" cy="19252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89722" y="761740"/>
            <a:ext cx="454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　　 　　　　　ゆび　ながお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82547" y="1367542"/>
            <a:ext cx="454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                 がめん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334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780" y="1230453"/>
            <a:ext cx="9092440" cy="5112000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1" y="167970"/>
            <a:ext cx="12191999" cy="633771"/>
          </a:xfrm>
          <a:prstGeom prst="rect">
            <a:avLst/>
          </a:prstGeom>
          <a:solidFill>
            <a:srgbClr val="FFE5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画面を閉じる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0371614" y="1229871"/>
            <a:ext cx="330423" cy="2793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24246" y="2678376"/>
            <a:ext cx="5676355" cy="830997"/>
          </a:xfrm>
          <a:prstGeom prst="rect">
            <a:avLst/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画面の右上に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ある</a:t>
            </a:r>
            <a:r>
              <a:rPr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×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閉じる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ボタンを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7108" y="268974"/>
            <a:ext cx="1582614" cy="338554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画面タッチ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11606">
            <a:off x="9663217" y="1375423"/>
            <a:ext cx="931481" cy="126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87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1433907"/>
            <a:ext cx="12192000" cy="2657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en-US" altLang="ja-JP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のアプリ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1630" y="4429946"/>
            <a:ext cx="10736831" cy="1009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3600" dirty="0"/>
              <a:t>操作は、自分の好きな方法でやってみましょう</a:t>
            </a:r>
            <a:endParaRPr lang="en-US" altLang="ja-JP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1631" y="4371533"/>
            <a:ext cx="649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そう</a:t>
            </a:r>
            <a:r>
              <a:rPr kumimoji="1" lang="ja-JP" altLang="en-US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                   す         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ほうほう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46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255260"/>
            <a:ext cx="12192000" cy="896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の持ち方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31839" y="133532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両手でしっかりと持ちましょう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83071" y="1269578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りょうて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17293" y="234691"/>
            <a:ext cx="568248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 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5217" y="2498166"/>
            <a:ext cx="3112169" cy="2553891"/>
          </a:xfrm>
          <a:prstGeom prst="wedgeRoundRectCallout">
            <a:avLst>
              <a:gd name="adj1" fmla="val 71950"/>
              <a:gd name="adj2" fmla="val 30465"/>
              <a:gd name="adj3" fmla="val 16667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落とすと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こわれて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しまいます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4988" y="2557158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お</a:t>
            </a:r>
            <a:endParaRPr lang="ja-JP" altLang="en-US" sz="16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649" y="2498166"/>
            <a:ext cx="2076980" cy="422682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047" y="2366709"/>
            <a:ext cx="1894903" cy="43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10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4206" y="1510884"/>
            <a:ext cx="8564670" cy="4779976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12" name="タイトル 3"/>
          <p:cNvSpPr txBox="1">
            <a:spLocks/>
          </p:cNvSpPr>
          <p:nvPr/>
        </p:nvSpPr>
        <p:spPr>
          <a:xfrm>
            <a:off x="0" y="103494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アプリの一覧を出す方法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16094" y="86736"/>
            <a:ext cx="368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いちらん　　　　　　　　 ほうほう　　　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17CA092-FEF0-47F0-A6D5-79C782D98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053" y="1510884"/>
            <a:ext cx="8532640" cy="47687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390302" y="1325147"/>
            <a:ext cx="6611628" cy="1484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</a:rPr>
              <a:t>左下のランチャー</a:t>
            </a:r>
            <a:r>
              <a:rPr lang="ja-JP" altLang="en-US" sz="2800" dirty="0"/>
              <a:t>ボタンをタップ</a:t>
            </a:r>
            <a:endParaRPr lang="en-US" altLang="ja-JP" sz="2800" dirty="0"/>
          </a:p>
          <a:p>
            <a:pPr algn="l">
              <a:lnSpc>
                <a:spcPct val="150000"/>
              </a:lnSpc>
            </a:pPr>
            <a:r>
              <a:rPr lang="ja-JP" altLang="en-US" sz="2800" dirty="0"/>
              <a:t>　アプリ一覧を表示してみましょう</a:t>
            </a:r>
            <a:endParaRPr lang="en-US" altLang="ja-JP" sz="2800" dirty="0"/>
          </a:p>
        </p:txBody>
      </p:sp>
      <p:sp>
        <p:nvSpPr>
          <p:cNvPr id="11" name="角丸四角形 10"/>
          <p:cNvSpPr/>
          <p:nvPr/>
        </p:nvSpPr>
        <p:spPr>
          <a:xfrm>
            <a:off x="1384477" y="5964613"/>
            <a:ext cx="378644" cy="3722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803" y="5207189"/>
            <a:ext cx="1640501" cy="447174"/>
          </a:xfrm>
          <a:prstGeom prst="wedgeRectCallout">
            <a:avLst>
              <a:gd name="adj1" fmla="val -900"/>
              <a:gd name="adj2" fmla="val 103999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>
              <a:lnSpc>
                <a:spcPts val="3000"/>
              </a:lnSpc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ランチャー</a:t>
            </a:r>
            <a:endParaRPr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881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842" y="1790026"/>
            <a:ext cx="8231528" cy="4627974"/>
          </a:xfrm>
          <a:prstGeom prst="rect">
            <a:avLst/>
          </a:prstGeom>
          <a:ln w="381000">
            <a:solidFill>
              <a:schemeClr val="tx1"/>
            </a:solidFill>
          </a:ln>
        </p:spPr>
      </p:pic>
      <p:sp>
        <p:nvSpPr>
          <p:cNvPr id="20" name="タイトル 3"/>
          <p:cNvSpPr txBox="1">
            <a:spLocks/>
          </p:cNvSpPr>
          <p:nvPr/>
        </p:nvSpPr>
        <p:spPr>
          <a:xfrm>
            <a:off x="0" y="57635"/>
            <a:ext cx="12191999" cy="7878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アプリの一覧を出す方法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83225" y="845443"/>
            <a:ext cx="8675250" cy="5962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アプリ一覧を指で上下に動かして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スクロールしてみましょう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04539" y="-9900"/>
            <a:ext cx="368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いちらん　　　　　　　　 ほうほう　　　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96323" y="770067"/>
            <a:ext cx="4152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　　　　　 うご　　　　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10745" y="781767"/>
            <a:ext cx="807692" cy="34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3091DF-B62C-41CB-8A94-517E422D1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892" y="1797159"/>
            <a:ext cx="8231527" cy="4631364"/>
          </a:xfrm>
          <a:prstGeom prst="rect">
            <a:avLst/>
          </a:prstGeom>
        </p:spPr>
      </p:pic>
      <p:cxnSp>
        <p:nvCxnSpPr>
          <p:cNvPr id="23" name="直線コネクタ 22"/>
          <p:cNvCxnSpPr/>
          <p:nvPr/>
        </p:nvCxnSpPr>
        <p:spPr>
          <a:xfrm>
            <a:off x="2675208" y="2081170"/>
            <a:ext cx="0" cy="1368000"/>
          </a:xfrm>
          <a:prstGeom prst="line">
            <a:avLst/>
          </a:prstGeom>
          <a:ln w="76200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2731908" y="5160206"/>
            <a:ext cx="0" cy="1368000"/>
          </a:xfrm>
          <a:prstGeom prst="line">
            <a:avLst/>
          </a:prstGeom>
          <a:ln w="76200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58A1B6-34D8-46FC-B41B-B4434675F5B2}"/>
              </a:ext>
            </a:extLst>
          </p:cNvPr>
          <p:cNvSpPr txBox="1"/>
          <p:nvPr/>
        </p:nvSpPr>
        <p:spPr>
          <a:xfrm>
            <a:off x="5806229" y="4404985"/>
            <a:ext cx="4284397" cy="1601336"/>
          </a:xfrm>
          <a:prstGeom prst="wedgeRectCallout">
            <a:avLst>
              <a:gd name="adj1" fmla="val -61632"/>
              <a:gd name="adj2" fmla="val 5307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ワンポイント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初回ログイン時は</a:t>
            </a:r>
            <a:endParaRPr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アプリのインストールが行われ</a:t>
            </a:r>
            <a:endParaRPr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少しずつアイコンが増えていきます</a:t>
            </a:r>
            <a:endParaRPr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58306DE-9D02-423C-BC8A-A9F1C80E35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7546">
            <a:off x="2260195" y="3913681"/>
            <a:ext cx="830025" cy="11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97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7F0B6C7-7DB1-4306-8F90-8E36FBA68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234"/>
          <a:stretch/>
        </p:blipFill>
        <p:spPr>
          <a:xfrm>
            <a:off x="2917465" y="1188351"/>
            <a:ext cx="5861460" cy="5512194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アプリを使ってみよう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07245" y="5104941"/>
            <a:ext cx="8494093" cy="1326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アプリ一覧の中から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描画キャンパス」をタップ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011769" y="3956188"/>
            <a:ext cx="817283" cy="8200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74690" y="5677148"/>
            <a:ext cx="1039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 dirty="0">
                <a:solidFill>
                  <a:srgbClr val="FF0000"/>
                </a:solidFill>
              </a:rPr>
              <a:t>びょうが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37675" y="157455"/>
            <a:ext cx="78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つか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17189" y="5045340"/>
            <a:ext cx="1039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いちらん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138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09601C1-1A7B-4F53-ABCF-12F5B18512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81663A1-759E-472B-82B1-373C2773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95" y="137356"/>
            <a:ext cx="9906767" cy="629492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1E20EF18-E322-4C21-8DB8-5CF4334C41D0}"/>
              </a:ext>
            </a:extLst>
          </p:cNvPr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【Chrome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描画キャンバス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でお絵かき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4A6194-A654-4E6B-894D-951BC66E9A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7386" y="157454"/>
            <a:ext cx="879172" cy="81637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A61C37-DAD8-4BE1-9D9C-DCFC89D6AA3A}"/>
              </a:ext>
            </a:extLst>
          </p:cNvPr>
          <p:cNvSpPr txBox="1"/>
          <p:nvPr/>
        </p:nvSpPr>
        <p:spPr>
          <a:xfrm>
            <a:off x="7332266" y="4541511"/>
            <a:ext cx="4512072" cy="1238737"/>
          </a:xfrm>
          <a:prstGeom prst="wedgeRectCallout">
            <a:avLst>
              <a:gd name="adj1" fmla="val -61632"/>
              <a:gd name="adj2" fmla="val 5307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ようこそ画面が表示されたら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「設定を開始」をタップ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角丸四角形 6">
            <a:extLst>
              <a:ext uri="{FF2B5EF4-FFF2-40B4-BE49-F238E27FC236}">
                <a16:creationId xmlns:a16="http://schemas.microsoft.com/office/drawing/2014/main" id="{8D38A54F-7521-43E5-9CF8-13D86020EAB6}"/>
              </a:ext>
            </a:extLst>
          </p:cNvPr>
          <p:cNvSpPr/>
          <p:nvPr/>
        </p:nvSpPr>
        <p:spPr>
          <a:xfrm>
            <a:off x="5797620" y="4905439"/>
            <a:ext cx="1160393" cy="5108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F9D88F-CE15-4A99-8575-DF6E06D24270}"/>
              </a:ext>
            </a:extLst>
          </p:cNvPr>
          <p:cNvSpPr txBox="1"/>
          <p:nvPr/>
        </p:nvSpPr>
        <p:spPr>
          <a:xfrm>
            <a:off x="7531358" y="5077767"/>
            <a:ext cx="205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せってい　かいし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0FBD8A-4FCF-4C56-8AAB-BD2BDF0D94F5}"/>
              </a:ext>
            </a:extLst>
          </p:cNvPr>
          <p:cNvSpPr txBox="1"/>
          <p:nvPr/>
        </p:nvSpPr>
        <p:spPr>
          <a:xfrm>
            <a:off x="5206181" y="157454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328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【Chrome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描画キャンバス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でお絵かき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7917" y="496008"/>
            <a:ext cx="134782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ツール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46455" y="1291964"/>
            <a:ext cx="894887" cy="41803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050344" y="1160963"/>
            <a:ext cx="7781779" cy="51132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5999" y="3428999"/>
            <a:ext cx="198588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キャンバス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06181" y="157454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7386" y="157454"/>
            <a:ext cx="879172" cy="8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0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描画キャンバスでお絵かき</a:t>
            </a:r>
          </a:p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691" y="705176"/>
            <a:ext cx="125481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ツール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69947" y="1443840"/>
            <a:ext cx="2721519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色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ペンの太さ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かくための道具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けしゴム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rot="16200000">
            <a:off x="2035213" y="1534730"/>
            <a:ext cx="0" cy="54000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16200000">
            <a:off x="1999947" y="2193567"/>
            <a:ext cx="0" cy="54000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16200000">
            <a:off x="2035213" y="4751543"/>
            <a:ext cx="0" cy="54000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左中かっこ 1"/>
          <p:cNvSpPr/>
          <p:nvPr/>
        </p:nvSpPr>
        <p:spPr>
          <a:xfrm flipH="1">
            <a:off x="1747740" y="3024553"/>
            <a:ext cx="418685" cy="153799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11308" y="1974555"/>
            <a:ext cx="548946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 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かくための道具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 使う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色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 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ペンの太さ</a:t>
            </a:r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</a:t>
            </a:r>
            <a:endParaRPr kumimoji="1"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④ キャンパスでかく</a:t>
            </a:r>
            <a:endParaRPr kumimoji="1"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42183" y="1938459"/>
            <a:ext cx="872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どうぐ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72001" y="157454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213" y="157454"/>
            <a:ext cx="879172" cy="8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4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65" y="168013"/>
            <a:ext cx="889780" cy="851916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0" y="27411"/>
            <a:ext cx="12192000" cy="6854653"/>
            <a:chOff x="0" y="1160963"/>
            <a:chExt cx="12192000" cy="6854653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60963"/>
              <a:ext cx="12192000" cy="6854653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6154" y="4298797"/>
              <a:ext cx="7772400" cy="3062244"/>
            </a:xfrm>
            <a:prstGeom prst="rect">
              <a:avLst/>
            </a:prstGeom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3057312" y="1160963"/>
            <a:ext cx="6870084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練習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３つのまるをかきます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 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タッチパッドでかいてみましょう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 画面をタッチしてかいてみましょう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 ペンを使ってかいてみましょう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【Chrome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描画キャンバス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でお絵かき</a:t>
            </a:r>
          </a:p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11237" y="1086018"/>
            <a:ext cx="141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れんしゅう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54017" y="172202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03523" y="2355241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41307" y="3029243"/>
            <a:ext cx="141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つか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923" y="168013"/>
            <a:ext cx="879172" cy="8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01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65" y="168013"/>
            <a:ext cx="889780" cy="851916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【Chrome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描画キャンバス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でお絵かき</a:t>
            </a:r>
          </a:p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45182" y="1361522"/>
            <a:ext cx="3250641" cy="1326517"/>
          </a:xfrm>
          <a:prstGeom prst="wedgeRectCallout">
            <a:avLst>
              <a:gd name="adj1" fmla="val -42947"/>
              <a:gd name="adj2" fmla="val 97487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自由に絵をかいてみましょう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021850" y="1319957"/>
            <a:ext cx="969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じゆう</a:t>
            </a:r>
            <a:endParaRPr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54017" y="172202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265" y="185783"/>
            <a:ext cx="879172" cy="8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746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93" y="1157815"/>
            <a:ext cx="10138611" cy="570018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65" y="168013"/>
            <a:ext cx="889780" cy="851916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【Chrome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描画キャンバス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でお絵かき</a:t>
            </a:r>
          </a:p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9932421" y="1267690"/>
            <a:ext cx="330423" cy="2793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33670" y="2681390"/>
            <a:ext cx="3596330" cy="2400657"/>
          </a:xfrm>
          <a:prstGeom prst="wedgeRectCallout">
            <a:avLst>
              <a:gd name="adj1" fmla="val 12764"/>
              <a:gd name="adj2" fmla="val -96104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画面の右上にある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×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閉じる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ボタンを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おわりにしましょう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54017" y="172202"/>
            <a:ext cx="1120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びょうが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48418" y="2615349"/>
            <a:ext cx="83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96546" y="3136037"/>
            <a:ext cx="83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5324" y="173130"/>
            <a:ext cx="879172" cy="8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62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338390"/>
            <a:ext cx="12192000" cy="896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今は使わない･･･でも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またあとで使いたい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ときは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47" t="2346" r="2190" b="1289"/>
          <a:stretch/>
        </p:blipFill>
        <p:spPr>
          <a:xfrm rot="10800000">
            <a:off x="6317577" y="3069552"/>
            <a:ext cx="4924698" cy="3461657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76" y="2776307"/>
            <a:ext cx="5006537" cy="375490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524000" y="1320643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使い終わったら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ふたを閉めておきましょう</a:t>
            </a:r>
            <a:endParaRPr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電源は入っていますがお休み中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スリープ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　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24594" y="344097"/>
            <a:ext cx="83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つか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04753" y="1288527"/>
            <a:ext cx="3912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　　　　　　　　　　　　　　　</a:t>
            </a:r>
            <a:r>
              <a:rPr lang="ja-JP" altLang="en-US" sz="1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80351" y="2032416"/>
            <a:ext cx="1015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でんげん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4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338390"/>
            <a:ext cx="12192000" cy="896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を使うときの注意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59769" y="1467693"/>
            <a:ext cx="9273974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・はみださないように机の上におきましょう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・使わないときはしまっておきましょう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・パソコンの上にうでや物をのせるのは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やめましょう　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・しめるときは間に何かはさまっていないか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かくにんしましょう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（画面がわれていまいます）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・近くに水やのみ物をおかないようにしましょう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pic>
        <p:nvPicPr>
          <p:cNvPr id="2050" name="Picture 2" descr="「学校　机」の画像検索結果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87" y="1329553"/>
            <a:ext cx="2155852" cy="246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982580">
            <a:off x="865773" y="1630748"/>
            <a:ext cx="778227" cy="48648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"/>
          <a:stretch/>
        </p:blipFill>
        <p:spPr>
          <a:xfrm>
            <a:off x="41930" y="3934554"/>
            <a:ext cx="2917839" cy="244890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792735" y="1271633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つくえ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5001" y="338390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 つか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21698" y="341870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 ちゅうい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67698" y="2683848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もの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4053" y="5296523"/>
            <a:ext cx="1821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×</a:t>
            </a:r>
            <a:endParaRPr kumimoji="1" lang="ja-JP" altLang="en-US" sz="9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7698" y="4904561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がめん</a:t>
            </a:r>
          </a:p>
        </p:txBody>
      </p:sp>
    </p:spTree>
    <p:extLst>
      <p:ext uri="{BB962C8B-B14F-4D97-AF65-F5344CB8AC3E}">
        <p14:creationId xmlns:p14="http://schemas.microsoft.com/office/powerpoint/2010/main" val="538213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93364"/>
            <a:ext cx="12192000" cy="833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帰るとき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には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シャットダウン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8050" y="1120832"/>
            <a:ext cx="6722824" cy="206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シャットダウン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するには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 右下の時計をタップしましょう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 電源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マーク</a:t>
            </a: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をタップしましょう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3660" y="2425021"/>
            <a:ext cx="1015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でんげん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74AE84-C8AD-4C73-A9BF-E27D770D2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92" t="61282" b="1"/>
          <a:stretch/>
        </p:blipFill>
        <p:spPr>
          <a:xfrm>
            <a:off x="595330" y="3374895"/>
            <a:ext cx="5019658" cy="32714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角丸四角形 8">
            <a:extLst>
              <a:ext uri="{FF2B5EF4-FFF2-40B4-BE49-F238E27FC236}">
                <a16:creationId xmlns:a16="http://schemas.microsoft.com/office/drawing/2014/main" id="{ED97785B-E1D1-4573-A430-D82ADC74DBF6}"/>
              </a:ext>
            </a:extLst>
          </p:cNvPr>
          <p:cNvSpPr/>
          <p:nvPr/>
        </p:nvSpPr>
        <p:spPr>
          <a:xfrm>
            <a:off x="4074910" y="6215062"/>
            <a:ext cx="1540078" cy="4313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8">
            <a:extLst>
              <a:ext uri="{FF2B5EF4-FFF2-40B4-BE49-F238E27FC236}">
                <a16:creationId xmlns:a16="http://schemas.microsoft.com/office/drawing/2014/main" id="{F322DDAD-BBA8-425A-B893-374CFDF98DF8}"/>
              </a:ext>
            </a:extLst>
          </p:cNvPr>
          <p:cNvSpPr/>
          <p:nvPr/>
        </p:nvSpPr>
        <p:spPr>
          <a:xfrm>
            <a:off x="1181161" y="5506277"/>
            <a:ext cx="561976" cy="4339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13E41F9-BED7-4E44-85FA-BDC9A329D02F}"/>
              </a:ext>
            </a:extLst>
          </p:cNvPr>
          <p:cNvGrpSpPr/>
          <p:nvPr/>
        </p:nvGrpSpPr>
        <p:grpSpPr>
          <a:xfrm>
            <a:off x="7554490" y="3374895"/>
            <a:ext cx="3605213" cy="3284464"/>
            <a:chOff x="709427" y="4172356"/>
            <a:chExt cx="2676899" cy="243874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14C078C-9B17-4C7F-A7AF-7D344F12C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427" y="4172356"/>
              <a:ext cx="2676899" cy="243874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3" name="角丸四角形 8">
              <a:extLst>
                <a:ext uri="{FF2B5EF4-FFF2-40B4-BE49-F238E27FC236}">
                  <a16:creationId xmlns:a16="http://schemas.microsoft.com/office/drawing/2014/main" id="{EAEDC575-93AF-4B1C-BFE3-4B8159EBED37}"/>
                </a:ext>
              </a:extLst>
            </p:cNvPr>
            <p:cNvSpPr/>
            <p:nvPr/>
          </p:nvSpPr>
          <p:spPr>
            <a:xfrm>
              <a:off x="738004" y="4829034"/>
              <a:ext cx="2405245" cy="43396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27FE4B0-55FA-4F05-8E21-944BABF90EAE}"/>
              </a:ext>
            </a:extLst>
          </p:cNvPr>
          <p:cNvSpPr txBox="1"/>
          <p:nvPr/>
        </p:nvSpPr>
        <p:spPr>
          <a:xfrm>
            <a:off x="5675317" y="6076989"/>
            <a:ext cx="577406" cy="5962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</a:t>
            </a:r>
            <a:endParaRPr kumimoji="1"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5568A0F-5C93-4080-9BEC-DA5A816367D1}"/>
              </a:ext>
            </a:extLst>
          </p:cNvPr>
          <p:cNvSpPr txBox="1"/>
          <p:nvPr/>
        </p:nvSpPr>
        <p:spPr>
          <a:xfrm>
            <a:off x="562109" y="5416535"/>
            <a:ext cx="577406" cy="59625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endParaRPr kumimoji="1"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924AC0-A74D-4EC6-8AF3-8BC893A08C86}"/>
              </a:ext>
            </a:extLst>
          </p:cNvPr>
          <p:cNvSpPr txBox="1"/>
          <p:nvPr/>
        </p:nvSpPr>
        <p:spPr>
          <a:xfrm>
            <a:off x="10254924" y="4176060"/>
            <a:ext cx="577406" cy="59625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</a:t>
            </a:r>
            <a:endParaRPr kumimoji="1"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CE73471-C6E3-4BC9-BE6E-52396357810D}"/>
              </a:ext>
            </a:extLst>
          </p:cNvPr>
          <p:cNvCxnSpPr>
            <a:cxnSpLocks/>
            <a:stCxn id="19" idx="1"/>
            <a:endCxn id="22" idx="3"/>
          </p:cNvCxnSpPr>
          <p:nvPr/>
        </p:nvCxnSpPr>
        <p:spPr>
          <a:xfrm flipH="1" flipV="1">
            <a:off x="1743137" y="5723258"/>
            <a:ext cx="2331773" cy="7074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105E798-62AB-4227-BFB6-0249E5161E7F}"/>
              </a:ext>
            </a:extLst>
          </p:cNvPr>
          <p:cNvSpPr txBox="1"/>
          <p:nvPr/>
        </p:nvSpPr>
        <p:spPr>
          <a:xfrm>
            <a:off x="7278924" y="2037718"/>
            <a:ext cx="4913076" cy="680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 終了をタップしましょう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FD78554-F224-4F27-B6B4-DF3BDE83F5E5}"/>
              </a:ext>
            </a:extLst>
          </p:cNvPr>
          <p:cNvSpPr txBox="1"/>
          <p:nvPr/>
        </p:nvSpPr>
        <p:spPr>
          <a:xfrm>
            <a:off x="7614133" y="1948506"/>
            <a:ext cx="141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しゅうりょう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1CB4553B-2893-4196-B87E-4184F76CE85E}"/>
              </a:ext>
            </a:extLst>
          </p:cNvPr>
          <p:cNvSpPr/>
          <p:nvPr/>
        </p:nvSpPr>
        <p:spPr>
          <a:xfrm>
            <a:off x="6358400" y="4474186"/>
            <a:ext cx="577406" cy="834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795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>
          <a:xfrm>
            <a:off x="0" y="255260"/>
            <a:ext cx="12192000" cy="896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のかたづけかた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3"/>
          <a:stretch/>
        </p:blipFill>
        <p:spPr>
          <a:xfrm>
            <a:off x="374074" y="2861564"/>
            <a:ext cx="4849776" cy="37550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599" y="3347948"/>
            <a:ext cx="3971636" cy="29787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4" name="直線矢印コネクタ 13"/>
          <p:cNvCxnSpPr/>
          <p:nvPr/>
        </p:nvCxnSpPr>
        <p:spPr>
          <a:xfrm>
            <a:off x="7270699" y="3636218"/>
            <a:ext cx="730444" cy="855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6175992" y="3284818"/>
            <a:ext cx="1613401" cy="424290"/>
          </a:xfrm>
          <a:prstGeom prst="rect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充電ケーブル</a:t>
            </a:r>
            <a:endParaRPr lang="en-US" altLang="ja-JP" sz="1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8884100" y="2861564"/>
            <a:ext cx="2840180" cy="1104322"/>
          </a:xfrm>
          <a:prstGeom prst="wedgeRoundRectCallout">
            <a:avLst>
              <a:gd name="adj1" fmla="val -66465"/>
              <a:gd name="adj2" fmla="val 4119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線は細いのでねもとをもってやさしく</a:t>
            </a:r>
            <a:endParaRPr kumimoji="1" lang="en-US" altLang="ja-JP" sz="2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さしましょう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5618" y="1214737"/>
            <a:ext cx="10787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使い終わって、帰るときには充電ケーブルをさして保管庫の自分の場所にもどしましょう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8912" y="1229001"/>
            <a:ext cx="9289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つか　　　お　　　　　　　　　　　　　　　　　　　　　　　じゅうでん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68845" y="2002200"/>
            <a:ext cx="3955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ほかんこ　　　　　　　　　　　 ばしょ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39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930926" y="1381652"/>
            <a:ext cx="10515600" cy="157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47" t="2346" r="2190" b="1289"/>
          <a:stretch/>
        </p:blipFill>
        <p:spPr>
          <a:xfrm rot="10800000">
            <a:off x="430306" y="3166362"/>
            <a:ext cx="4924698" cy="346165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989" y="2873117"/>
            <a:ext cx="5006537" cy="3754902"/>
          </a:xfrm>
          <a:prstGeom prst="rect">
            <a:avLst/>
          </a:prstGeom>
        </p:spPr>
      </p:pic>
      <p:sp>
        <p:nvSpPr>
          <p:cNvPr id="9" name="タイトル 3"/>
          <p:cNvSpPr txBox="1">
            <a:spLocks/>
          </p:cNvSpPr>
          <p:nvPr/>
        </p:nvSpPr>
        <p:spPr>
          <a:xfrm>
            <a:off x="0" y="338390"/>
            <a:ext cx="12192000" cy="8739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電源の入れ方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78999" y="1381652"/>
            <a:ext cx="7034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ふたを開けましょう</a:t>
            </a:r>
            <a:endParaRPr lang="en-US" altLang="ja-JP" sz="3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ふたを開けると電源が入ります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65334" y="1351268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40297" y="338390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でんげん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1132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3"/>
          <p:cNvSpPr txBox="1">
            <a:spLocks/>
          </p:cNvSpPr>
          <p:nvPr/>
        </p:nvSpPr>
        <p:spPr>
          <a:xfrm>
            <a:off x="0" y="338390"/>
            <a:ext cx="12192000" cy="8739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電源の入れ方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17" y="2148468"/>
            <a:ext cx="8573986" cy="4525989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3625536" y="3920045"/>
            <a:ext cx="1377538" cy="13419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[フリーイラスト] 上、下、左、右を指差す手のセット ...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34" b="100000" l="978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32742">
            <a:off x="4510299" y="3588628"/>
            <a:ext cx="2004058" cy="1748703"/>
          </a:xfrm>
          <a:prstGeom prst="rect">
            <a:avLst/>
          </a:prstGeom>
        </p:spPr>
      </p:pic>
      <p:sp>
        <p:nvSpPr>
          <p:cNvPr id="10" name="タイトル 3"/>
          <p:cNvSpPr txBox="1">
            <a:spLocks/>
          </p:cNvSpPr>
          <p:nvPr/>
        </p:nvSpPr>
        <p:spPr>
          <a:xfrm>
            <a:off x="747132" y="1212361"/>
            <a:ext cx="10883590" cy="97150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電源が入らないときには電源ボタンを押しましょう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95773" y="1212361"/>
            <a:ext cx="700629" cy="29778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96053" y="338390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/>
              <a:t>でんげん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0035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 txBox="1">
            <a:spLocks/>
          </p:cNvSpPr>
          <p:nvPr/>
        </p:nvSpPr>
        <p:spPr>
          <a:xfrm>
            <a:off x="0" y="119031"/>
            <a:ext cx="12192000" cy="12028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はじめの画面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599" y="1479301"/>
            <a:ext cx="5235145" cy="4883792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8314272" y="2568653"/>
            <a:ext cx="3662137" cy="1520312"/>
          </a:xfrm>
          <a:prstGeom prst="wedgeRoundRectCallout">
            <a:avLst>
              <a:gd name="adj1" fmla="val -70981"/>
              <a:gd name="adj2" fmla="val -1509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しばらくすると</a:t>
            </a:r>
            <a:endParaRPr kumimoji="1" lang="en-US" altLang="ja-JP" sz="2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この画面が出てきます</a:t>
            </a:r>
            <a:endParaRPr lang="en-US" altLang="ja-JP" sz="2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5855" y="289692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 がめん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15781" y="289692"/>
            <a:ext cx="1149926" cy="27469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76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0" y="1433907"/>
            <a:ext cx="12192000" cy="2657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はじめてのログイン</a:t>
            </a:r>
            <a:endParaRPr lang="en-US" altLang="ja-JP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2801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21543f-37ba-4abe-9037-20c38cbe8bb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6D6B954B35BE4185A8406048C19F3E" ma:contentTypeVersion="13" ma:contentTypeDescription="新しいドキュメントを作成します。" ma:contentTypeScope="" ma:versionID="f688350c2a3a6f2c27a55b9c368a5af8">
  <xsd:schema xmlns:xsd="http://www.w3.org/2001/XMLSchema" xmlns:xs="http://www.w3.org/2001/XMLSchema" xmlns:p="http://schemas.microsoft.com/office/2006/metadata/properties" xmlns:ns2="7821543f-37ba-4abe-9037-20c38cbe8bb1" xmlns:ns3="e1630066-3fa0-420f-acaa-b3014ba5f65e" targetNamespace="http://schemas.microsoft.com/office/2006/metadata/properties" ma:root="true" ma:fieldsID="7b3c4ba45e44d2b13fb181e004abcff2" ns2:_="" ns3:_="">
    <xsd:import namespace="7821543f-37ba-4abe-9037-20c38cbe8bb1"/>
    <xsd:import namespace="e1630066-3fa0-420f-acaa-b3014ba5f6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1543f-37ba-4abe-9037-20c38cbe8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c2f1ac2-cbdd-423a-9c11-2b9cfebad2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30066-3fa0-420f-acaa-b3014ba5f6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C3DB1A-BD42-4FF3-9E2B-BEBC84BAE3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892ABE-ADEA-4A55-BF40-4FA771C661CF}">
  <ds:schemaRefs>
    <ds:schemaRef ds:uri="http://schemas.microsoft.com/office/2006/metadata/properties"/>
    <ds:schemaRef ds:uri="http://schemas.microsoft.com/office/infopath/2007/PartnerControls"/>
    <ds:schemaRef ds:uri="7821543f-37ba-4abe-9037-20c38cbe8bb1"/>
  </ds:schemaRefs>
</ds:datastoreItem>
</file>

<file path=customXml/itemProps3.xml><?xml version="1.0" encoding="utf-8"?>
<ds:datastoreItem xmlns:ds="http://schemas.openxmlformats.org/officeDocument/2006/customXml" ds:itemID="{662AA868-306D-4233-AF8D-199975F631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1543f-37ba-4abe-9037-20c38cbe8bb1"/>
    <ds:schemaRef ds:uri="e1630066-3fa0-420f-acaa-b3014ba5f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3731</TotalTime>
  <Words>1622</Words>
  <Application>Microsoft Office PowerPoint</Application>
  <PresentationFormat>ワイド画面</PresentationFormat>
  <Paragraphs>386</Paragraphs>
  <Slides>51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61" baseType="lpstr">
      <vt:lpstr>Meiryo UI</vt:lpstr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堺　あずさ</cp:lastModifiedBy>
  <cp:revision>769</cp:revision>
  <dcterms:created xsi:type="dcterms:W3CDTF">2020-12-21T02:41:04Z</dcterms:created>
  <dcterms:modified xsi:type="dcterms:W3CDTF">2024-04-15T05:52:20Z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0x010100EB6D6B954B35BE4185A8406048C19F3E</vt:lpwstr>
  </property>
  <property fmtid="{D5CDD505-2E9C-101B-9397-08002B2CF9AE}" pid="3" name="MediaServiceImageTags">
    <vt:lpwstr/>
  </property>
</Properties>
</file>