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05" r:id="rId6"/>
    <p:sldId id="257" r:id="rId7"/>
    <p:sldId id="308" r:id="rId8"/>
    <p:sldId id="314" r:id="rId9"/>
    <p:sldId id="307" r:id="rId10"/>
    <p:sldId id="259" r:id="rId11"/>
    <p:sldId id="296" r:id="rId12"/>
    <p:sldId id="266" r:id="rId13"/>
    <p:sldId id="267" r:id="rId14"/>
    <p:sldId id="309" r:id="rId15"/>
    <p:sldId id="268" r:id="rId16"/>
    <p:sldId id="311" r:id="rId17"/>
    <p:sldId id="312" r:id="rId18"/>
    <p:sldId id="313" r:id="rId19"/>
    <p:sldId id="288" r:id="rId20"/>
    <p:sldId id="290" r:id="rId21"/>
    <p:sldId id="306" r:id="rId22"/>
    <p:sldId id="310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DA0"/>
    <a:srgbClr val="3366FF"/>
    <a:srgbClr val="0066FF"/>
    <a:srgbClr val="0000FF"/>
    <a:srgbClr val="FFCCCC"/>
    <a:srgbClr val="FFCCFF"/>
    <a:srgbClr val="C4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napToGrid="0">
      <p:cViewPr varScale="1">
        <p:scale>
          <a:sx n="81" d="100"/>
          <a:sy n="81" d="100"/>
        </p:scale>
        <p:origin x="13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6/7/2023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01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44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游ゴシック"/>
              </a:rPr>
              <a:t>https://icon-rainbow.com/%e4%ba%ba%e5%b7%ae%e3%81%97%e6%8c%87%e3%81%ae%e6%89%8b%e3%81%ae%e3%82%ab%e3%83%bc%e3%82%bd%e3%83%ab%e3%82%a2%e3%82%a4%e3%82%b3%e3%83%b3%e7%b4%a0%e6%9d%90-1/</a:t>
            </a:r>
            <a:endParaRPr 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1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游ゴシック"/>
              </a:rPr>
              <a:t>https://icon-rainbow.com/%e4%ba%ba%e5%b7%ae%e3%81%97%e6%8c%87%e3%81%ae%e6%89%8b%e3%81%ae%e3%82%ab%e3%83%bc%e3%82%bd%e3%83%ab%e3%82%a2%e3%82%a4%e3%82%b3%e3%83%b3%e7%b4%a0%e6%9d%90-1/</a:t>
            </a:r>
            <a:endParaRPr 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6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1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2023/6/7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1.jpe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8275" y="1312863"/>
            <a:ext cx="9144000" cy="2387600"/>
          </a:xfrm>
          <a:solidFill>
            <a:srgbClr val="FFCCCC"/>
          </a:solidFill>
        </p:spPr>
        <p:txBody>
          <a:bodyPr anchor="ctr"/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はじめての</a:t>
            </a:r>
            <a:r>
              <a:rPr lang="en-US" altLang="ja-JP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iPad</a:t>
            </a:r>
            <a:endParaRPr kumimoji="1" lang="ja-JP" altLang="en-US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38974" y="1639710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</a:t>
            </a:r>
            <a:r>
              <a:rPr lang="ja-JP" altLang="en-US" sz="2800" dirty="0" err="1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ぱっど</a:t>
            </a:r>
            <a:endParaRPr kumimoji="1" lang="ja-JP" altLang="en-US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8" y="1394371"/>
            <a:ext cx="4980757" cy="3735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53" y="1394371"/>
            <a:ext cx="4980757" cy="3735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39201F2-F1D8-4A6D-8E9F-0AA421E5EDCA}"/>
              </a:ext>
            </a:extLst>
          </p:cNvPr>
          <p:cNvSpPr/>
          <p:nvPr/>
        </p:nvSpPr>
        <p:spPr>
          <a:xfrm>
            <a:off x="1362597" y="2746728"/>
            <a:ext cx="729673" cy="640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98828" y="5389183"/>
            <a:ext cx="3013502" cy="848810"/>
            <a:chOff x="4953724" y="4325139"/>
            <a:chExt cx="3013502" cy="848810"/>
          </a:xfrm>
        </p:grpSpPr>
        <p:sp>
          <p:nvSpPr>
            <p:cNvPr id="21" name="四角形吹き出し 20"/>
            <p:cNvSpPr/>
            <p:nvPr/>
          </p:nvSpPr>
          <p:spPr>
            <a:xfrm>
              <a:off x="4953724" y="4325139"/>
              <a:ext cx="3013502" cy="848810"/>
            </a:xfrm>
            <a:prstGeom prst="wedgeRectCallout">
              <a:avLst>
                <a:gd name="adj1" fmla="val -22241"/>
                <a:gd name="adj2" fmla="val -10044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4953724" y="4400463"/>
              <a:ext cx="301350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「こくご」を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462027">
            <a:off x="1723872" y="3162867"/>
            <a:ext cx="1218850" cy="1544150"/>
          </a:xfrm>
          <a:prstGeom prst="rect">
            <a:avLst/>
          </a:prstGeom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ひらがなパズルをひらこう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2"/>
          <a:stretch/>
        </p:blipFill>
        <p:spPr>
          <a:xfrm>
            <a:off x="7019628" y="3171391"/>
            <a:ext cx="2707038" cy="329967"/>
          </a:xfrm>
          <a:prstGeom prst="rect">
            <a:avLst/>
          </a:prstGeom>
          <a:ln>
            <a:noFill/>
          </a:ln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6801141" y="3171391"/>
            <a:ext cx="3099398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878849">
            <a:off x="7763722" y="3333027"/>
            <a:ext cx="1218850" cy="154415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7084499" y="5382639"/>
            <a:ext cx="3178999" cy="848810"/>
            <a:chOff x="8027088" y="3599843"/>
            <a:chExt cx="3178999" cy="848810"/>
          </a:xfrm>
        </p:grpSpPr>
        <p:sp>
          <p:nvSpPr>
            <p:cNvPr id="29" name="四角形吹き出し 28"/>
            <p:cNvSpPr/>
            <p:nvPr/>
          </p:nvSpPr>
          <p:spPr>
            <a:xfrm>
              <a:off x="8192585" y="3599843"/>
              <a:ext cx="3013502" cy="848810"/>
            </a:xfrm>
            <a:prstGeom prst="wedgeRectCallout">
              <a:avLst>
                <a:gd name="adj1" fmla="val -22241"/>
                <a:gd name="adj2" fmla="val -10044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027088" y="3670305"/>
              <a:ext cx="301350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「ひらがなパズル」を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26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472801" y="2845743"/>
            <a:ext cx="938077" cy="83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4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869150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ひらがなパズルをつかってみよう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76" y="1154758"/>
            <a:ext cx="6695802" cy="50218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グループ化 7"/>
          <p:cNvGrpSpPr/>
          <p:nvPr/>
        </p:nvGrpSpPr>
        <p:grpSpPr>
          <a:xfrm>
            <a:off x="4845210" y="5081031"/>
            <a:ext cx="2641648" cy="1476193"/>
            <a:chOff x="4607214" y="3164278"/>
            <a:chExt cx="2641648" cy="147619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6A949D3-ED42-41C4-9BEB-6AE6E8B3136D}"/>
                </a:ext>
              </a:extLst>
            </p:cNvPr>
            <p:cNvSpPr/>
            <p:nvPr/>
          </p:nvSpPr>
          <p:spPr>
            <a:xfrm>
              <a:off x="4607214" y="3164278"/>
              <a:ext cx="2129028" cy="69983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435320">
              <a:off x="6223621" y="3341602"/>
              <a:ext cx="1025241" cy="1298869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7654597" y="3611773"/>
            <a:ext cx="4122377" cy="1211808"/>
            <a:chOff x="7444681" y="1323903"/>
            <a:chExt cx="4122377" cy="1211808"/>
          </a:xfrm>
        </p:grpSpPr>
        <p:sp>
          <p:nvSpPr>
            <p:cNvPr id="35" name="四角形吹き出し 34"/>
            <p:cNvSpPr/>
            <p:nvPr/>
          </p:nvSpPr>
          <p:spPr>
            <a:xfrm>
              <a:off x="7444681" y="1323903"/>
              <a:ext cx="4122377" cy="1211808"/>
            </a:xfrm>
            <a:prstGeom prst="wedgeRectCallout">
              <a:avLst>
                <a:gd name="adj1" fmla="val -62085"/>
                <a:gd name="adj2" fmla="val 4642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7444681" y="1483531"/>
              <a:ext cx="4122377" cy="89255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「はじめる」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</a:t>
              </a:r>
              <a:endPara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4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3" y="1181061"/>
            <a:ext cx="6791365" cy="5093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7557621" y="1375509"/>
            <a:ext cx="465336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ドラッグ</a:t>
            </a:r>
            <a:endParaRPr lang="en-US" altLang="ja-JP" sz="4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ゆびで、が</a:t>
            </a:r>
            <a:r>
              <a:rPr lang="ja-JP" altLang="en-US" sz="28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めんを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おしたままうごかすこと</a:t>
            </a:r>
            <a:endParaRPr lang="en-US" altLang="ja-JP" sz="16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672313" y="4315461"/>
            <a:ext cx="3685789" cy="1061299"/>
            <a:chOff x="3424587" y="5297522"/>
            <a:chExt cx="3887017" cy="848810"/>
          </a:xfrm>
        </p:grpSpPr>
        <p:sp>
          <p:nvSpPr>
            <p:cNvPr id="13" name="四角形吹き出し 12"/>
            <p:cNvSpPr/>
            <p:nvPr/>
          </p:nvSpPr>
          <p:spPr>
            <a:xfrm>
              <a:off x="3424587" y="5297522"/>
              <a:ext cx="3791742" cy="848810"/>
            </a:xfrm>
            <a:prstGeom prst="wedgeRectCallout">
              <a:avLst>
                <a:gd name="adj1" fmla="val -47159"/>
                <a:gd name="adj2" fmla="val -10772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A37FD44-220E-4E1F-A71D-5C82B89E8AC4}"/>
                </a:ext>
              </a:extLst>
            </p:cNvPr>
            <p:cNvSpPr txBox="1"/>
            <p:nvPr/>
          </p:nvSpPr>
          <p:spPr>
            <a:xfrm>
              <a:off x="3519862" y="5438847"/>
              <a:ext cx="3791742" cy="56615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もじ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の　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ぶ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ひんを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ドラッグ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してみましょう</a:t>
              </a:r>
              <a:endParaRPr 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ひらがなパズルをつかってみよう（ドラッグ）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594764" y="2607011"/>
            <a:ext cx="2930994" cy="1227408"/>
            <a:chOff x="2594764" y="2607011"/>
            <a:chExt cx="2930994" cy="1227408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B394CA71-F5DA-442B-B37B-9F86B375818D}"/>
                </a:ext>
              </a:extLst>
            </p:cNvPr>
            <p:cNvCxnSpPr/>
            <p:nvPr/>
          </p:nvCxnSpPr>
          <p:spPr>
            <a:xfrm flipH="1">
              <a:off x="2594764" y="2831704"/>
              <a:ext cx="2159096" cy="74756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楕円 6"/>
            <p:cNvSpPr/>
            <p:nvPr/>
          </p:nvSpPr>
          <p:spPr>
            <a:xfrm>
              <a:off x="4722720" y="2607011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23272">
              <a:off x="4639682" y="2711857"/>
              <a:ext cx="886076" cy="1122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1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ひらがなパズルをつかってみよう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2" y="1192627"/>
            <a:ext cx="3507556" cy="2630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29" y="1192627"/>
            <a:ext cx="54864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四角形: 角を丸くする 8">
            <a:extLst>
              <a:ext uri="{FF2B5EF4-FFF2-40B4-BE49-F238E27FC236}">
                <a16:creationId xmlns:a16="http://schemas.microsoft.com/office/drawing/2014/main" id="{B6A949D3-ED42-41C4-9BEB-6AE6E8B3136D}"/>
              </a:ext>
            </a:extLst>
          </p:cNvPr>
          <p:cNvSpPr/>
          <p:nvPr/>
        </p:nvSpPr>
        <p:spPr>
          <a:xfrm>
            <a:off x="8911525" y="4624916"/>
            <a:ext cx="1257721" cy="472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37FD44-220E-4E1F-A71D-5C82B89E8AC4}"/>
              </a:ext>
            </a:extLst>
          </p:cNvPr>
          <p:cNvSpPr txBox="1"/>
          <p:nvPr/>
        </p:nvSpPr>
        <p:spPr>
          <a:xfrm>
            <a:off x="490872" y="3917030"/>
            <a:ext cx="3595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ぜんぶあわせて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もじができると</a:t>
            </a:r>
            <a:r>
              <a: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…</a:t>
            </a:r>
            <a:endParaRPr 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2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4219397" y="1883762"/>
            <a:ext cx="826509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408910" y="5439654"/>
            <a:ext cx="3178999" cy="848810"/>
            <a:chOff x="8104580" y="3621416"/>
            <a:chExt cx="3178999" cy="848810"/>
          </a:xfrm>
        </p:grpSpPr>
        <p:sp>
          <p:nvSpPr>
            <p:cNvPr id="22" name="四角形吹き出し 21"/>
            <p:cNvSpPr/>
            <p:nvPr/>
          </p:nvSpPr>
          <p:spPr>
            <a:xfrm>
              <a:off x="8270077" y="3621416"/>
              <a:ext cx="3013502" cy="848810"/>
            </a:xfrm>
            <a:prstGeom prst="wedgeRectCallout">
              <a:avLst>
                <a:gd name="adj1" fmla="val 46674"/>
                <a:gd name="adj2" fmla="val -102273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104580" y="3691878"/>
              <a:ext cx="301350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「つぎへ」を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37FD44-220E-4E1F-A71D-5C82B89E8AC4}"/>
              </a:ext>
            </a:extLst>
          </p:cNvPr>
          <p:cNvSpPr txBox="1"/>
          <p:nvPr/>
        </p:nvSpPr>
        <p:spPr>
          <a:xfrm>
            <a:off x="8683868" y="5356227"/>
            <a:ext cx="297075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せんせいが　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「おわり」というまで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どんどんチャレンジ！</a:t>
            </a:r>
            <a:endParaRPr 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2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1" y="1763283"/>
            <a:ext cx="5048785" cy="3786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5370956" y="1763283"/>
            <a:ext cx="466739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452260" y="1600806"/>
            <a:ext cx="5161808" cy="4039973"/>
            <a:chOff x="6428509" y="1268297"/>
            <a:chExt cx="5161808" cy="4039973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6428509" y="1268297"/>
              <a:ext cx="5161808" cy="4039973"/>
            </a:xfrm>
            <a:prstGeom prst="wedgeRoundRectCallout">
              <a:avLst>
                <a:gd name="adj1" fmla="val -63179"/>
                <a:gd name="adj2" fmla="val -3934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76" b="81703"/>
            <a:stretch/>
          </p:blipFill>
          <p:spPr>
            <a:xfrm>
              <a:off x="6818651" y="1449762"/>
              <a:ext cx="4286942" cy="1559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四角形: 角を丸くする 8">
              <a:extLst>
                <a:ext uri="{FF2B5EF4-FFF2-40B4-BE49-F238E27FC236}">
                  <a16:creationId xmlns:a16="http://schemas.microsoft.com/office/drawing/2014/main" id="{3A93E005-AC89-4CA6-8F32-EF45201522F2}"/>
                </a:ext>
              </a:extLst>
            </p:cNvPr>
            <p:cNvSpPr/>
            <p:nvPr/>
          </p:nvSpPr>
          <p:spPr>
            <a:xfrm>
              <a:off x="10263498" y="1620082"/>
              <a:ext cx="821487" cy="5700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462027">
            <a:off x="10409964" y="2357841"/>
            <a:ext cx="938548" cy="1189038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7474485" y="3751737"/>
            <a:ext cx="3117358" cy="1133045"/>
            <a:chOff x="8910216" y="2200902"/>
            <a:chExt cx="3117358" cy="680141"/>
          </a:xfrm>
        </p:grpSpPr>
        <p:sp>
          <p:nvSpPr>
            <p:cNvPr id="29" name="四角形吹き出し 28"/>
            <p:cNvSpPr/>
            <p:nvPr/>
          </p:nvSpPr>
          <p:spPr>
            <a:xfrm>
              <a:off x="9014072" y="2200902"/>
              <a:ext cx="3013502" cy="680141"/>
            </a:xfrm>
            <a:prstGeom prst="wedgeRectCallout">
              <a:avLst>
                <a:gd name="adj1" fmla="val 25442"/>
                <a:gd name="adj2" fmla="val -9345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910216" y="2271364"/>
              <a:ext cx="3013502" cy="60967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>
          <a:xfrm>
            <a:off x="8063346" y="3792837"/>
            <a:ext cx="570015" cy="5881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4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6452260" y="1600806"/>
            <a:ext cx="5161808" cy="4039973"/>
          </a:xfrm>
          <a:prstGeom prst="wedgeRoundRectCallout">
            <a:avLst>
              <a:gd name="adj1" fmla="val -56967"/>
              <a:gd name="adj2" fmla="val -272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5" t="16078" r="2301" b="70073"/>
          <a:stretch/>
        </p:blipFill>
        <p:spPr>
          <a:xfrm>
            <a:off x="6992229" y="1952591"/>
            <a:ext cx="2645319" cy="1566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0" y="1863583"/>
            <a:ext cx="5144677" cy="3858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202413"/>
            <a:ext cx="12192000" cy="86915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ひらがなパズルをかたづけよう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2816839" y="2408305"/>
            <a:ext cx="466739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992229" y="3946911"/>
            <a:ext cx="3117358" cy="1133045"/>
            <a:chOff x="8910216" y="2200902"/>
            <a:chExt cx="3117358" cy="680141"/>
          </a:xfrm>
        </p:grpSpPr>
        <p:sp>
          <p:nvSpPr>
            <p:cNvPr id="29" name="四角形吹き出し 28"/>
            <p:cNvSpPr/>
            <p:nvPr/>
          </p:nvSpPr>
          <p:spPr>
            <a:xfrm>
              <a:off x="9014072" y="2200902"/>
              <a:ext cx="3013502" cy="680141"/>
            </a:xfrm>
            <a:prstGeom prst="wedgeRectCallout">
              <a:avLst>
                <a:gd name="adj1" fmla="val 25442"/>
                <a:gd name="adj2" fmla="val -9345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4E65A43-E74D-457B-9F4F-387CDF95E04E}"/>
                </a:ext>
              </a:extLst>
            </p:cNvPr>
            <p:cNvSpPr txBox="1"/>
            <p:nvPr/>
          </p:nvSpPr>
          <p:spPr>
            <a:xfrm>
              <a:off x="8910216" y="2271364"/>
              <a:ext cx="3013502" cy="60967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　すべての　　　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タップ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16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5313451" y="2408305"/>
            <a:ext cx="466739" cy="378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四角形: 角を丸くする 8">
            <a:extLst>
              <a:ext uri="{FF2B5EF4-FFF2-40B4-BE49-F238E27FC236}">
                <a16:creationId xmlns:a16="http://schemas.microsoft.com/office/drawing/2014/main" id="{3A93E005-AC89-4CA6-8F32-EF45201522F2}"/>
              </a:ext>
            </a:extLst>
          </p:cNvPr>
          <p:cNvSpPr/>
          <p:nvPr/>
        </p:nvSpPr>
        <p:spPr>
          <a:xfrm>
            <a:off x="8775865" y="2106256"/>
            <a:ext cx="711457" cy="4706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462027">
            <a:off x="9093160" y="2355232"/>
            <a:ext cx="938548" cy="118903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71621" r="17778" b="5406"/>
          <a:stretch/>
        </p:blipFill>
        <p:spPr>
          <a:xfrm>
            <a:off x="8775865" y="4047004"/>
            <a:ext cx="427511" cy="403761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67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9598" y="1867301"/>
            <a:ext cx="3603048" cy="5523455"/>
          </a:xfrm>
          <a:prstGeom prst="rect">
            <a:avLst/>
          </a:prstGeom>
        </p:spPr>
      </p:pic>
      <p:sp>
        <p:nvSpPr>
          <p:cNvPr id="45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もどそう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6249874" y="4119480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6766" y="1311310"/>
            <a:ext cx="660066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ホームボタンをおして、はじめの</a:t>
            </a:r>
            <a:endParaRPr lang="en-US" altLang="ja-JP" sz="3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がめんに</a:t>
            </a: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もどしましょう</a:t>
            </a:r>
            <a:endParaRPr lang="en-US" altLang="ja-JP" sz="3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53" y="3241046"/>
            <a:ext cx="3701286" cy="27759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3" name="グループ化 2"/>
          <p:cNvGrpSpPr/>
          <p:nvPr/>
        </p:nvGrpSpPr>
        <p:grpSpPr>
          <a:xfrm>
            <a:off x="4175590" y="3581844"/>
            <a:ext cx="2366327" cy="2774524"/>
            <a:chOff x="4175590" y="3581844"/>
            <a:chExt cx="2366327" cy="277452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175590" y="5507558"/>
              <a:ext cx="2366327" cy="848810"/>
              <a:chOff x="6911341" y="4305250"/>
              <a:chExt cx="3135946" cy="848810"/>
            </a:xfrm>
          </p:grpSpPr>
          <p:sp>
            <p:nvSpPr>
              <p:cNvPr id="37" name="四角形吹き出し 36"/>
              <p:cNvSpPr/>
              <p:nvPr/>
            </p:nvSpPr>
            <p:spPr>
              <a:xfrm>
                <a:off x="6911341" y="4305250"/>
                <a:ext cx="3125314" cy="848810"/>
              </a:xfrm>
              <a:prstGeom prst="wedgeRectCallout">
                <a:avLst>
                  <a:gd name="adj1" fmla="val 4016"/>
                  <a:gd name="adj2" fmla="val -11064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AFF622-260B-4931-8D55-7E72D3E370CA}"/>
                  </a:ext>
                </a:extLst>
              </p:cNvPr>
              <p:cNvSpPr txBox="1"/>
              <p:nvPr/>
            </p:nvSpPr>
            <p:spPr>
              <a:xfrm>
                <a:off x="7092696" y="4375712"/>
                <a:ext cx="2954591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ホームボタンを</a:t>
                </a:r>
                <a:endParaRPr lang="en-US" altLang="ja-JP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おしましょう</a:t>
                </a:r>
                <a:endPara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sp>
          <p:nvSpPr>
            <p:cNvPr id="53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5158512" y="4377273"/>
              <a:ext cx="557131" cy="4907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6499">
              <a:off x="4437063" y="3451252"/>
              <a:ext cx="978619" cy="1239803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7892920" y="1117833"/>
            <a:ext cx="3603048" cy="5523455"/>
            <a:chOff x="7892920" y="1117833"/>
            <a:chExt cx="3603048" cy="5523455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920" y="1117833"/>
              <a:ext cx="3603048" cy="5523455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192" y="2311002"/>
              <a:ext cx="2779506" cy="3706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5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7927213" y="1080855"/>
            <a:ext cx="3406599" cy="5222299"/>
            <a:chOff x="7927213" y="1080855"/>
            <a:chExt cx="3603048" cy="5523455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7213" y="1080855"/>
              <a:ext cx="3603048" cy="5523455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436" y="2245564"/>
              <a:ext cx="2804699" cy="3739599"/>
            </a:xfrm>
            <a:prstGeom prst="rect">
              <a:avLst/>
            </a:prstGeom>
          </p:spPr>
        </p:pic>
      </p:grpSp>
      <p:sp>
        <p:nvSpPr>
          <p:cNvPr id="68" name="四角形吹き出し 67"/>
          <p:cNvSpPr/>
          <p:nvPr/>
        </p:nvSpPr>
        <p:spPr>
          <a:xfrm>
            <a:off x="8163992" y="4278879"/>
            <a:ext cx="2586624" cy="1283122"/>
          </a:xfrm>
          <a:prstGeom prst="wedgeRectCallout">
            <a:avLst>
              <a:gd name="adj1" fmla="val -1305"/>
              <a:gd name="adj2" fmla="val -763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021497" y="4443249"/>
            <a:ext cx="287161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アプリをうえに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かたづけましょう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つかったアプリをかたづけよう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34492">
            <a:off x="9538444" y="3236527"/>
            <a:ext cx="741290" cy="954726"/>
          </a:xfrm>
          <a:prstGeom prst="rect">
            <a:avLst/>
          </a:prstGeom>
        </p:spPr>
      </p:pic>
      <p:sp>
        <p:nvSpPr>
          <p:cNvPr id="1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18909" y="2895631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6" name="矢印: 右 11">
            <a:extLst>
              <a:ext uri="{FF2B5EF4-FFF2-40B4-BE49-F238E27FC236}">
                <a16:creationId xmlns:a16="http://schemas.microsoft.com/office/drawing/2014/main" id="{CD926AC2-80F7-4463-B26A-B463B08773F2}"/>
              </a:ext>
            </a:extLst>
          </p:cNvPr>
          <p:cNvSpPr/>
          <p:nvPr/>
        </p:nvSpPr>
        <p:spPr>
          <a:xfrm rot="16200000">
            <a:off x="9848206" y="2345228"/>
            <a:ext cx="1302137" cy="417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752612" y="1075725"/>
            <a:ext cx="3409945" cy="5227429"/>
            <a:chOff x="559510" y="1075725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510" y="1075725"/>
              <a:ext cx="3603048" cy="5523455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74" y="2273892"/>
              <a:ext cx="2824326" cy="3765768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2403519" y="4951080"/>
            <a:ext cx="3926303" cy="1780999"/>
            <a:chOff x="2500420" y="5062277"/>
            <a:chExt cx="3926303" cy="1780999"/>
          </a:xfrm>
        </p:grpSpPr>
        <p:sp>
          <p:nvSpPr>
            <p:cNvPr id="38" name="四角形吹き出し 37"/>
            <p:cNvSpPr/>
            <p:nvPr/>
          </p:nvSpPr>
          <p:spPr>
            <a:xfrm>
              <a:off x="3418689" y="5062277"/>
              <a:ext cx="3008034" cy="1259511"/>
            </a:xfrm>
            <a:prstGeom prst="wedgeRectCallout">
              <a:avLst>
                <a:gd name="adj1" fmla="val -61355"/>
                <a:gd name="adj2" fmla="val -270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78ED9BF-3E65-4BE7-A5DB-EE677A5F9B8C}"/>
                </a:ext>
              </a:extLst>
            </p:cNvPr>
            <p:cNvSpPr txBox="1"/>
            <p:nvPr/>
          </p:nvSpPr>
          <p:spPr>
            <a:xfrm>
              <a:off x="3501180" y="5207707"/>
              <a:ext cx="2824326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ホームボタンを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２かい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「とんとん」と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はやくおしましょう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125118">
              <a:off x="2500420" y="5888550"/>
              <a:ext cx="741290" cy="954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47078" y="1233148"/>
            <a:ext cx="3603048" cy="5523455"/>
            <a:chOff x="347078" y="1233148"/>
            <a:chExt cx="3603048" cy="552345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78" y="1233148"/>
              <a:ext cx="3603048" cy="552345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82" y="2433136"/>
              <a:ext cx="2809080" cy="374544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7939144" y="1233147"/>
            <a:ext cx="3603048" cy="5523455"/>
            <a:chOff x="7939144" y="1233147"/>
            <a:chExt cx="3603048" cy="552345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144" y="1233147"/>
              <a:ext cx="3603048" cy="552345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0555" y="2415999"/>
              <a:ext cx="2786623" cy="3715497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でん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げんを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きろう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911355" y="2856283"/>
            <a:ext cx="2991688" cy="1223348"/>
          </a:xfrm>
          <a:prstGeom prst="wedgeRectCallout">
            <a:avLst>
              <a:gd name="adj1" fmla="val 35377"/>
              <a:gd name="adj2" fmla="val -11752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9C3E38-CF0E-44B7-875F-D538FBE32428}"/>
              </a:ext>
            </a:extLst>
          </p:cNvPr>
          <p:cNvSpPr txBox="1"/>
          <p:nvPr/>
        </p:nvSpPr>
        <p:spPr>
          <a:xfrm>
            <a:off x="964464" y="2979212"/>
            <a:ext cx="297490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うらがわの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うえにあるぼたんを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５びょうおしましょう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99099">
            <a:off x="3442452" y="1250208"/>
            <a:ext cx="764222" cy="968186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8236580" y="4222496"/>
            <a:ext cx="2991688" cy="1037488"/>
          </a:xfrm>
          <a:prstGeom prst="wedgeRectCallout">
            <a:avLst>
              <a:gd name="adj1" fmla="val -10492"/>
              <a:gd name="adj2" fmla="val -9581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9C3E38-CF0E-44B7-875F-D538FBE32428}"/>
              </a:ext>
            </a:extLst>
          </p:cNvPr>
          <p:cNvSpPr txBox="1"/>
          <p:nvPr/>
        </p:nvSpPr>
        <p:spPr>
          <a:xfrm>
            <a:off x="8228088" y="4387297"/>
            <a:ext cx="30015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みぎに</a:t>
            </a:r>
            <a:r>
              <a:rPr lang="ja-JP" altLang="en-US" sz="2000" dirty="0" err="1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げんを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きりましょう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796" y="1270667"/>
            <a:ext cx="2624447" cy="2256312"/>
          </a:xfrm>
          <a:prstGeom prst="rect">
            <a:avLst/>
          </a:prstGeom>
        </p:spPr>
      </p:pic>
      <p:sp>
        <p:nvSpPr>
          <p:cNvPr id="27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 rot="2492486">
            <a:off x="5059472" y="2575011"/>
            <a:ext cx="668416" cy="361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70023" y="3522574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9162437" y="2710388"/>
            <a:ext cx="1406603" cy="547920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1418">
            <a:off x="9158662" y="3027567"/>
            <a:ext cx="563484" cy="7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ほかん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こに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かたづけよう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504" y="1406840"/>
            <a:ext cx="69233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にでんげんケーブルを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しっかりとさしましょう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7444639" y="1234443"/>
            <a:ext cx="3593476" cy="1668231"/>
            <a:chOff x="7065816" y="1269003"/>
            <a:chExt cx="2669025" cy="123906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38" b="8409"/>
            <a:stretch/>
          </p:blipFill>
          <p:spPr>
            <a:xfrm rot="10800000">
              <a:off x="7065816" y="1269003"/>
              <a:ext cx="2669025" cy="1239065"/>
            </a:xfrm>
            <a:prstGeom prst="rect">
              <a:avLst/>
            </a:prstGeom>
          </p:spPr>
        </p:pic>
        <p:sp>
          <p:nvSpPr>
            <p:cNvPr id="19" name="四角形: 角を丸くする 12">
              <a:extLst>
                <a:ext uri="{FF2B5EF4-FFF2-40B4-BE49-F238E27FC236}">
                  <a16:creationId xmlns:a16="http://schemas.microsoft.com/office/drawing/2014/main" id="{20C32C5B-BF5E-4683-B4E4-B3254FF01D91}"/>
                </a:ext>
              </a:extLst>
            </p:cNvPr>
            <p:cNvSpPr/>
            <p:nvPr/>
          </p:nvSpPr>
          <p:spPr>
            <a:xfrm>
              <a:off x="8034912" y="1510230"/>
              <a:ext cx="743328" cy="5569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20"/>
          <a:stretch/>
        </p:blipFill>
        <p:spPr>
          <a:xfrm>
            <a:off x="6096000" y="3227454"/>
            <a:ext cx="5212263" cy="269092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2504" y="3307691"/>
            <a:ext cx="568334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ほかん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じぶんのばしょに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しまいましょう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17584" y="6100412"/>
            <a:ext cx="8756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ひらがなパズル　　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e-net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熊本市地域教育情報ネットワーク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http://www.kumamoto-kmm.ed.jp/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008253" y="3797505"/>
            <a:ext cx="856788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7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2087415"/>
            <a:ext cx="840544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・きれいな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で、つかいましょう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・ほかの人にかしてはいけません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・こまったら、すぐに先生に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おしえてください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0" y="224325"/>
            <a:ext cx="12192000" cy="908518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おやくそく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38425" y="1887360"/>
            <a:ext cx="50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7328" y="3041987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645" y="4241698"/>
            <a:ext cx="124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215895" y="1318162"/>
            <a:ext cx="3490639" cy="5207508"/>
            <a:chOff x="8293038" y="1132843"/>
            <a:chExt cx="3603048" cy="552345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3038" y="1132843"/>
              <a:ext cx="3603048" cy="552345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704" y="2321652"/>
              <a:ext cx="2747634" cy="3663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5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1167618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ほかんこから出そう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201" y="1696979"/>
            <a:ext cx="6469736" cy="42857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ケーブルをぬくときは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ねもとをもって</a:t>
            </a: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やさしく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まっすぐ</a:t>
            </a: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にひっぱりましょう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ばしょの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をだしましょう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・りょうてで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しっかりもちましょう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071" y="1523147"/>
            <a:ext cx="3285170" cy="31570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963508" y="91242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だ</a:t>
            </a:r>
            <a:endParaRPr kumimoji="1"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152" y="2794817"/>
            <a:ext cx="1781486" cy="36801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63" y="2749574"/>
            <a:ext cx="1743055" cy="3770663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5376604" y="4680149"/>
            <a:ext cx="2846044" cy="1336430"/>
          </a:xfrm>
          <a:prstGeom prst="wedgeRoundRectCallout">
            <a:avLst>
              <a:gd name="adj1" fmla="val -4542"/>
              <a:gd name="adj2" fmla="val -1380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</a:t>
            </a:r>
            <a:r>
              <a:rPr kumimoji="1" lang="ja-JP" altLang="en-US" sz="2400" dirty="0" err="1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ほそくて</a:t>
            </a:r>
            <a:endParaRPr kumimoji="1" lang="en-US" altLang="ja-JP" sz="24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こわれやすいです</a:t>
            </a:r>
            <a:endParaRPr kumimoji="1" lang="en-US" altLang="ja-JP" sz="24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6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87"/>
            <a:ext cx="12192000" cy="1046171"/>
          </a:xfrm>
          <a:solidFill>
            <a:srgbClr val="FFCCCC"/>
          </a:solidFill>
        </p:spPr>
        <p:txBody>
          <a:bodyPr anchor="ctr"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つく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えの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上うえにおこう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755028"/>
            <a:ext cx="8806375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はつくえから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はみださないようにおきましょう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・つかわないときはしまいましょう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のうえに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うでやものはのせません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104" name="Picture 8" descr="タブレット端末を使う子供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169" y="2170707"/>
            <a:ext cx="3702831" cy="40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積み重なった本のイラスト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724" y="4462466"/>
            <a:ext cx="1913861" cy="16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乗算 3"/>
          <p:cNvSpPr/>
          <p:nvPr/>
        </p:nvSpPr>
        <p:spPr>
          <a:xfrm>
            <a:off x="8248738" y="3484199"/>
            <a:ext cx="4500900" cy="3814544"/>
          </a:xfrm>
          <a:prstGeom prst="mathMultiply">
            <a:avLst>
              <a:gd name="adj1" fmla="val 8289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1383" y="96485"/>
            <a:ext cx="89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うえ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8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87"/>
            <a:ext cx="12192000" cy="1046171"/>
          </a:xfrm>
          <a:solidFill>
            <a:srgbClr val="FFCCCC"/>
          </a:solidFill>
        </p:spPr>
        <p:txBody>
          <a:bodyPr anchor="ctr"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水・のみ物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にはきをつけよう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698086"/>
            <a:ext cx="8806375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　水によわい　です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しゅうりに出すと　２～３か月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もどってきません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近くに　水やのみ物を　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おかないようにしましょうね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3243" y="108360"/>
            <a:ext cx="7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0578" y="108360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19472" y="1498031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71971" y="4519011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59804" y="2707632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82861" y="4495261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027720" y="1515562"/>
            <a:ext cx="4099761" cy="3408258"/>
            <a:chOff x="8027720" y="1515562"/>
            <a:chExt cx="4099761" cy="3408258"/>
          </a:xfrm>
        </p:grpSpPr>
        <p:pic>
          <p:nvPicPr>
            <p:cNvPr id="1026" name="Picture 2" descr="飲み物をこぼした人のイラスト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58"/>
            <a:stretch/>
          </p:blipFill>
          <p:spPr bwMode="auto">
            <a:xfrm>
              <a:off x="9272876" y="1515562"/>
              <a:ext cx="2854605" cy="299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台形 4"/>
            <p:cNvSpPr/>
            <p:nvPr/>
          </p:nvSpPr>
          <p:spPr>
            <a:xfrm>
              <a:off x="8193974" y="4048438"/>
              <a:ext cx="1819745" cy="476060"/>
            </a:xfrm>
            <a:prstGeom prst="trapezoid">
              <a:avLst>
                <a:gd name="adj" fmla="val 37473"/>
              </a:avLst>
            </a:prstGeom>
            <a:solidFill>
              <a:srgbClr val="D7B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台形 17"/>
            <p:cNvSpPr/>
            <p:nvPr/>
          </p:nvSpPr>
          <p:spPr>
            <a:xfrm>
              <a:off x="8027720" y="4447760"/>
              <a:ext cx="4049484" cy="476060"/>
            </a:xfrm>
            <a:prstGeom prst="trapezoid">
              <a:avLst>
                <a:gd name="adj" fmla="val 39967"/>
              </a:avLst>
            </a:prstGeom>
            <a:solidFill>
              <a:srgbClr val="D7B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>
            <a:grpSpLocks noChangeAspect="1"/>
          </p:cNvGrpSpPr>
          <p:nvPr/>
        </p:nvGrpSpPr>
        <p:grpSpPr>
          <a:xfrm rot="18913301">
            <a:off x="8874745" y="3628247"/>
            <a:ext cx="837066" cy="1248777"/>
            <a:chOff x="8293038" y="1132843"/>
            <a:chExt cx="3603048" cy="552345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3038" y="1132843"/>
              <a:ext cx="3603048" cy="5523455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704" y="2321652"/>
              <a:ext cx="2747634" cy="3663512"/>
            </a:xfrm>
            <a:prstGeom prst="rect">
              <a:avLst/>
            </a:prstGeom>
          </p:spPr>
        </p:pic>
      </p:grpSp>
      <p:sp>
        <p:nvSpPr>
          <p:cNvPr id="4" name="乗算 3"/>
          <p:cNvSpPr>
            <a:spLocks noChangeAspect="1"/>
          </p:cNvSpPr>
          <p:nvPr/>
        </p:nvSpPr>
        <p:spPr>
          <a:xfrm>
            <a:off x="7605581" y="1330480"/>
            <a:ext cx="3315207" cy="2809661"/>
          </a:xfrm>
          <a:prstGeom prst="mathMultiply">
            <a:avLst>
              <a:gd name="adj1" fmla="val 8289"/>
            </a:avLst>
          </a:prstGeom>
          <a:solidFill>
            <a:srgbClr val="FF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3723" y="4485735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71566" y="2707632"/>
            <a:ext cx="89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げつ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4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14" y="1264012"/>
            <a:ext cx="3603048" cy="55234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14"/>
            <a:ext cx="12192000" cy="959824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でん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げんを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いれよう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4" name="図 4" descr="電子機器, スクリーンショット, モニター, コンピュータ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93C7DE6-3C5F-4431-8642-C76A18DB5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51" y="2441682"/>
            <a:ext cx="2862673" cy="3711467"/>
          </a:xfrm>
          <a:ln w="228600">
            <a:noFill/>
          </a:ln>
        </p:spPr>
      </p:pic>
      <p:grpSp>
        <p:nvGrpSpPr>
          <p:cNvPr id="5" name="グループ化 4"/>
          <p:cNvGrpSpPr/>
          <p:nvPr/>
        </p:nvGrpSpPr>
        <p:grpSpPr>
          <a:xfrm>
            <a:off x="7815838" y="1264012"/>
            <a:ext cx="3603048" cy="5523455"/>
            <a:chOff x="6113851" y="1264012"/>
            <a:chExt cx="3603048" cy="5523455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3851" y="1264012"/>
              <a:ext cx="3603048" cy="5523455"/>
            </a:xfrm>
            <a:prstGeom prst="rect">
              <a:avLst/>
            </a:prstGeom>
          </p:spPr>
        </p:pic>
        <p:pic>
          <p:nvPicPr>
            <p:cNvPr id="7" name="図 7" descr="アイコン&#10;&#10;説明は自動で生成されたものです">
              <a:extLst>
                <a:ext uri="{FF2B5EF4-FFF2-40B4-BE49-F238E27FC236}">
                  <a16:creationId xmlns:a16="http://schemas.microsoft.com/office/drawing/2014/main" id="{788DB633-08CC-4A3E-BF8A-C08B2D03A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5542" y="2071242"/>
              <a:ext cx="3016333" cy="4476998"/>
            </a:xfrm>
            <a:prstGeom prst="rect">
              <a:avLst/>
            </a:prstGeom>
            <a:ln w="228600">
              <a:noFill/>
            </a:ln>
          </p:spPr>
        </p:pic>
      </p:grpSp>
      <p:sp>
        <p:nvSpPr>
          <p:cNvPr id="11" name="四角形吹き出し 10"/>
          <p:cNvSpPr/>
          <p:nvPr/>
        </p:nvSpPr>
        <p:spPr>
          <a:xfrm>
            <a:off x="8126809" y="2560941"/>
            <a:ext cx="2919554" cy="966038"/>
          </a:xfrm>
          <a:prstGeom prst="wedgeRectCallout">
            <a:avLst>
              <a:gd name="adj1" fmla="val 3367"/>
              <a:gd name="adj2" fmla="val 8186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F07EA-4D4A-4AC9-9FDC-1290EC397FC6}"/>
              </a:ext>
            </a:extLst>
          </p:cNvPr>
          <p:cNvSpPr txBox="1"/>
          <p:nvPr/>
        </p:nvSpPr>
        <p:spPr>
          <a:xfrm>
            <a:off x="8095141" y="2698381"/>
            <a:ext cx="31179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りんごマークが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でるのでまちましょう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796" y="1270667"/>
            <a:ext cx="2624447" cy="2256312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934893" y="2627526"/>
            <a:ext cx="3023007" cy="1326957"/>
          </a:xfrm>
          <a:prstGeom prst="wedgeRectCallout">
            <a:avLst>
              <a:gd name="adj1" fmla="val 42315"/>
              <a:gd name="adj2" fmla="val -8218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99099">
            <a:off x="3850149" y="1192463"/>
            <a:ext cx="764222" cy="968186"/>
          </a:xfrm>
          <a:prstGeom prst="rect">
            <a:avLst/>
          </a:prstGeom>
        </p:spPr>
      </p:pic>
      <p:sp>
        <p:nvSpPr>
          <p:cNvPr id="2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298073" y="3794251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四角形: 角を丸くする 12">
            <a:extLst>
              <a:ext uri="{FF2B5EF4-FFF2-40B4-BE49-F238E27FC236}">
                <a16:creationId xmlns:a16="http://schemas.microsoft.com/office/drawing/2014/main" id="{20C32C5B-BF5E-4683-B4E4-B3254FF01D91}"/>
              </a:ext>
            </a:extLst>
          </p:cNvPr>
          <p:cNvSpPr/>
          <p:nvPr/>
        </p:nvSpPr>
        <p:spPr>
          <a:xfrm rot="2492486">
            <a:off x="5059472" y="2575011"/>
            <a:ext cx="668416" cy="361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AF07EA-4D4A-4AC9-9FDC-1290EC397FC6}"/>
              </a:ext>
            </a:extLst>
          </p:cNvPr>
          <p:cNvSpPr txBox="1"/>
          <p:nvPr/>
        </p:nvSpPr>
        <p:spPr>
          <a:xfrm>
            <a:off x="1052364" y="2783172"/>
            <a:ext cx="27842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うらがわ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にあるぼたん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５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4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7282181" y="1264011"/>
            <a:ext cx="3603048" cy="5523455"/>
            <a:chOff x="7282181" y="1264011"/>
            <a:chExt cx="3603048" cy="5523455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181" y="1264011"/>
              <a:ext cx="3603048" cy="552345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590" y="2479125"/>
              <a:ext cx="2769263" cy="3692350"/>
            </a:xfrm>
            <a:prstGeom prst="rect">
              <a:avLst/>
            </a:prstGeom>
          </p:spPr>
        </p:pic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9" y="1264011"/>
            <a:ext cx="3603048" cy="55234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086"/>
            <a:ext cx="12192000" cy="1091528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パスコードのすうじ</a:t>
            </a:r>
            <a:r>
              <a:rPr 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をいれよう</a:t>
            </a:r>
            <a:endParaRPr 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370023" y="3522574"/>
            <a:ext cx="1451953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A8D845-F9E4-4E31-843C-3D5A88368848}"/>
              </a:ext>
            </a:extLst>
          </p:cNvPr>
          <p:cNvSpPr txBox="1"/>
          <p:nvPr/>
        </p:nvSpPr>
        <p:spPr>
          <a:xfrm>
            <a:off x="9900047" y="2230552"/>
            <a:ext cx="2233189" cy="4001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1" y="2455895"/>
            <a:ext cx="2863541" cy="371557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189845" y="4670346"/>
            <a:ext cx="2704496" cy="2113973"/>
            <a:chOff x="1189845" y="4670346"/>
            <a:chExt cx="2704496" cy="2113973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670160">
              <a:off x="2657584" y="5762039"/>
              <a:ext cx="901922" cy="1142637"/>
            </a:xfrm>
            <a:prstGeom prst="rect">
              <a:avLst/>
            </a:prstGeom>
          </p:spPr>
        </p:pic>
        <p:grpSp>
          <p:nvGrpSpPr>
            <p:cNvPr id="5" name="グループ化 4"/>
            <p:cNvGrpSpPr/>
            <p:nvPr/>
          </p:nvGrpSpPr>
          <p:grpSpPr>
            <a:xfrm>
              <a:off x="1189845" y="4670346"/>
              <a:ext cx="2704496" cy="1067833"/>
              <a:chOff x="1189845" y="4670346"/>
              <a:chExt cx="2704496" cy="1067833"/>
            </a:xfrm>
          </p:grpSpPr>
          <p:sp>
            <p:nvSpPr>
              <p:cNvPr id="25" name="四角形吹き出し 24"/>
              <p:cNvSpPr/>
              <p:nvPr/>
            </p:nvSpPr>
            <p:spPr>
              <a:xfrm>
                <a:off x="1189845" y="4670346"/>
                <a:ext cx="2704496" cy="1067833"/>
              </a:xfrm>
              <a:prstGeom prst="wedgeRectCallout">
                <a:avLst>
                  <a:gd name="adj1" fmla="val -3010"/>
                  <a:gd name="adj2" fmla="val 8773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79C3E38-CF0E-44B7-875F-D538FBE32428}"/>
                  </a:ext>
                </a:extLst>
              </p:cNvPr>
              <p:cNvSpPr txBox="1"/>
              <p:nvPr/>
            </p:nvSpPr>
            <p:spPr>
              <a:xfrm>
                <a:off x="1258368" y="4850319"/>
                <a:ext cx="2477644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ホームボタンを</a:t>
                </a:r>
                <a:endParaRPr lang="en-US" altLang="ja-JP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おしましょう</a:t>
                </a:r>
                <a:endPara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9086836" y="2330752"/>
            <a:ext cx="3047931" cy="4152317"/>
            <a:chOff x="9086836" y="2330752"/>
            <a:chExt cx="3047931" cy="415231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9086836" y="2330752"/>
              <a:ext cx="3047931" cy="4152317"/>
              <a:chOff x="9124494" y="2230552"/>
              <a:chExt cx="3047931" cy="4152317"/>
            </a:xfrm>
          </p:grpSpPr>
          <p:sp>
            <p:nvSpPr>
              <p:cNvPr id="9" name="四角形吹き出し 8"/>
              <p:cNvSpPr/>
              <p:nvPr/>
            </p:nvSpPr>
            <p:spPr>
              <a:xfrm>
                <a:off x="9428912" y="2230552"/>
                <a:ext cx="2704324" cy="1497386"/>
              </a:xfrm>
              <a:prstGeom prst="wedgeRectCallout">
                <a:avLst>
                  <a:gd name="adj1" fmla="val -58692"/>
                  <a:gd name="adj2" fmla="val 4800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79C3E38-CF0E-44B7-875F-D538FBE32428}"/>
                  </a:ext>
                </a:extLst>
              </p:cNvPr>
              <p:cNvSpPr txBox="1"/>
              <p:nvPr/>
            </p:nvSpPr>
            <p:spPr>
              <a:xfrm>
                <a:off x="9428912" y="2337512"/>
                <a:ext cx="2743513" cy="132343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せんせいが</a:t>
                </a:r>
                <a:endParaRPr lang="en-US" altLang="ja-JP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こくばん</a:t>
                </a:r>
                <a:r>
                  <a:rPr lang="ja-JP" altLang="en-US" sz="2000" dirty="0" err="1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にか</a:t>
                </a:r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いた</a:t>
                </a:r>
                <a:endParaRPr lang="en-US" altLang="ja-JP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すうじをじゅんばんにおしましょう</a:t>
                </a:r>
                <a:endPara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79C3E38-CF0E-44B7-875F-D538FBE32428}"/>
                  </a:ext>
                </a:extLst>
              </p:cNvPr>
              <p:cNvSpPr txBox="1"/>
              <p:nvPr/>
            </p:nvSpPr>
            <p:spPr>
              <a:xfrm>
                <a:off x="9124494" y="5420522"/>
                <a:ext cx="3047931" cy="96234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72000" tIns="144000" rIns="91440" bIns="108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まちがえたときは</a:t>
                </a:r>
                <a:endParaRPr lang="en-US" altLang="ja-JP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endParaRPr lang="en-US" altLang="ja-JP" sz="6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pPr algn="ctr"/>
                <a:r>
                  <a:rPr lang="ja-JP" altLang="en-US" sz="2000" dirty="0" smtClean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「削除」</a:t>
                </a:r>
                <a:r>
                  <a:rPr lang="ja-JP" altLang="en-US" sz="20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をおしましょう</a:t>
                </a:r>
                <a:endPara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14" name="下矢印 13"/>
              <p:cNvSpPr/>
              <p:nvPr/>
            </p:nvSpPr>
            <p:spPr>
              <a:xfrm rot="8945425">
                <a:off x="9347385" y="5035189"/>
                <a:ext cx="451263" cy="430887"/>
              </a:xfrm>
              <a:prstGeom prst="downArrow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9421406" y="5909562"/>
              <a:ext cx="83006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12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さくじょ</a:t>
              </a:r>
              <a:endPara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5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2"/>
            <a:ext cx="12192000" cy="877022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きりかえよう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(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スワイプ）</a:t>
            </a:r>
            <a:endParaRPr 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16" y="1112731"/>
            <a:ext cx="3603048" cy="552345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49801" y="1458649"/>
            <a:ext cx="464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endParaRPr lang="en-US" altLang="ja-JP" sz="4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ゆびをがめんに</a:t>
            </a: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つけて、</a:t>
            </a:r>
            <a:endParaRPr lang="en-US" altLang="ja-JP" sz="3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よこにうごかすこと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43" y="2285387"/>
            <a:ext cx="2774832" cy="3699777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897488" y="3968431"/>
            <a:ext cx="11226211" cy="2308591"/>
            <a:chOff x="897488" y="3968431"/>
            <a:chExt cx="11226211" cy="2308591"/>
          </a:xfrm>
        </p:grpSpPr>
        <p:sp>
          <p:nvSpPr>
            <p:cNvPr id="12" name="四角形吹き出し 11"/>
            <p:cNvSpPr/>
            <p:nvPr/>
          </p:nvSpPr>
          <p:spPr>
            <a:xfrm>
              <a:off x="897488" y="5214471"/>
              <a:ext cx="3532843" cy="1062551"/>
            </a:xfrm>
            <a:prstGeom prst="wedgeRectCallout">
              <a:avLst>
                <a:gd name="adj1" fmla="val 39286"/>
                <a:gd name="adj2" fmla="val -9623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964253" y="5336233"/>
              <a:ext cx="3435527" cy="7694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ひだりへ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スワイプ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つ</a:t>
              </a:r>
              <a:r>
                <a:rPr lang="ja-JP" altLang="en-US" sz="2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ぎ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の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がめんを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6" name="四角形吹き出し 15"/>
            <p:cNvSpPr/>
            <p:nvPr/>
          </p:nvSpPr>
          <p:spPr>
            <a:xfrm>
              <a:off x="8590856" y="5175521"/>
              <a:ext cx="3532843" cy="1062551"/>
            </a:xfrm>
            <a:prstGeom prst="wedgeRectCallout">
              <a:avLst>
                <a:gd name="adj1" fmla="val -36346"/>
                <a:gd name="adj2" fmla="val -104053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8646144" y="5336233"/>
              <a:ext cx="3435527" cy="7694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みぎへ</a:t>
              </a:r>
              <a:r>
                <a:rPr lang="ja-JP" altLang="en-US" sz="2400" dirty="0" err="1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ワイプ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</a:t>
              </a:r>
              <a:endParaRPr lang="en-US" altLang="ja-JP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まえのがめ</a:t>
              </a:r>
              <a:r>
                <a:rPr lang="ja-JP" altLang="en-US" sz="20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んを</a:t>
              </a:r>
              <a:r>
                <a:rPr lang="ja-JP" altLang="en-US" sz="2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みましょう</a:t>
              </a:r>
              <a:endPara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7" name="右矢印 16"/>
            <p:cNvSpPr/>
            <p:nvPr/>
          </p:nvSpPr>
          <p:spPr>
            <a:xfrm rot="10800000">
              <a:off x="3519441" y="3968431"/>
              <a:ext cx="2780290" cy="675250"/>
            </a:xfrm>
            <a:prstGeom prst="rightArrow">
              <a:avLst>
                <a:gd name="adj1" fmla="val 65931"/>
                <a:gd name="adj2" fmla="val 61948"/>
              </a:avLst>
            </a:prstGeom>
            <a:gradFill flip="none" rotWithShape="0">
              <a:gsLst>
                <a:gs pos="0">
                  <a:srgbClr val="FF0000"/>
                </a:gs>
                <a:gs pos="28000">
                  <a:srgbClr val="FF0000"/>
                </a:gs>
                <a:gs pos="45000">
                  <a:srgbClr val="FF5050"/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/>
            <p:cNvSpPr/>
            <p:nvPr/>
          </p:nvSpPr>
          <p:spPr>
            <a:xfrm>
              <a:off x="6691291" y="3968431"/>
              <a:ext cx="2420197" cy="675250"/>
            </a:xfrm>
            <a:prstGeom prst="rightArrow">
              <a:avLst>
                <a:gd name="adj1" fmla="val 61949"/>
                <a:gd name="adj2" fmla="val 61948"/>
              </a:avLst>
            </a:prstGeom>
            <a:gradFill flip="none" rotWithShape="0">
              <a:gsLst>
                <a:gs pos="75000">
                  <a:srgbClr val="FF0000"/>
                </a:gs>
                <a:gs pos="100000">
                  <a:srgbClr val="FF0000"/>
                </a:gs>
                <a:gs pos="49000">
                  <a:srgbClr val="FF5050"/>
                </a:gs>
                <a:gs pos="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8261">
              <a:off x="5327324" y="4363793"/>
              <a:ext cx="764222" cy="968186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65968">
              <a:off x="6915970" y="4385089"/>
              <a:ext cx="764222" cy="968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6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学習メニューをひらこう（タップ）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CAFFBDB-8074-402D-A41A-6EAFD8F72785}"/>
              </a:ext>
            </a:extLst>
          </p:cNvPr>
          <p:cNvGrpSpPr/>
          <p:nvPr/>
        </p:nvGrpSpPr>
        <p:grpSpPr>
          <a:xfrm>
            <a:off x="-245284" y="2031074"/>
            <a:ext cx="211004" cy="4144095"/>
            <a:chOff x="3338738" y="719026"/>
            <a:chExt cx="288000" cy="6195405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CE3CB61-A05B-4BF1-8542-3477D404B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8738" y="6626431"/>
              <a:ext cx="288000" cy="288000"/>
            </a:xfrm>
            <a:prstGeom prst="ellipse">
              <a:avLst/>
            </a:prstGeom>
            <a:solidFill>
              <a:srgbClr val="FFFF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E66FEF9-0896-43ED-8A55-5A47619BDAFC}"/>
                </a:ext>
              </a:extLst>
            </p:cNvPr>
            <p:cNvGrpSpPr/>
            <p:nvPr/>
          </p:nvGrpSpPr>
          <p:grpSpPr>
            <a:xfrm>
              <a:off x="3456068" y="719026"/>
              <a:ext cx="53340" cy="53340"/>
              <a:chOff x="3456068" y="719026"/>
              <a:chExt cx="53340" cy="53340"/>
            </a:xfrm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8519F768-1E02-4A99-9C0B-A8682F85F0BB}"/>
                  </a:ext>
                </a:extLst>
              </p:cNvPr>
              <p:cNvSpPr/>
              <p:nvPr/>
            </p:nvSpPr>
            <p:spPr>
              <a:xfrm>
                <a:off x="3456068" y="719026"/>
                <a:ext cx="53340" cy="5334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1DC31F8B-5115-4E6E-AEAC-FEB8548B3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67803" y="730761"/>
                <a:ext cx="29870" cy="2987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sp>
        <p:nvSpPr>
          <p:cNvPr id="18" name="四角形吹き出し 17"/>
          <p:cNvSpPr/>
          <p:nvPr/>
        </p:nvSpPr>
        <p:spPr>
          <a:xfrm>
            <a:off x="4897929" y="4078140"/>
            <a:ext cx="5552510" cy="1587038"/>
          </a:xfrm>
          <a:prstGeom prst="wedgeRectCallout">
            <a:avLst>
              <a:gd name="adj1" fmla="val -38661"/>
              <a:gd name="adj2" fmla="val -927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4865338" y="4357838"/>
            <a:ext cx="523413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「学習メニュー」のアプリを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28312" y="1591359"/>
            <a:ext cx="498854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4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4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ゆびで、が</a:t>
            </a:r>
            <a:r>
              <a:rPr lang="ja-JP" altLang="en-US" sz="32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めんを</a:t>
            </a:r>
            <a:endParaRPr lang="en-US" altLang="ja-JP" sz="3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「とん」とおすこと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79875" y="43243"/>
            <a:ext cx="15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がくしゅう</a:t>
            </a:r>
            <a:endParaRPr kumimoji="1"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03472" y="1521936"/>
            <a:ext cx="3267883" cy="5009648"/>
            <a:chOff x="603472" y="1521936"/>
            <a:chExt cx="3267883" cy="5009648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72" y="1521936"/>
              <a:ext cx="3267883" cy="5009648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92" y="2560855"/>
              <a:ext cx="2566253" cy="342167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2331676" y="4086636"/>
            <a:ext cx="1175103" cy="1568948"/>
            <a:chOff x="3979715" y="3868546"/>
            <a:chExt cx="1175103" cy="1568948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6A949D3-ED42-41C4-9BEB-6AE6E8B3136D}"/>
                </a:ext>
              </a:extLst>
            </p:cNvPr>
            <p:cNvSpPr/>
            <p:nvPr/>
          </p:nvSpPr>
          <p:spPr>
            <a:xfrm>
              <a:off x="3979715" y="3868546"/>
              <a:ext cx="518403" cy="4853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28506">
              <a:off x="4129577" y="4138625"/>
              <a:ext cx="1025241" cy="1298869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267" y="1591359"/>
            <a:ext cx="1677335" cy="16773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76AB3EA30D96445AEEB988345FAD151" ma:contentTypeVersion="7" ma:contentTypeDescription="新しいドキュメントを作成します。" ma:contentTypeScope="" ma:versionID="8a9cb7e1393cd264fab3650954a97895">
  <xsd:schema xmlns:xsd="http://www.w3.org/2001/XMLSchema" xmlns:xs="http://www.w3.org/2001/XMLSchema" xmlns:p="http://schemas.microsoft.com/office/2006/metadata/properties" xmlns:ns2="458b578f-3bf7-40a2-9704-73b2e335973b" targetNamespace="http://schemas.microsoft.com/office/2006/metadata/properties" ma:root="true" ma:fieldsID="00f4de3dfced42fd99ec7d3f247a3599" ns2:_="">
    <xsd:import namespace="458b578f-3bf7-40a2-9704-73b2e3359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78f-3bf7-40a2-9704-73b2e335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07B6AD-A93C-4248-AFC7-A5F2B301793E}">
  <ds:schemaRefs>
    <ds:schemaRef ds:uri="458b578f-3bf7-40a2-9704-73b2e3359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4C0CCD-6D5A-48D6-B542-1E4D7AD7953A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58b578f-3bf7-40a2-9704-73b2e335973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568</Words>
  <Application>Microsoft Office PowerPoint</Application>
  <PresentationFormat>ワイド画面</PresentationFormat>
  <Paragraphs>144</Paragraphs>
  <Slides>19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Meiryo UI</vt:lpstr>
      <vt:lpstr>ＭＳ Ｐゴシック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はじめてのiPad</vt:lpstr>
      <vt:lpstr>PowerPoint プレゼンテーション</vt:lpstr>
      <vt:lpstr>ほかんこから出そう</vt:lpstr>
      <vt:lpstr>つくえの上うえにおこう</vt:lpstr>
      <vt:lpstr>水・のみ物にはきをつけよう</vt:lpstr>
      <vt:lpstr>でんげんをいれよう</vt:lpstr>
      <vt:lpstr>パスコードのすうじをいれよう</vt:lpstr>
      <vt:lpstr>がめんをきりかえよう(スワイプ）</vt:lpstr>
      <vt:lpstr>学習メニューをひらこう（タップ）</vt:lpstr>
      <vt:lpstr>PowerPoint プレゼンテーション</vt:lpstr>
      <vt:lpstr>ひらがなパズルをつかってみよう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でんげんをきろう</vt:lpstr>
      <vt:lpstr>ほかんこにかたづけよう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IT05</dc:creator>
  <cp:lastModifiedBy>柏市立教育研究所</cp:lastModifiedBy>
  <cp:revision>183</cp:revision>
  <dcterms:created xsi:type="dcterms:W3CDTF">2020-12-21T02:05:01Z</dcterms:created>
  <dcterms:modified xsi:type="dcterms:W3CDTF">2023-06-07T01:20:57Z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0x010100676AB3EA30D96445AEEB988345FAD151</vt:lpwstr>
  </property>
</Properties>
</file>