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95" r:id="rId5"/>
    <p:sldId id="282" r:id="rId6"/>
    <p:sldId id="258" r:id="rId7"/>
    <p:sldId id="289" r:id="rId8"/>
    <p:sldId id="267" r:id="rId9"/>
    <p:sldId id="291" r:id="rId10"/>
    <p:sldId id="284" r:id="rId11"/>
    <p:sldId id="280" r:id="rId12"/>
    <p:sldId id="292" r:id="rId13"/>
    <p:sldId id="299" r:id="rId14"/>
    <p:sldId id="300" r:id="rId15"/>
    <p:sldId id="304" r:id="rId16"/>
    <p:sldId id="305" r:id="rId17"/>
    <p:sldId id="306" r:id="rId18"/>
    <p:sldId id="307" r:id="rId19"/>
    <p:sldId id="274" r:id="rId2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333" autoAdjust="0"/>
  </p:normalViewPr>
  <p:slideViewPr>
    <p:cSldViewPr snapToGrid="0">
      <p:cViewPr varScale="1">
        <p:scale>
          <a:sx n="76" d="100"/>
          <a:sy n="76" d="100"/>
        </p:scale>
        <p:origin x="126" y="10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F2B5B6-2990-452C-A95C-291498F37DBD}" type="datetimeFigureOut">
              <a:rPr kumimoji="1" lang="ja-JP" altLang="en-US" smtClean="0"/>
              <a:t>2023/1/17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22632-A205-416F-A956-04477E70B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52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58879-BC5C-44F8-A91F-EC4DC70B8C82}" type="datetimeFigureOut">
              <a:rPr kumimoji="1" lang="ja-JP" altLang="en-US" smtClean="0"/>
              <a:t>2023/1/17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DE4B7-4D56-4CD6-BF69-1C7B4AA53D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195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58879-BC5C-44F8-A91F-EC4DC70B8C82}" type="datetimeFigureOut">
              <a:rPr kumimoji="1" lang="ja-JP" altLang="en-US" smtClean="0"/>
              <a:t>2023/1/17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DE4B7-4D56-4CD6-BF69-1C7B4AA53D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99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58879-BC5C-44F8-A91F-EC4DC70B8C82}" type="datetimeFigureOut">
              <a:rPr kumimoji="1" lang="ja-JP" altLang="en-US" smtClean="0"/>
              <a:t>2023/1/17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DE4B7-4D56-4CD6-BF69-1C7B4AA53D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9435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58879-BC5C-44F8-A91F-EC4DC70B8C82}" type="datetimeFigureOut">
              <a:rPr kumimoji="1" lang="ja-JP" altLang="en-US" smtClean="0"/>
              <a:t>2023/1/17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DE4B7-4D56-4CD6-BF69-1C7B4AA53D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526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58879-BC5C-44F8-A91F-EC4DC70B8C82}" type="datetimeFigureOut">
              <a:rPr kumimoji="1" lang="ja-JP" altLang="en-US" smtClean="0"/>
              <a:t>2023/1/17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DE4B7-4D56-4CD6-BF69-1C7B4AA53D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9664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58879-BC5C-44F8-A91F-EC4DC70B8C82}" type="datetimeFigureOut">
              <a:rPr kumimoji="1" lang="ja-JP" altLang="en-US" smtClean="0"/>
              <a:t>2023/1/17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DE4B7-4D56-4CD6-BF69-1C7B4AA53D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8356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58879-BC5C-44F8-A91F-EC4DC70B8C82}" type="datetimeFigureOut">
              <a:rPr kumimoji="1" lang="ja-JP" altLang="en-US" smtClean="0"/>
              <a:t>2023/1/17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DE4B7-4D56-4CD6-BF69-1C7B4AA53D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1523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58879-BC5C-44F8-A91F-EC4DC70B8C82}" type="datetimeFigureOut">
              <a:rPr kumimoji="1" lang="ja-JP" altLang="en-US" smtClean="0"/>
              <a:t>2023/1/17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DE4B7-4D56-4CD6-BF69-1C7B4AA53D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1617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58879-BC5C-44F8-A91F-EC4DC70B8C82}" type="datetimeFigureOut">
              <a:rPr kumimoji="1" lang="ja-JP" altLang="en-US" smtClean="0"/>
              <a:t>2023/1/17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DE4B7-4D56-4CD6-BF69-1C7B4AA53D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3762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58879-BC5C-44F8-A91F-EC4DC70B8C82}" type="datetimeFigureOut">
              <a:rPr kumimoji="1" lang="ja-JP" altLang="en-US" smtClean="0"/>
              <a:t>2023/1/17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DE4B7-4D56-4CD6-BF69-1C7B4AA53D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6648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58879-BC5C-44F8-A91F-EC4DC70B8C82}" type="datetimeFigureOut">
              <a:rPr kumimoji="1" lang="ja-JP" altLang="en-US" smtClean="0"/>
              <a:t>2023/1/17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DE4B7-4D56-4CD6-BF69-1C7B4AA53D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865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58879-BC5C-44F8-A91F-EC4DC70B8C82}" type="datetimeFigureOut">
              <a:rPr kumimoji="1" lang="ja-JP" altLang="en-US" smtClean="0"/>
              <a:t>2023/1/17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DE4B7-4D56-4CD6-BF69-1C7B4AA53D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335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8.png"/><Relationship Id="rId3" Type="http://schemas.openxmlformats.org/officeDocument/2006/relationships/image" Target="../media/image43.png"/><Relationship Id="rId7" Type="http://schemas.openxmlformats.org/officeDocument/2006/relationships/image" Target="../media/image41.png"/><Relationship Id="rId12" Type="http://schemas.openxmlformats.org/officeDocument/2006/relationships/image" Target="../media/image4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48.png"/><Relationship Id="rId5" Type="http://schemas.openxmlformats.org/officeDocument/2006/relationships/image" Target="../media/image45.GIF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image" Target="../media/image37.jpeg"/><Relationship Id="rId1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3.png"/><Relationship Id="rId7" Type="http://schemas.openxmlformats.org/officeDocument/2006/relationships/image" Target="../media/image41.png"/><Relationship Id="rId12" Type="http://schemas.openxmlformats.org/officeDocument/2006/relationships/image" Target="../media/image5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38.png"/><Relationship Id="rId5" Type="http://schemas.openxmlformats.org/officeDocument/2006/relationships/image" Target="../media/image45.GIF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0" Type="http://schemas.openxmlformats.org/officeDocument/2006/relationships/image" Target="../media/image41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jpeg"/><Relationship Id="rId7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jpeg"/><Relationship Id="rId7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5.jpeg"/><Relationship Id="rId7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3"/>
          <p:cNvSpPr txBox="1">
            <a:spLocks/>
          </p:cNvSpPr>
          <p:nvPr/>
        </p:nvSpPr>
        <p:spPr>
          <a:xfrm>
            <a:off x="928571" y="1094614"/>
            <a:ext cx="10528663" cy="29813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ja-JP" sz="66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66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はじめての</a:t>
            </a:r>
            <a:r>
              <a:rPr lang="en-US" altLang="ja-JP" sz="66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Chromebook</a:t>
            </a:r>
          </a:p>
          <a:p>
            <a:pPr algn="ctr"/>
            <a:r>
              <a:rPr lang="ja-JP" altLang="en-US" sz="36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　　　クロムブック</a:t>
            </a:r>
            <a:endParaRPr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" name="タイトル 3"/>
          <p:cNvSpPr txBox="1">
            <a:spLocks/>
          </p:cNvSpPr>
          <p:nvPr/>
        </p:nvSpPr>
        <p:spPr>
          <a:xfrm>
            <a:off x="10737666" y="289176"/>
            <a:ext cx="1227909" cy="414419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2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中学校用</a:t>
            </a:r>
            <a:endParaRPr lang="ja-JP" altLang="en-US" sz="2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426637" y="4596319"/>
            <a:ext cx="5697386" cy="1541516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j-cs"/>
              </a:defRPr>
            </a:lvl1pPr>
          </a:lstStyle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ja-JP" altLang="en-US" sz="2800" dirty="0" smtClean="0"/>
              <a:t>写真や動画の撮影</a:t>
            </a:r>
            <a:endParaRPr lang="en-US" altLang="ja-JP" sz="2800" dirty="0" smtClean="0"/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ja-JP" altLang="en-US" sz="2800" dirty="0" smtClean="0"/>
              <a:t>ファイルの保存先について　　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53659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テキスト ボックス 33"/>
          <p:cNvSpPr txBox="1"/>
          <p:nvPr/>
        </p:nvSpPr>
        <p:spPr>
          <a:xfrm>
            <a:off x="0" y="262289"/>
            <a:ext cx="12192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defPPr>
              <a:defRPr lang="ja-JP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ja-JP" altLang="en-US" sz="3600" dirty="0" smtClean="0"/>
              <a:t>撮影したファイル（写真・動画）の保存場所</a:t>
            </a:r>
            <a:endParaRPr lang="ja-JP" altLang="en-US" sz="3600" dirty="0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60" y="2341837"/>
            <a:ext cx="3010403" cy="3808549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3"/>
          <a:srcRect l="9722" t="3739"/>
          <a:stretch/>
        </p:blipFill>
        <p:spPr>
          <a:xfrm>
            <a:off x="3762103" y="1800409"/>
            <a:ext cx="7742346" cy="4639579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203060" y="1384910"/>
            <a:ext cx="301056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ja-JP"/>
            </a:defPPr>
            <a:lvl1pPr>
              <a:defRPr sz="1600">
                <a:solidFill>
                  <a:srgbClr val="666A6D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defRPr>
            </a:lvl1pPr>
          </a:lstStyle>
          <a:p>
            <a:r>
              <a:rPr lang="ja-JP" altLang="en-US" sz="2400" dirty="0" smtClean="0">
                <a:solidFill>
                  <a:srgbClr val="FF0000"/>
                </a:solidFill>
              </a:rPr>
              <a:t>①パソコンモード</a:t>
            </a:r>
            <a:r>
              <a:rPr lang="ja-JP" altLang="en-US" sz="2400" dirty="0" smtClean="0">
                <a:solidFill>
                  <a:schemeClr val="tx1"/>
                </a:solidFill>
              </a:rPr>
              <a:t>に戻しましょう</a:t>
            </a:r>
            <a:endParaRPr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975676" y="3539632"/>
            <a:ext cx="731519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ja-JP"/>
            </a:defPPr>
            <a:lvl1pPr>
              <a:defRPr sz="1600">
                <a:solidFill>
                  <a:srgbClr val="666A6D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defRPr>
            </a:lvl1pPr>
          </a:lstStyle>
          <a:p>
            <a:r>
              <a:rPr lang="ja-JP" altLang="en-US" sz="2400" dirty="0" smtClean="0">
                <a:solidFill>
                  <a:srgbClr val="FF0000"/>
                </a:solidFill>
              </a:rPr>
              <a:t>②</a:t>
            </a:r>
            <a:r>
              <a:rPr lang="ja-JP" altLang="en-US" sz="2400" dirty="0" smtClean="0">
                <a:solidFill>
                  <a:schemeClr val="tx1"/>
                </a:solidFill>
              </a:rPr>
              <a:t>アプリ一覧から</a:t>
            </a:r>
            <a:r>
              <a:rPr lang="ja-JP" altLang="en-US" sz="2400" dirty="0" smtClean="0">
                <a:solidFill>
                  <a:srgbClr val="FF0000"/>
                </a:solidFill>
              </a:rPr>
              <a:t>「ファイル」をタップ</a:t>
            </a:r>
            <a:r>
              <a:rPr lang="ja-JP" altLang="en-US" sz="2400" dirty="0" smtClean="0">
                <a:solidFill>
                  <a:schemeClr val="tx1"/>
                </a:solidFill>
              </a:rPr>
              <a:t>しましょう</a:t>
            </a:r>
            <a:endParaRPr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24" name="角丸四角形 23"/>
          <p:cNvSpPr/>
          <p:nvPr/>
        </p:nvSpPr>
        <p:spPr>
          <a:xfrm>
            <a:off x="5425892" y="2625237"/>
            <a:ext cx="865750" cy="88826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765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0917" y="1398221"/>
            <a:ext cx="8490858" cy="5088123"/>
          </a:xfrm>
          <a:prstGeom prst="rect">
            <a:avLst/>
          </a:prstGeom>
        </p:spPr>
      </p:pic>
      <p:sp>
        <p:nvSpPr>
          <p:cNvPr id="6" name="角丸四角形 5"/>
          <p:cNvSpPr/>
          <p:nvPr/>
        </p:nvSpPr>
        <p:spPr>
          <a:xfrm>
            <a:off x="3087640" y="2316758"/>
            <a:ext cx="865750" cy="88826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345810" y="3301425"/>
            <a:ext cx="337027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ja-JP"/>
            </a:defPPr>
            <a:lvl1pPr>
              <a:defRPr sz="1600">
                <a:solidFill>
                  <a:srgbClr val="666A6D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defRPr>
            </a:lvl1pPr>
          </a:lstStyle>
          <a:p>
            <a:r>
              <a:rPr lang="ja-JP" altLang="en-US" sz="2400" dirty="0">
                <a:solidFill>
                  <a:srgbClr val="FF0000"/>
                </a:solidFill>
              </a:rPr>
              <a:t>「ファイル」</a:t>
            </a:r>
            <a:r>
              <a:rPr lang="ja-JP" altLang="en-US" sz="2400" dirty="0">
                <a:solidFill>
                  <a:schemeClr val="tx1"/>
                </a:solidFill>
              </a:rPr>
              <a:t>をタップしましょう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511939" y="2772532"/>
            <a:ext cx="48332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①</a:t>
            </a:r>
            <a:endParaRPr kumimoji="1" lang="ja-JP" altLang="en-US" b="1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7740795" y="3597785"/>
            <a:ext cx="3581400" cy="1193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0" name="Picture 2" descr="https://image.rakuten.co.jp/labsurde/cabinet/pencase/vol23pencase/repas3onnly_80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96121" y="3744777"/>
            <a:ext cx="1219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角丸四角形 10"/>
          <p:cNvSpPr/>
          <p:nvPr/>
        </p:nvSpPr>
        <p:spPr>
          <a:xfrm>
            <a:off x="7761901" y="3597638"/>
            <a:ext cx="1589681" cy="1537726"/>
          </a:xfrm>
          <a:prstGeom prst="roundRect">
            <a:avLst>
              <a:gd name="adj" fmla="val 4096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3799" y="2201361"/>
            <a:ext cx="2224693" cy="4289136"/>
          </a:xfrm>
          <a:prstGeom prst="rect">
            <a:avLst/>
          </a:prstGeom>
        </p:spPr>
      </p:pic>
      <p:sp>
        <p:nvSpPr>
          <p:cNvPr id="58" name="角丸四角形 57"/>
          <p:cNvSpPr/>
          <p:nvPr/>
        </p:nvSpPr>
        <p:spPr>
          <a:xfrm>
            <a:off x="9511579" y="3597638"/>
            <a:ext cx="1589681" cy="1537726"/>
          </a:xfrm>
          <a:prstGeom prst="roundRect">
            <a:avLst>
              <a:gd name="adj" fmla="val 4096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8" name="Picture 2" descr="ぽっちゃりした少女のイラスト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89190" y="3537826"/>
            <a:ext cx="1385380" cy="121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角丸四角形 59"/>
          <p:cNvSpPr/>
          <p:nvPr/>
        </p:nvSpPr>
        <p:spPr>
          <a:xfrm>
            <a:off x="4955500" y="4501824"/>
            <a:ext cx="1795787" cy="35975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" name="グループ化 4"/>
          <p:cNvGrpSpPr/>
          <p:nvPr/>
        </p:nvGrpSpPr>
        <p:grpSpPr>
          <a:xfrm>
            <a:off x="4925592" y="2193055"/>
            <a:ext cx="6596667" cy="4293289"/>
            <a:chOff x="4925592" y="2564711"/>
            <a:chExt cx="6596667" cy="4293289"/>
          </a:xfrm>
        </p:grpSpPr>
        <p:pic>
          <p:nvPicPr>
            <p:cNvPr id="47" name="図 46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78492" y="2568864"/>
              <a:ext cx="4343767" cy="4289136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25" name="図 24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5592" y="2564711"/>
              <a:ext cx="2575307" cy="4290244"/>
            </a:xfrm>
            <a:prstGeom prst="rect">
              <a:avLst/>
            </a:prstGeom>
          </p:spPr>
        </p:pic>
      </p:grpSp>
      <p:sp>
        <p:nvSpPr>
          <p:cNvPr id="24" name="テキスト ボックス 23"/>
          <p:cNvSpPr txBox="1"/>
          <p:nvPr/>
        </p:nvSpPr>
        <p:spPr>
          <a:xfrm>
            <a:off x="4409394" y="4911166"/>
            <a:ext cx="293150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ja-JP"/>
            </a:defPPr>
            <a:lvl1pPr>
              <a:defRPr sz="1600">
                <a:solidFill>
                  <a:srgbClr val="666A6D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defRPr>
            </a:lvl1pPr>
          </a:lstStyle>
          <a:p>
            <a:r>
              <a:rPr lang="ja-JP" altLang="en-US" sz="2400" dirty="0" smtClean="0">
                <a:solidFill>
                  <a:srgbClr val="FF0000"/>
                </a:solidFill>
              </a:rPr>
              <a:t>「カメラ」</a:t>
            </a:r>
            <a:r>
              <a:rPr lang="ja-JP" altLang="en-US" sz="2400" dirty="0">
                <a:solidFill>
                  <a:schemeClr val="tx1"/>
                </a:solidFill>
              </a:rPr>
              <a:t>をタップしましょう</a:t>
            </a: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4430985" y="4416098"/>
            <a:ext cx="48332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②</a:t>
            </a:r>
          </a:p>
        </p:txBody>
      </p:sp>
      <p:cxnSp>
        <p:nvCxnSpPr>
          <p:cNvPr id="16" name="直線コネクタ 15"/>
          <p:cNvCxnSpPr/>
          <p:nvPr/>
        </p:nvCxnSpPr>
        <p:spPr>
          <a:xfrm>
            <a:off x="3977839" y="2705303"/>
            <a:ext cx="1817367" cy="1583941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0" y="262289"/>
            <a:ext cx="12192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defPPr>
              <a:defRPr lang="ja-JP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ja-JP" altLang="en-US" sz="3600" dirty="0" smtClean="0"/>
              <a:t>撮影したファイル（写真・動画）の保存場所</a:t>
            </a:r>
            <a:endParaRPr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956904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25"/>
          <p:cNvSpPr/>
          <p:nvPr/>
        </p:nvSpPr>
        <p:spPr>
          <a:xfrm>
            <a:off x="6837727" y="4541850"/>
            <a:ext cx="2864758" cy="937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>
            <a:off x="6908485" y="3309950"/>
            <a:ext cx="3060700" cy="887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Picture 2" descr="おかっぱの男の子のイラスト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9056" y="4536952"/>
            <a:ext cx="875757" cy="87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8376" y="4209821"/>
            <a:ext cx="1521433" cy="292116"/>
          </a:xfrm>
          <a:prstGeom prst="rect">
            <a:avLst/>
          </a:prstGeom>
        </p:spPr>
      </p:pic>
      <p:pic>
        <p:nvPicPr>
          <p:cNvPr id="27" name="Picture 2" descr="ぽっちゃりした少女のイラスト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45027" y="3316254"/>
            <a:ext cx="1001214" cy="87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7085" y="3512209"/>
            <a:ext cx="1171357" cy="672228"/>
          </a:xfrm>
          <a:prstGeom prst="rect">
            <a:avLst/>
          </a:prstGeom>
        </p:spPr>
      </p:pic>
      <p:sp>
        <p:nvSpPr>
          <p:cNvPr id="38" name="角丸四角形 37"/>
          <p:cNvSpPr/>
          <p:nvPr/>
        </p:nvSpPr>
        <p:spPr>
          <a:xfrm>
            <a:off x="4873607" y="4104252"/>
            <a:ext cx="1691977" cy="35958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6043071" y="3619831"/>
            <a:ext cx="48332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②</a:t>
            </a:r>
            <a:endParaRPr kumimoji="1" lang="ja-JP" altLang="en-US" b="1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6990127" y="4694250"/>
            <a:ext cx="2864758" cy="937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1" name="Picture 2" descr="おかっぱの男の子のイラスト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1456" y="4689352"/>
            <a:ext cx="875757" cy="87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図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0776" y="4362221"/>
            <a:ext cx="1521433" cy="292116"/>
          </a:xfrm>
          <a:prstGeom prst="rect">
            <a:avLst/>
          </a:prstGeom>
        </p:spPr>
      </p:pic>
      <p:pic>
        <p:nvPicPr>
          <p:cNvPr id="53" name="Picture 2" descr="ぽっちゃりした少女のイラスト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97427" y="3468654"/>
            <a:ext cx="1001214" cy="87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図 5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485" y="3664609"/>
            <a:ext cx="1171357" cy="672228"/>
          </a:xfrm>
          <a:prstGeom prst="rect">
            <a:avLst/>
          </a:prstGeom>
        </p:spPr>
      </p:pic>
      <p:pic>
        <p:nvPicPr>
          <p:cNvPr id="56" name="図 5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1477" y="1886333"/>
            <a:ext cx="8692007" cy="445710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0813" y="2045937"/>
            <a:ext cx="2353003" cy="4290244"/>
          </a:xfrm>
          <a:prstGeom prst="rect">
            <a:avLst/>
          </a:prstGeom>
        </p:spPr>
      </p:pic>
      <p:sp>
        <p:nvSpPr>
          <p:cNvPr id="62" name="角丸四角形 61"/>
          <p:cNvSpPr/>
          <p:nvPr/>
        </p:nvSpPr>
        <p:spPr>
          <a:xfrm>
            <a:off x="9181785" y="2178616"/>
            <a:ext cx="507999" cy="49452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7173371" y="5245431"/>
            <a:ext cx="264341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見たいものを</a:t>
            </a:r>
            <a:endParaRPr kumimoji="1" lang="en-US" altLang="ja-JP" sz="2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2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タップしましょう</a:t>
            </a:r>
            <a:endParaRPr kumimoji="1" lang="ja-JP" altLang="en-US" b="1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7" name="正方形/長方形 66"/>
          <p:cNvSpPr/>
          <p:nvPr/>
        </p:nvSpPr>
        <p:spPr>
          <a:xfrm>
            <a:off x="4152831" y="3435657"/>
            <a:ext cx="3581400" cy="1193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8" name="Picture 2" descr="ぽっちゃりした少女のイラスト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57223" y="3390820"/>
            <a:ext cx="1385380" cy="121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https://image.rakuten.co.jp/labsurde/cabinet/pencase/vol23pencase/repas3onnly_800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4931" y="3619831"/>
            <a:ext cx="1219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図 69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9885" y="4514637"/>
            <a:ext cx="1625600" cy="482600"/>
          </a:xfrm>
          <a:prstGeom prst="rect">
            <a:avLst/>
          </a:prstGeom>
        </p:spPr>
      </p:pic>
      <p:grpSp>
        <p:nvGrpSpPr>
          <p:cNvPr id="5" name="グループ化 4"/>
          <p:cNvGrpSpPr/>
          <p:nvPr/>
        </p:nvGrpSpPr>
        <p:grpSpPr>
          <a:xfrm>
            <a:off x="4523425" y="5363723"/>
            <a:ext cx="2355306" cy="841830"/>
            <a:chOff x="7232832" y="5917474"/>
            <a:chExt cx="2355306" cy="841830"/>
          </a:xfrm>
        </p:grpSpPr>
        <p:grpSp>
          <p:nvGrpSpPr>
            <p:cNvPr id="3" name="グループ化 2"/>
            <p:cNvGrpSpPr/>
            <p:nvPr/>
          </p:nvGrpSpPr>
          <p:grpSpPr>
            <a:xfrm>
              <a:off x="7254581" y="6019800"/>
              <a:ext cx="2209823" cy="711200"/>
              <a:chOff x="3949678" y="6019800"/>
              <a:chExt cx="2209823" cy="711200"/>
            </a:xfrm>
          </p:grpSpPr>
          <p:pic>
            <p:nvPicPr>
              <p:cNvPr id="72" name="図 71"/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029200" y="6019800"/>
                <a:ext cx="685800" cy="711200"/>
              </a:xfrm>
              <a:prstGeom prst="rect">
                <a:avLst/>
              </a:prstGeom>
            </p:spPr>
          </p:pic>
          <p:pic>
            <p:nvPicPr>
              <p:cNvPr id="74" name="図 73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949678" y="6045200"/>
                <a:ext cx="647722" cy="647722"/>
              </a:xfrm>
              <a:prstGeom prst="rect">
                <a:avLst/>
              </a:prstGeom>
            </p:spPr>
          </p:pic>
          <p:sp>
            <p:nvSpPr>
              <p:cNvPr id="75" name="テキスト ボックス 74"/>
              <p:cNvSpPr txBox="1"/>
              <p:nvPr/>
            </p:nvSpPr>
            <p:spPr>
              <a:xfrm>
                <a:off x="5558613" y="6209010"/>
                <a:ext cx="600888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ja-JP"/>
                </a:defPPr>
                <a:lvl1pPr>
                  <a:defRPr sz="1600">
                    <a:solidFill>
                      <a:srgbClr val="666A6D"/>
                    </a:solidFill>
                    <a:latin typeface="UD デジタル 教科書体 N-B" panose="02020700000000000000" pitchFamily="17" charset="-128"/>
                    <a:ea typeface="UD デジタル 教科書体 N-B" panose="02020700000000000000" pitchFamily="17" charset="-128"/>
                  </a:defRPr>
                </a:lvl1pPr>
              </a:lstStyle>
              <a:p>
                <a:r>
                  <a:rPr lang="ja-JP" altLang="en-US" dirty="0">
                    <a:solidFill>
                      <a:schemeClr val="tx1"/>
                    </a:solidFill>
                  </a:rPr>
                  <a:t>動画</a:t>
                </a:r>
              </a:p>
            </p:txBody>
          </p:sp>
          <p:sp>
            <p:nvSpPr>
              <p:cNvPr id="76" name="テキスト ボックス 75"/>
              <p:cNvSpPr txBox="1"/>
              <p:nvPr/>
            </p:nvSpPr>
            <p:spPr>
              <a:xfrm>
                <a:off x="4504513" y="6221710"/>
                <a:ext cx="600888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ja-JP"/>
                </a:defPPr>
                <a:lvl1pPr>
                  <a:defRPr sz="1600">
                    <a:solidFill>
                      <a:srgbClr val="666A6D"/>
                    </a:solidFill>
                    <a:latin typeface="UD デジタル 教科書体 N-B" panose="02020700000000000000" pitchFamily="17" charset="-128"/>
                    <a:ea typeface="UD デジタル 教科書体 N-B" panose="02020700000000000000" pitchFamily="17" charset="-128"/>
                  </a:defRPr>
                </a:lvl1pPr>
              </a:lstStyle>
              <a:p>
                <a:r>
                  <a:rPr lang="ja-JP" altLang="en-US" dirty="0">
                    <a:solidFill>
                      <a:schemeClr val="tx1"/>
                    </a:solidFill>
                  </a:rPr>
                  <a:t>写真</a:t>
                </a:r>
              </a:p>
            </p:txBody>
          </p:sp>
        </p:grpSp>
        <p:sp>
          <p:nvSpPr>
            <p:cNvPr id="37" name="四角形吹き出し 36"/>
            <p:cNvSpPr/>
            <p:nvPr/>
          </p:nvSpPr>
          <p:spPr>
            <a:xfrm>
              <a:off x="7232832" y="5917474"/>
              <a:ext cx="2355306" cy="841830"/>
            </a:xfrm>
            <a:prstGeom prst="wedgeRectCallout">
              <a:avLst>
                <a:gd name="adj1" fmla="val -42064"/>
                <a:gd name="adj2" fmla="val -92633"/>
              </a:avLst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" name="楕円 6"/>
          <p:cNvSpPr/>
          <p:nvPr/>
        </p:nvSpPr>
        <p:spPr>
          <a:xfrm>
            <a:off x="4182095" y="4507116"/>
            <a:ext cx="483325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1637985" y="2012737"/>
            <a:ext cx="8445500" cy="4330700"/>
          </a:xfrm>
          <a:prstGeom prst="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7056414" y="2750342"/>
            <a:ext cx="7232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5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ひょうじ</a:t>
            </a:r>
          </a:p>
        </p:txBody>
      </p:sp>
      <p:pic>
        <p:nvPicPr>
          <p:cNvPr id="42" name="図 41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5140" y="2038681"/>
            <a:ext cx="2232795" cy="4304756"/>
          </a:xfrm>
          <a:prstGeom prst="rect">
            <a:avLst/>
          </a:prstGeom>
        </p:spPr>
      </p:pic>
      <p:pic>
        <p:nvPicPr>
          <p:cNvPr id="48" name="図 4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0061" y="1999328"/>
            <a:ext cx="2353003" cy="4290244"/>
          </a:xfrm>
          <a:prstGeom prst="rect">
            <a:avLst/>
          </a:prstGeom>
        </p:spPr>
      </p:pic>
      <p:sp>
        <p:nvSpPr>
          <p:cNvPr id="60" name="角丸四角形 59"/>
          <p:cNvSpPr/>
          <p:nvPr/>
        </p:nvSpPr>
        <p:spPr>
          <a:xfrm>
            <a:off x="1362196" y="3968537"/>
            <a:ext cx="2283082" cy="4318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731482" y="1369881"/>
            <a:ext cx="9786427" cy="503043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j-cs"/>
              </a:defRPr>
            </a:lvl1pPr>
          </a:lstStyle>
          <a:p>
            <a:r>
              <a:rPr lang="ja-JP" altLang="en-US" sz="2800" dirty="0" smtClean="0"/>
              <a:t>写真や動画は「カメラ」に保存されます</a:t>
            </a:r>
            <a:endParaRPr lang="en-US" altLang="ja-JP" sz="2800" dirty="0" smtClean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0" y="262289"/>
            <a:ext cx="12192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defPPr>
              <a:defRPr lang="ja-JP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ja-JP" altLang="en-US" sz="3600" dirty="0" smtClean="0"/>
              <a:t>撮影したファイル（写真・動画）の保存場所</a:t>
            </a:r>
            <a:endParaRPr lang="ja-JP" altLang="en-US" sz="3600" dirty="0"/>
          </a:p>
        </p:txBody>
      </p:sp>
      <p:pic>
        <p:nvPicPr>
          <p:cNvPr id="7170" name="Picture 2" descr="https://3.bp.blogspot.com/-w27rkHkPW1M/VdL1GX7kGEI/AAAAAAAAw5o/8Uhmc3q9oEI/s800/happyou_school_girl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640" y="3184951"/>
            <a:ext cx="1353089" cy="135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四角形吹き出し 9"/>
          <p:cNvSpPr/>
          <p:nvPr/>
        </p:nvSpPr>
        <p:spPr>
          <a:xfrm>
            <a:off x="6868281" y="2811532"/>
            <a:ext cx="2501900" cy="790484"/>
          </a:xfrm>
          <a:prstGeom prst="wedgeRectCallout">
            <a:avLst>
              <a:gd name="adj1" fmla="val 41096"/>
              <a:gd name="adj2" fmla="val -72794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表示が小さいときは</a:t>
            </a:r>
          </a:p>
          <a:p>
            <a:pPr algn="ctr"/>
            <a:r>
              <a:rPr lang="ja-JP" altLang="en-US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ここをおして、大きくする</a:t>
            </a:r>
          </a:p>
        </p:txBody>
      </p:sp>
    </p:spTree>
    <p:extLst>
      <p:ext uri="{BB962C8B-B14F-4D97-AF65-F5344CB8AC3E}">
        <p14:creationId xmlns:p14="http://schemas.microsoft.com/office/powerpoint/2010/main" val="4135050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図 5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4179" y="1850093"/>
            <a:ext cx="8692007" cy="445710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0813" y="2045937"/>
            <a:ext cx="2353003" cy="4290244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1637985" y="2012737"/>
            <a:ext cx="8445500" cy="4330700"/>
          </a:xfrm>
          <a:prstGeom prst="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2" name="図 4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5140" y="2038681"/>
            <a:ext cx="2232795" cy="4304756"/>
          </a:xfrm>
          <a:prstGeom prst="rect">
            <a:avLst/>
          </a:prstGeom>
        </p:spPr>
      </p:pic>
      <p:pic>
        <p:nvPicPr>
          <p:cNvPr id="48" name="図 4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7680"/>
          <a:stretch/>
        </p:blipFill>
        <p:spPr>
          <a:xfrm>
            <a:off x="1440061" y="1999328"/>
            <a:ext cx="2353003" cy="4619748"/>
          </a:xfrm>
          <a:prstGeom prst="rect">
            <a:avLst/>
          </a:prstGeom>
        </p:spPr>
      </p:pic>
      <p:sp>
        <p:nvSpPr>
          <p:cNvPr id="60" name="角丸四角形 59"/>
          <p:cNvSpPr/>
          <p:nvPr/>
        </p:nvSpPr>
        <p:spPr>
          <a:xfrm>
            <a:off x="1384179" y="3609258"/>
            <a:ext cx="2285219" cy="1181018"/>
          </a:xfrm>
          <a:prstGeom prst="roundRect">
            <a:avLst>
              <a:gd name="adj" fmla="val 9674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四角形吹き出し 39"/>
          <p:cNvSpPr/>
          <p:nvPr/>
        </p:nvSpPr>
        <p:spPr>
          <a:xfrm>
            <a:off x="4115859" y="2848283"/>
            <a:ext cx="6331898" cy="1463592"/>
          </a:xfrm>
          <a:prstGeom prst="wedgeRectCallout">
            <a:avLst>
              <a:gd name="adj1" fmla="val -61801"/>
              <a:gd name="adj2" fmla="val 23709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マイファイル</a:t>
            </a:r>
            <a:r>
              <a:rPr lang="en-US" altLang="ja-JP" sz="2400" dirty="0" smtClean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sym typeface="Wingdings" panose="05000000000000000000" pitchFamily="2" charset="2"/>
              </a:rPr>
              <a:t>(</a:t>
            </a:r>
            <a:r>
              <a:rPr lang="ja-JP" altLang="en-US" sz="2400" dirty="0" smtClean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sym typeface="Wingdings" panose="05000000000000000000" pitchFamily="2" charset="2"/>
              </a:rPr>
              <a:t>カメラ・ダウンロード）</a:t>
            </a:r>
            <a:endParaRPr lang="en-US" altLang="ja-JP" sz="2400" dirty="0" smtClean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r>
              <a:rPr lang="en-US" altLang="ja-JP" sz="2400" dirty="0" smtClean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Chromebook</a:t>
            </a:r>
            <a:r>
              <a:rPr lang="ja-JP" altLang="en-US" sz="2400" dirty="0" smtClean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本体（ローカル）の保存先</a:t>
            </a:r>
            <a:endParaRPr lang="en-US" altLang="ja-JP" sz="2400" dirty="0" smtClean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731482" y="1369880"/>
            <a:ext cx="9786427" cy="110194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ja-JP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j-cs"/>
              </a:defRPr>
            </a:lvl1pPr>
          </a:lstStyle>
          <a:p>
            <a:r>
              <a:rPr lang="ja-JP" altLang="en-US" sz="2800" dirty="0" smtClean="0"/>
              <a:t>撮影したデータなどは</a:t>
            </a:r>
            <a:r>
              <a:rPr lang="en-US" altLang="ja-JP" sz="2800" dirty="0" smtClean="0">
                <a:solidFill>
                  <a:srgbClr val="FF0000"/>
                </a:solidFill>
              </a:rPr>
              <a:t>PC</a:t>
            </a:r>
            <a:r>
              <a:rPr lang="ja-JP" altLang="en-US" sz="2800" dirty="0" smtClean="0">
                <a:solidFill>
                  <a:srgbClr val="FF0000"/>
                </a:solidFill>
              </a:rPr>
              <a:t>本体</a:t>
            </a:r>
            <a:r>
              <a:rPr lang="ja-JP" altLang="en-US" sz="2800" dirty="0" smtClean="0"/>
              <a:t>に保存されます</a:t>
            </a:r>
            <a:endParaRPr lang="en-US" altLang="ja-JP" sz="2800" dirty="0" smtClean="0"/>
          </a:p>
          <a:p>
            <a:r>
              <a:rPr lang="ja-JP" altLang="en-US" sz="2800" dirty="0" smtClean="0"/>
              <a:t>保管しておきたいデータは</a:t>
            </a:r>
            <a:r>
              <a:rPr lang="ja-JP" altLang="en-US" sz="2800" dirty="0" smtClean="0">
                <a:solidFill>
                  <a:srgbClr val="FF0000"/>
                </a:solidFill>
              </a:rPr>
              <a:t>クラウド領域</a:t>
            </a:r>
            <a:r>
              <a:rPr lang="ja-JP" altLang="en-US" sz="2800" dirty="0" smtClean="0"/>
              <a:t>に移動させましょう</a:t>
            </a:r>
            <a:endParaRPr lang="en-US" altLang="ja-JP" sz="2800" dirty="0" smtClean="0"/>
          </a:p>
          <a:p>
            <a:endParaRPr lang="en-US" altLang="ja-JP" sz="2800" dirty="0" smtClean="0"/>
          </a:p>
        </p:txBody>
      </p:sp>
      <p:sp>
        <p:nvSpPr>
          <p:cNvPr id="43" name="角丸四角形 42"/>
          <p:cNvSpPr/>
          <p:nvPr/>
        </p:nvSpPr>
        <p:spPr>
          <a:xfrm>
            <a:off x="1404015" y="5281567"/>
            <a:ext cx="2285219" cy="1181018"/>
          </a:xfrm>
          <a:prstGeom prst="roundRect">
            <a:avLst>
              <a:gd name="adj" fmla="val 9674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四角形吹き出し 43"/>
          <p:cNvSpPr/>
          <p:nvPr/>
        </p:nvSpPr>
        <p:spPr>
          <a:xfrm>
            <a:off x="4254941" y="4577740"/>
            <a:ext cx="6192816" cy="1463592"/>
          </a:xfrm>
          <a:prstGeom prst="wedgeRectCallout">
            <a:avLst>
              <a:gd name="adj1" fmla="val -61801"/>
              <a:gd name="adj2" fmla="val 23709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 smtClean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Google</a:t>
            </a:r>
            <a:r>
              <a:rPr lang="ja-JP" altLang="en-US" sz="2400" dirty="0" smtClean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ドライブ</a:t>
            </a:r>
            <a:r>
              <a:rPr lang="en-US" altLang="ja-JP" sz="2400" dirty="0" smtClean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sym typeface="Wingdings" panose="05000000000000000000" pitchFamily="2" charset="2"/>
              </a:rPr>
              <a:t>(</a:t>
            </a:r>
            <a:r>
              <a:rPr lang="ja-JP" altLang="en-US" sz="2400" dirty="0" smtClean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sym typeface="Wingdings" panose="05000000000000000000" pitchFamily="2" charset="2"/>
              </a:rPr>
              <a:t>マイドライブ・共有ドライブ）</a:t>
            </a:r>
            <a:endParaRPr lang="en-US" altLang="ja-JP" sz="2400" dirty="0" smtClean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r>
              <a:rPr lang="ja-JP" altLang="en-US" sz="2400" dirty="0" smtClean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クラウド上の保存先</a:t>
            </a:r>
            <a:endParaRPr lang="en-US" altLang="ja-JP" sz="2400" dirty="0" smtClean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0" y="262289"/>
            <a:ext cx="12192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defPPr>
              <a:defRPr lang="ja-JP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ja-JP" altLang="en-US" sz="3600" dirty="0" smtClean="0"/>
              <a:t>撮影したファイル（写真・動画）の保存場所</a:t>
            </a:r>
            <a:endParaRPr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053885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25"/>
          <p:cNvSpPr/>
          <p:nvPr/>
        </p:nvSpPr>
        <p:spPr>
          <a:xfrm>
            <a:off x="6837727" y="4541850"/>
            <a:ext cx="2864758" cy="937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>
            <a:off x="6908485" y="3309950"/>
            <a:ext cx="3060700" cy="887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Picture 2" descr="おかっぱの男の子のイラスト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9056" y="4536952"/>
            <a:ext cx="875757" cy="87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8376" y="4209821"/>
            <a:ext cx="1521433" cy="292116"/>
          </a:xfrm>
          <a:prstGeom prst="rect">
            <a:avLst/>
          </a:prstGeom>
        </p:spPr>
      </p:pic>
      <p:pic>
        <p:nvPicPr>
          <p:cNvPr id="27" name="Picture 2" descr="ぽっちゃりした少女のイラスト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45027" y="3316254"/>
            <a:ext cx="1001214" cy="87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7085" y="3512209"/>
            <a:ext cx="1171357" cy="672228"/>
          </a:xfrm>
          <a:prstGeom prst="rect">
            <a:avLst/>
          </a:prstGeom>
        </p:spPr>
      </p:pic>
      <p:sp>
        <p:nvSpPr>
          <p:cNvPr id="38" name="角丸四角形 37"/>
          <p:cNvSpPr/>
          <p:nvPr/>
        </p:nvSpPr>
        <p:spPr>
          <a:xfrm>
            <a:off x="4873607" y="4104252"/>
            <a:ext cx="1691977" cy="35958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6043071" y="3619831"/>
            <a:ext cx="48332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②</a:t>
            </a:r>
            <a:endParaRPr kumimoji="1" lang="ja-JP" altLang="en-US" b="1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6990127" y="4694250"/>
            <a:ext cx="2864758" cy="937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1" name="Picture 2" descr="おかっぱの男の子のイラスト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1456" y="4689352"/>
            <a:ext cx="875757" cy="87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図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0776" y="4362221"/>
            <a:ext cx="1521433" cy="292116"/>
          </a:xfrm>
          <a:prstGeom prst="rect">
            <a:avLst/>
          </a:prstGeom>
        </p:spPr>
      </p:pic>
      <p:pic>
        <p:nvPicPr>
          <p:cNvPr id="53" name="Picture 2" descr="ぽっちゃりした少女のイラスト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97427" y="3468654"/>
            <a:ext cx="1001214" cy="87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図 5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485" y="3664609"/>
            <a:ext cx="1171357" cy="672228"/>
          </a:xfrm>
          <a:prstGeom prst="rect">
            <a:avLst/>
          </a:prstGeom>
        </p:spPr>
      </p:pic>
      <p:pic>
        <p:nvPicPr>
          <p:cNvPr id="56" name="図 5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1477" y="1886333"/>
            <a:ext cx="8692007" cy="445710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0813" y="2045937"/>
            <a:ext cx="2353003" cy="4290244"/>
          </a:xfrm>
          <a:prstGeom prst="rect">
            <a:avLst/>
          </a:prstGeom>
        </p:spPr>
      </p:pic>
      <p:sp>
        <p:nvSpPr>
          <p:cNvPr id="67" name="正方形/長方形 66"/>
          <p:cNvSpPr/>
          <p:nvPr/>
        </p:nvSpPr>
        <p:spPr>
          <a:xfrm>
            <a:off x="4152831" y="3435657"/>
            <a:ext cx="3581400" cy="1193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8" name="Picture 2" descr="ぽっちゃりした少女のイラスト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57223" y="3390820"/>
            <a:ext cx="1385380" cy="121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https://image.rakuten.co.jp/labsurde/cabinet/pencase/vol23pencase/repas3onnly_800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4931" y="3619831"/>
            <a:ext cx="1219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図 69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9885" y="4514637"/>
            <a:ext cx="1625600" cy="482600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1637985" y="2012737"/>
            <a:ext cx="8445500" cy="4330700"/>
          </a:xfrm>
          <a:prstGeom prst="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2" name="図 41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5140" y="2038681"/>
            <a:ext cx="2232795" cy="4304756"/>
          </a:xfrm>
          <a:prstGeom prst="rect">
            <a:avLst/>
          </a:prstGeom>
        </p:spPr>
      </p:pic>
      <p:pic>
        <p:nvPicPr>
          <p:cNvPr id="48" name="図 4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0061" y="1999328"/>
            <a:ext cx="2353003" cy="4290244"/>
          </a:xfrm>
          <a:prstGeom prst="rect">
            <a:avLst/>
          </a:prstGeom>
        </p:spPr>
      </p:pic>
      <p:sp>
        <p:nvSpPr>
          <p:cNvPr id="60" name="角丸四角形 59"/>
          <p:cNvSpPr/>
          <p:nvPr/>
        </p:nvSpPr>
        <p:spPr>
          <a:xfrm>
            <a:off x="1362196" y="3968537"/>
            <a:ext cx="2283082" cy="4318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731482" y="1369881"/>
            <a:ext cx="9786427" cy="503043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j-cs"/>
              </a:defRPr>
            </a:lvl1pPr>
          </a:lstStyle>
          <a:p>
            <a:r>
              <a:rPr lang="en-US" altLang="ja-JP" sz="2800" dirty="0" smtClean="0"/>
              <a:t>Google</a:t>
            </a:r>
            <a:r>
              <a:rPr lang="ja-JP" altLang="en-US" sz="2800" dirty="0" smtClean="0"/>
              <a:t>ドライブ（クラウド）へのコピー方法</a:t>
            </a:r>
            <a:endParaRPr lang="en-US" altLang="ja-JP" sz="2800" dirty="0" smtClean="0"/>
          </a:p>
        </p:txBody>
      </p:sp>
      <p:sp>
        <p:nvSpPr>
          <p:cNvPr id="40" name="角丸四角形 39"/>
          <p:cNvSpPr/>
          <p:nvPr/>
        </p:nvSpPr>
        <p:spPr>
          <a:xfrm>
            <a:off x="4112208" y="3403931"/>
            <a:ext cx="1885481" cy="1651816"/>
          </a:xfrm>
          <a:prstGeom prst="roundRect">
            <a:avLst>
              <a:gd name="adj" fmla="val 10596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矢印コネクタ 7"/>
          <p:cNvCxnSpPr/>
          <p:nvPr/>
        </p:nvCxnSpPr>
        <p:spPr>
          <a:xfrm flipH="1">
            <a:off x="3201413" y="4972233"/>
            <a:ext cx="1014386" cy="85230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四角形吹き出し 45"/>
          <p:cNvSpPr/>
          <p:nvPr/>
        </p:nvSpPr>
        <p:spPr>
          <a:xfrm>
            <a:off x="4633102" y="5449267"/>
            <a:ext cx="3718601" cy="790484"/>
          </a:xfrm>
          <a:prstGeom prst="wedgeRectCallout">
            <a:avLst>
              <a:gd name="adj1" fmla="val -39750"/>
              <a:gd name="adj2" fmla="val -95688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ファイルをマイドライブ（クラウド）に</a:t>
            </a:r>
            <a:endParaRPr lang="en-US" altLang="ja-JP" dirty="0" smtClean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r>
              <a:rPr lang="ja-JP" altLang="en-US" dirty="0" smtClean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ドラッグしてコピーします</a:t>
            </a:r>
            <a:endParaRPr lang="ja-JP" altLang="en-US" dirty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0" y="262289"/>
            <a:ext cx="12192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defPPr>
              <a:defRPr lang="ja-JP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ja-JP" altLang="en-US" sz="3600" dirty="0" smtClean="0"/>
              <a:t>撮影したファイル（写真・動画）の保存場所</a:t>
            </a:r>
            <a:endParaRPr lang="ja-JP" altLang="en-US" sz="3600" dirty="0"/>
          </a:p>
        </p:txBody>
      </p:sp>
      <p:pic>
        <p:nvPicPr>
          <p:cNvPr id="8194" name="Picture 2" descr="https://3.bp.blogspot.com/-w27rkHkPW1M/VdL1GX7kGEI/AAAAAAAAw5o/8Uhmc3q9oEI/s800/happyou_school_girl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598" y="3597320"/>
            <a:ext cx="829108" cy="82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796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テキスト ボックス 33"/>
          <p:cNvSpPr txBox="1"/>
          <p:nvPr/>
        </p:nvSpPr>
        <p:spPr>
          <a:xfrm>
            <a:off x="0" y="262289"/>
            <a:ext cx="12192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defPPr>
              <a:defRPr lang="ja-JP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ja-JP" altLang="en-US" sz="3600" dirty="0" smtClean="0"/>
              <a:t>不要なフィルの削除</a:t>
            </a:r>
            <a:endParaRPr lang="ja-JP" altLang="en-US" sz="3600" dirty="0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707576" y="1208521"/>
            <a:ext cx="9786427" cy="503043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j-cs"/>
              </a:defRPr>
            </a:lvl1pPr>
          </a:lstStyle>
          <a:p>
            <a:r>
              <a:rPr lang="ja-JP" altLang="en-US" sz="2800" dirty="0" smtClean="0"/>
              <a:t>コピーしたファイルや不要なファイルを削除しましょう</a:t>
            </a:r>
            <a:endParaRPr lang="en-US" altLang="ja-JP" sz="2800" dirty="0" smtClean="0"/>
          </a:p>
        </p:txBody>
      </p:sp>
      <p:pic>
        <p:nvPicPr>
          <p:cNvPr id="81" name="図 8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910" y="2153943"/>
            <a:ext cx="2232795" cy="4304756"/>
          </a:xfrm>
          <a:prstGeom prst="rect">
            <a:avLst/>
          </a:prstGeom>
        </p:spPr>
      </p:pic>
      <p:grpSp>
        <p:nvGrpSpPr>
          <p:cNvPr id="82" name="グループ化 81"/>
          <p:cNvGrpSpPr/>
          <p:nvPr/>
        </p:nvGrpSpPr>
        <p:grpSpPr>
          <a:xfrm>
            <a:off x="3460633" y="2069759"/>
            <a:ext cx="6362699" cy="3746500"/>
            <a:chOff x="4000501" y="635000"/>
            <a:chExt cx="6362699" cy="3746500"/>
          </a:xfrm>
        </p:grpSpPr>
        <p:pic>
          <p:nvPicPr>
            <p:cNvPr id="83" name="図 8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00501" y="635000"/>
              <a:ext cx="6362699" cy="3746500"/>
            </a:xfrm>
            <a:prstGeom prst="rect">
              <a:avLst/>
            </a:prstGeom>
            <a:ln>
              <a:noFill/>
            </a:ln>
          </p:spPr>
        </p:pic>
        <p:sp>
          <p:nvSpPr>
            <p:cNvPr id="84" name="正方形/長方形 83"/>
            <p:cNvSpPr/>
            <p:nvPr/>
          </p:nvSpPr>
          <p:spPr>
            <a:xfrm>
              <a:off x="6037761" y="2171700"/>
              <a:ext cx="1676400" cy="1098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85" name="Picture 2" descr="おかっぱの男の子のイラスト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2932" y="2223043"/>
              <a:ext cx="973729" cy="973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6" name="テキスト ボックス 85"/>
          <p:cNvSpPr txBox="1"/>
          <p:nvPr/>
        </p:nvSpPr>
        <p:spPr>
          <a:xfrm>
            <a:off x="2786442" y="5075530"/>
            <a:ext cx="41920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4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①</a:t>
            </a:r>
            <a:r>
              <a:rPr lang="ja-JP" altLang="en-US" sz="24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</a:t>
            </a:r>
            <a:r>
              <a:rPr lang="ja-JP" altLang="en-US" sz="2400" b="1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①</a:t>
            </a:r>
            <a:r>
              <a:rPr lang="ja-JP" altLang="en-US" sz="24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マーク</a:t>
            </a:r>
            <a:r>
              <a:rPr lang="ja-JP" altLang="en-US" sz="2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をタップして</a:t>
            </a:r>
            <a:endParaRPr lang="en-US" altLang="ja-JP" sz="2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消したいものを選びましょう</a:t>
            </a:r>
            <a:endParaRPr kumimoji="1" lang="ja-JP" altLang="en-US" sz="2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7488741" y="2781253"/>
            <a:ext cx="3619500" cy="55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4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②</a:t>
            </a:r>
            <a:r>
              <a:rPr lang="ja-JP" altLang="en-US" sz="24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ゴミ箱マーク</a:t>
            </a:r>
            <a:r>
              <a:rPr lang="ja-JP" altLang="en-US" sz="2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をタップ</a:t>
            </a:r>
            <a:endParaRPr kumimoji="1" lang="ja-JP" altLang="en-US" sz="2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7054731" y="5065873"/>
            <a:ext cx="3021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4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選んだ</a:t>
            </a:r>
            <a:r>
              <a:rPr lang="ja-JP" altLang="en-US" sz="2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ものに</a:t>
            </a:r>
            <a:endParaRPr lang="en-US" altLang="ja-JP" sz="2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sz="2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がつきます</a:t>
            </a:r>
          </a:p>
        </p:txBody>
      </p:sp>
      <p:pic>
        <p:nvPicPr>
          <p:cNvPr id="89" name="図 8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1632" y="5712690"/>
            <a:ext cx="585263" cy="509746"/>
          </a:xfrm>
          <a:prstGeom prst="rect">
            <a:avLst/>
          </a:prstGeom>
        </p:spPr>
      </p:pic>
      <p:grpSp>
        <p:nvGrpSpPr>
          <p:cNvPr id="90" name="グループ化 89"/>
          <p:cNvGrpSpPr/>
          <p:nvPr/>
        </p:nvGrpSpPr>
        <p:grpSpPr>
          <a:xfrm>
            <a:off x="3689231" y="3479459"/>
            <a:ext cx="1765301" cy="1663700"/>
            <a:chOff x="5981699" y="2057400"/>
            <a:chExt cx="1765301" cy="1663700"/>
          </a:xfrm>
        </p:grpSpPr>
        <p:pic>
          <p:nvPicPr>
            <p:cNvPr id="91" name="図 90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81699" y="2057400"/>
              <a:ext cx="1765301" cy="1663700"/>
            </a:xfrm>
            <a:prstGeom prst="rect">
              <a:avLst/>
            </a:prstGeom>
            <a:ln>
              <a:noFill/>
            </a:ln>
          </p:spPr>
        </p:pic>
        <p:sp>
          <p:nvSpPr>
            <p:cNvPr id="92" name="正方形/長方形 91"/>
            <p:cNvSpPr/>
            <p:nvPr/>
          </p:nvSpPr>
          <p:spPr>
            <a:xfrm>
              <a:off x="6037761" y="2171700"/>
              <a:ext cx="1676400" cy="1098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93" name="Picture 2" descr="おかっぱの男の子のイラスト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2932" y="2223043"/>
              <a:ext cx="973729" cy="973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4" name="グループ化 93"/>
          <p:cNvGrpSpPr/>
          <p:nvPr/>
        </p:nvGrpSpPr>
        <p:grpSpPr>
          <a:xfrm>
            <a:off x="7194431" y="3441359"/>
            <a:ext cx="1803401" cy="1676400"/>
            <a:chOff x="8699499" y="3632200"/>
            <a:chExt cx="1803401" cy="1676400"/>
          </a:xfrm>
        </p:grpSpPr>
        <p:pic>
          <p:nvPicPr>
            <p:cNvPr id="95" name="図 94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99499" y="3632200"/>
              <a:ext cx="1803401" cy="1676400"/>
            </a:xfrm>
            <a:prstGeom prst="rect">
              <a:avLst/>
            </a:prstGeom>
            <a:ln>
              <a:noFill/>
            </a:ln>
          </p:spPr>
        </p:pic>
        <p:sp>
          <p:nvSpPr>
            <p:cNvPr id="96" name="正方形/長方形 95"/>
            <p:cNvSpPr/>
            <p:nvPr/>
          </p:nvSpPr>
          <p:spPr>
            <a:xfrm>
              <a:off x="8809535" y="3768725"/>
              <a:ext cx="1552575" cy="1041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97" name="図 9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43467" y="3724862"/>
              <a:ext cx="1249788" cy="1097375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98" name="角丸四角形 97"/>
          <p:cNvSpPr/>
          <p:nvPr/>
        </p:nvSpPr>
        <p:spPr>
          <a:xfrm>
            <a:off x="3767972" y="4634799"/>
            <a:ext cx="407870" cy="37773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9" name="グループ化 98"/>
          <p:cNvGrpSpPr/>
          <p:nvPr/>
        </p:nvGrpSpPr>
        <p:grpSpPr>
          <a:xfrm>
            <a:off x="5441831" y="3492159"/>
            <a:ext cx="1765301" cy="1663700"/>
            <a:chOff x="5981699" y="2057400"/>
            <a:chExt cx="1765301" cy="1663700"/>
          </a:xfrm>
        </p:grpSpPr>
        <p:pic>
          <p:nvPicPr>
            <p:cNvPr id="100" name="図 99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81699" y="2057400"/>
              <a:ext cx="1765301" cy="16637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1" name="正方形/長方形 100"/>
            <p:cNvSpPr/>
            <p:nvPr/>
          </p:nvSpPr>
          <p:spPr>
            <a:xfrm>
              <a:off x="6037761" y="2171700"/>
              <a:ext cx="1676400" cy="1098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3" name="角丸四角形 102"/>
          <p:cNvSpPr/>
          <p:nvPr/>
        </p:nvSpPr>
        <p:spPr>
          <a:xfrm>
            <a:off x="7294943" y="4663828"/>
            <a:ext cx="407870" cy="37773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4" name="図 10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7478" y="1904659"/>
            <a:ext cx="568854" cy="546100"/>
          </a:xfrm>
          <a:prstGeom prst="rect">
            <a:avLst/>
          </a:prstGeom>
          <a:ln>
            <a:noFill/>
          </a:ln>
        </p:spPr>
      </p:pic>
      <p:sp>
        <p:nvSpPr>
          <p:cNvPr id="105" name="角丸四角形 104"/>
          <p:cNvSpPr/>
          <p:nvPr/>
        </p:nvSpPr>
        <p:spPr>
          <a:xfrm>
            <a:off x="9136442" y="1869828"/>
            <a:ext cx="509089" cy="56823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" name="正方形/長方形 105"/>
          <p:cNvSpPr/>
          <p:nvPr/>
        </p:nvSpPr>
        <p:spPr>
          <a:xfrm>
            <a:off x="801362" y="1757796"/>
            <a:ext cx="10306879" cy="487017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9" name="図 108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695" y="1904659"/>
            <a:ext cx="2353003" cy="4290244"/>
          </a:xfrm>
          <a:prstGeom prst="rect">
            <a:avLst/>
          </a:prstGeom>
        </p:spPr>
      </p:pic>
      <p:sp>
        <p:nvSpPr>
          <p:cNvPr id="110" name="角丸四角形 109"/>
          <p:cNvSpPr/>
          <p:nvPr/>
        </p:nvSpPr>
        <p:spPr>
          <a:xfrm>
            <a:off x="821721" y="3847759"/>
            <a:ext cx="1916948" cy="4318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2" name="Picture 4" descr="https://3.bp.blogspot.com/-JQwybbhTVpc/UYOw6BFCIYI/AAAAAAAARLg/oabT_8Lrjrc/s600/asaga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865" y="3701336"/>
            <a:ext cx="1194457" cy="99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735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427387"/>
            <a:ext cx="12192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defPPr>
              <a:defRPr lang="ja-JP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ja-JP" altLang="en-US" sz="3600" dirty="0" smtClean="0"/>
              <a:t>アプリの終了</a:t>
            </a:r>
            <a:endParaRPr lang="ja-JP" altLang="en-US" sz="3600" dirty="0"/>
          </a:p>
        </p:txBody>
      </p:sp>
      <p:grpSp>
        <p:nvGrpSpPr>
          <p:cNvPr id="3" name="グループ化 2"/>
          <p:cNvGrpSpPr/>
          <p:nvPr/>
        </p:nvGrpSpPr>
        <p:grpSpPr>
          <a:xfrm>
            <a:off x="1595845" y="1873205"/>
            <a:ext cx="8347166" cy="4659480"/>
            <a:chOff x="2155371" y="2198520"/>
            <a:chExt cx="8347166" cy="4659480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63" t="10721" r="5459" b="16823"/>
            <a:stretch/>
          </p:blipFill>
          <p:spPr>
            <a:xfrm>
              <a:off x="2155371" y="2198520"/>
              <a:ext cx="8347166" cy="465948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2" name="正方形/長方形 1"/>
            <p:cNvSpPr/>
            <p:nvPr/>
          </p:nvSpPr>
          <p:spPr>
            <a:xfrm>
              <a:off x="4702628" y="3579223"/>
              <a:ext cx="3892732" cy="1776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角丸四角形 8"/>
          <p:cNvSpPr/>
          <p:nvPr/>
        </p:nvSpPr>
        <p:spPr>
          <a:xfrm>
            <a:off x="9608094" y="1814094"/>
            <a:ext cx="407870" cy="37773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18"/>
          <a:stretch/>
        </p:blipFill>
        <p:spPr>
          <a:xfrm>
            <a:off x="1609517" y="2242441"/>
            <a:ext cx="2353003" cy="4290244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7143705" y="2227060"/>
            <a:ext cx="4928777" cy="55118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ja-JP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j-cs"/>
              </a:defRPr>
            </a:lvl1pPr>
          </a:lstStyle>
          <a:p>
            <a:r>
              <a:rPr lang="ja-JP" altLang="en-US" dirty="0" smtClean="0"/>
              <a:t>右上の</a:t>
            </a:r>
            <a:r>
              <a:rPr lang="ja-JP" altLang="en-US" sz="3600" dirty="0"/>
              <a:t>☒</a:t>
            </a:r>
            <a:r>
              <a:rPr lang="ja-JP" altLang="en-US" dirty="0" smtClean="0"/>
              <a:t>をタップしましょう</a:t>
            </a:r>
            <a:endParaRPr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526046" y="5964955"/>
            <a:ext cx="7139908" cy="820713"/>
          </a:xfrm>
          <a:prstGeom prst="rect">
            <a:avLst/>
          </a:prstGeom>
          <a:solidFill>
            <a:srgbClr val="99CCFF"/>
          </a:solidFill>
        </p:spPr>
        <p:txBody>
          <a:bodyPr anchor="t"/>
          <a:lstStyle>
            <a:defPPr>
              <a:defRPr lang="ja-JP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j-cs"/>
              </a:defRPr>
            </a:lvl1pPr>
          </a:lstStyle>
          <a:p>
            <a:r>
              <a:rPr lang="ja-JP" altLang="en-US" sz="2800" dirty="0" smtClean="0"/>
              <a:t>ほかに使ったアプリがあるときは</a:t>
            </a:r>
            <a:endParaRPr lang="en-US" altLang="ja-JP" sz="2800" dirty="0" smtClean="0"/>
          </a:p>
          <a:p>
            <a:r>
              <a:rPr lang="ja-JP" altLang="en-US" sz="2800" dirty="0" smtClean="0"/>
              <a:t>☒をタップしてすべて終わりにしましょう</a:t>
            </a:r>
            <a:endParaRPr lang="en-US" altLang="ja-JP" sz="2800" dirty="0" smtClean="0"/>
          </a:p>
        </p:txBody>
      </p:sp>
    </p:spTree>
    <p:extLst>
      <p:ext uri="{BB962C8B-B14F-4D97-AF65-F5344CB8AC3E}">
        <p14:creationId xmlns:p14="http://schemas.microsoft.com/office/powerpoint/2010/main" val="388934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図 6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054" y="1688374"/>
            <a:ext cx="3854782" cy="4876800"/>
          </a:xfrm>
          <a:prstGeom prst="rect">
            <a:avLst/>
          </a:prstGeom>
        </p:spPr>
      </p:pic>
      <p:sp>
        <p:nvSpPr>
          <p:cNvPr id="22" name="タイトル 3"/>
          <p:cNvSpPr txBox="1">
            <a:spLocks/>
          </p:cNvSpPr>
          <p:nvPr/>
        </p:nvSpPr>
        <p:spPr>
          <a:xfrm>
            <a:off x="0" y="279401"/>
            <a:ext cx="12192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ja-JP" altLang="en-US" sz="36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カメラの位置を確認</a:t>
            </a:r>
            <a:endParaRPr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3992298" y="1732838"/>
            <a:ext cx="3489973" cy="2164046"/>
            <a:chOff x="3775167" y="574766"/>
            <a:chExt cx="4258490" cy="2640583"/>
          </a:xfrm>
        </p:grpSpPr>
        <p:pic>
          <p:nvPicPr>
            <p:cNvPr id="17" name="図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37" t="86389" r="44641" b="5621"/>
            <a:stretch/>
          </p:blipFill>
          <p:spPr>
            <a:xfrm>
              <a:off x="5872086" y="3064597"/>
              <a:ext cx="284327" cy="150752"/>
            </a:xfrm>
            <a:prstGeom prst="rect">
              <a:avLst/>
            </a:prstGeom>
          </p:spPr>
        </p:pic>
        <p:sp>
          <p:nvSpPr>
            <p:cNvPr id="3" name="正方形/長方形 2"/>
            <p:cNvSpPr/>
            <p:nvPr/>
          </p:nvSpPr>
          <p:spPr>
            <a:xfrm>
              <a:off x="3775167" y="574766"/>
              <a:ext cx="4258490" cy="44413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049" y="3807636"/>
            <a:ext cx="704948" cy="714475"/>
          </a:xfrm>
          <a:prstGeom prst="rect">
            <a:avLst/>
          </a:prstGeom>
        </p:spPr>
      </p:pic>
      <p:sp>
        <p:nvSpPr>
          <p:cNvPr id="56" name="楕円 55"/>
          <p:cNvSpPr/>
          <p:nvPr/>
        </p:nvSpPr>
        <p:spPr>
          <a:xfrm>
            <a:off x="5455374" y="1494606"/>
            <a:ext cx="664574" cy="6763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楕円 57"/>
          <p:cNvSpPr/>
          <p:nvPr/>
        </p:nvSpPr>
        <p:spPr>
          <a:xfrm>
            <a:off x="5810974" y="3856806"/>
            <a:ext cx="664574" cy="6763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9" name="図 58" descr="[フリーイラスト] 上、下、左、右を指差す手のセット ...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541" b="100000" l="5000" r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684" r="48866"/>
          <a:stretch/>
        </p:blipFill>
        <p:spPr>
          <a:xfrm rot="3232742">
            <a:off x="6282535" y="3118496"/>
            <a:ext cx="2004058" cy="1748703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719" y="1720145"/>
            <a:ext cx="342857" cy="342857"/>
          </a:xfrm>
          <a:prstGeom prst="rect">
            <a:avLst/>
          </a:prstGeom>
        </p:spPr>
      </p:pic>
      <p:sp>
        <p:nvSpPr>
          <p:cNvPr id="69" name="四角形吹き出し 68"/>
          <p:cNvSpPr/>
          <p:nvPr/>
        </p:nvSpPr>
        <p:spPr>
          <a:xfrm>
            <a:off x="1214480" y="2038592"/>
            <a:ext cx="3179033" cy="1134408"/>
          </a:xfrm>
          <a:prstGeom prst="wedgeRectCallout">
            <a:avLst>
              <a:gd name="adj1" fmla="val 48561"/>
              <a:gd name="adj2" fmla="val -19735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自分を</a:t>
            </a:r>
            <a:r>
              <a:rPr lang="ja-JP" altLang="en-US" sz="2800" dirty="0" smtClean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写す</a:t>
            </a:r>
            <a:r>
              <a:rPr lang="en-US" altLang="ja-JP" sz="28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lang="ja-JP" altLang="en-US" sz="28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内側</a:t>
            </a:r>
            <a:r>
              <a:rPr lang="en-US" altLang="ja-JP" sz="28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カメラ　</a:t>
            </a:r>
            <a:endParaRPr lang="en-US" altLang="ja-JP" sz="2800" dirty="0" smtClean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6" name="四角形吹き出し 35"/>
          <p:cNvSpPr/>
          <p:nvPr/>
        </p:nvSpPr>
        <p:spPr>
          <a:xfrm>
            <a:off x="7752625" y="2795266"/>
            <a:ext cx="3429181" cy="978070"/>
          </a:xfrm>
          <a:prstGeom prst="wedgeRectCallout">
            <a:avLst>
              <a:gd name="adj1" fmla="val 48561"/>
              <a:gd name="adj2" fmla="val -19735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まわりを写す</a:t>
            </a:r>
            <a:r>
              <a:rPr lang="en-US" altLang="ja-JP" sz="2800" dirty="0" smtClean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lang="ja-JP" altLang="en-US" sz="2800" dirty="0" smtClean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外側</a:t>
            </a:r>
            <a:r>
              <a:rPr lang="en-US" altLang="ja-JP" sz="2800" dirty="0" smtClean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  <a:r>
              <a:rPr lang="ja-JP" altLang="en-US" sz="2800" dirty="0" smtClean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カメラ</a:t>
            </a:r>
            <a:endParaRPr lang="en-US" altLang="ja-JP" sz="2800" dirty="0" smtClean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8" name="Picture 4" descr="https://3.bp.blogspot.com/-JQwybbhTVpc/UYOw6BFCIYI/AAAAAAAARLg/oabT_8Lrjrc/s600/asaga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901" y="2107466"/>
            <a:ext cx="2220295" cy="184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図 56" descr="[フリーイラスト] 上、下、左、右を指差す手のセット ...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541" b="100000" l="5000" r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684" r="48866"/>
          <a:stretch/>
        </p:blipFill>
        <p:spPr>
          <a:xfrm rot="14722650" flipH="1">
            <a:off x="3928900" y="1546640"/>
            <a:ext cx="2004058" cy="174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1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ボックス 13"/>
          <p:cNvSpPr txBox="1"/>
          <p:nvPr/>
        </p:nvSpPr>
        <p:spPr>
          <a:xfrm>
            <a:off x="0" y="418011"/>
            <a:ext cx="1219200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【</a:t>
            </a:r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カメラ</a:t>
            </a:r>
            <a:r>
              <a:rPr lang="en-US" altLang="ja-JP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】</a:t>
            </a:r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</a:t>
            </a:r>
            <a:r>
              <a:rPr lang="ja-JP" altLang="en-US" sz="36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起動（</a:t>
            </a:r>
            <a:r>
              <a:rPr kumimoji="1" lang="ja-JP" altLang="en-US" sz="36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タブレットモード）</a:t>
            </a:r>
            <a:endParaRPr kumimoji="1" lang="en-US" altLang="ja-JP" sz="36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1893693" y="2332249"/>
            <a:ext cx="7103245" cy="4440209"/>
            <a:chOff x="965564" y="2844800"/>
            <a:chExt cx="5551721" cy="3486330"/>
          </a:xfrm>
        </p:grpSpPr>
        <p:grpSp>
          <p:nvGrpSpPr>
            <p:cNvPr id="11" name="グループ化 10"/>
            <p:cNvGrpSpPr/>
            <p:nvPr/>
          </p:nvGrpSpPr>
          <p:grpSpPr>
            <a:xfrm>
              <a:off x="965564" y="2844800"/>
              <a:ext cx="5551721" cy="3486330"/>
              <a:chOff x="2959100" y="1600200"/>
              <a:chExt cx="7251700" cy="4279900"/>
            </a:xfrm>
          </p:grpSpPr>
          <p:sp>
            <p:nvSpPr>
              <p:cNvPr id="12" name="角丸四角形 11"/>
              <p:cNvSpPr/>
              <p:nvPr/>
            </p:nvSpPr>
            <p:spPr>
              <a:xfrm>
                <a:off x="2959100" y="1600200"/>
                <a:ext cx="7251700" cy="4279900"/>
              </a:xfrm>
              <a:prstGeom prst="roundRect">
                <a:avLst>
                  <a:gd name="adj" fmla="val 11919"/>
                </a:avLst>
              </a:prstGeom>
              <a:ln w="762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17" name="図 1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037" t="86389" r="44641" b="5621"/>
              <a:stretch/>
            </p:blipFill>
            <p:spPr>
              <a:xfrm>
                <a:off x="6375242" y="5435560"/>
                <a:ext cx="635001" cy="342901"/>
              </a:xfrm>
              <a:prstGeom prst="rect">
                <a:avLst/>
              </a:prstGeom>
            </p:spPr>
          </p:pic>
        </p:grpSp>
        <p:pic>
          <p:nvPicPr>
            <p:cNvPr id="22" name="図 21"/>
            <p:cNvPicPr>
              <a:picLocks noChangeAspect="1"/>
            </p:cNvPicPr>
            <p:nvPr/>
          </p:nvPicPr>
          <p:blipFill rotWithShape="1">
            <a:blip r:embed="rId3"/>
            <a:srcRect t="3739"/>
            <a:stretch/>
          </p:blipFill>
          <p:spPr>
            <a:xfrm>
              <a:off x="1357083" y="3220158"/>
              <a:ext cx="4804149" cy="2598982"/>
            </a:xfrm>
            <a:prstGeom prst="rect">
              <a:avLst/>
            </a:prstGeom>
          </p:spPr>
        </p:pic>
      </p:grpSp>
      <p:sp>
        <p:nvSpPr>
          <p:cNvPr id="15" name="テキスト ボックス 14"/>
          <p:cNvSpPr txBox="1"/>
          <p:nvPr/>
        </p:nvSpPr>
        <p:spPr>
          <a:xfrm>
            <a:off x="1893693" y="1570000"/>
            <a:ext cx="8084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外側に折り曲げてタブレットモードにしましょう</a:t>
            </a:r>
            <a:endParaRPr lang="ja-JP" altLang="en-US" sz="2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7029192" y="4036373"/>
            <a:ext cx="799252" cy="68311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553240" y="5014074"/>
            <a:ext cx="5355772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8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「カメラ」をタップ</a:t>
            </a:r>
            <a:r>
              <a:rPr lang="ja-JP" altLang="en-US" sz="28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</a:t>
            </a:r>
            <a:r>
              <a:rPr kumimoji="1" lang="ja-JP" altLang="en-US" sz="28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endParaRPr kumimoji="1" lang="en-US" altLang="ja-JP" sz="2800" dirty="0" smtClean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245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テキスト ボックス 24"/>
          <p:cNvSpPr txBox="1"/>
          <p:nvPr/>
        </p:nvSpPr>
        <p:spPr>
          <a:xfrm>
            <a:off x="0" y="369681"/>
            <a:ext cx="12191999" cy="8481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6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写真を撮影</a:t>
            </a:r>
            <a:endParaRPr lang="en-US" altLang="ja-JP" sz="36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2325556" y="2037807"/>
            <a:ext cx="7020000" cy="4068000"/>
            <a:chOff x="2959100" y="1600200"/>
            <a:chExt cx="7251700" cy="4279900"/>
          </a:xfrm>
        </p:grpSpPr>
        <p:sp>
          <p:nvSpPr>
            <p:cNvPr id="4" name="角丸四角形 3"/>
            <p:cNvSpPr/>
            <p:nvPr/>
          </p:nvSpPr>
          <p:spPr>
            <a:xfrm>
              <a:off x="2959100" y="1600200"/>
              <a:ext cx="7251700" cy="4279900"/>
            </a:xfrm>
            <a:prstGeom prst="roundRect">
              <a:avLst>
                <a:gd name="adj" fmla="val 11919"/>
              </a:avLst>
            </a:prstGeom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4103" y="1727200"/>
              <a:ext cx="6432197" cy="3644900"/>
            </a:xfrm>
            <a:prstGeom prst="rect">
              <a:avLst/>
            </a:prstGeom>
          </p:spPr>
        </p:pic>
        <p:pic>
          <p:nvPicPr>
            <p:cNvPr id="6" name="図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37" t="86389" r="44641" b="5621"/>
            <a:stretch/>
          </p:blipFill>
          <p:spPr>
            <a:xfrm>
              <a:off x="6210300" y="5460999"/>
              <a:ext cx="635000" cy="342901"/>
            </a:xfrm>
            <a:prstGeom prst="rect">
              <a:avLst/>
            </a:prstGeom>
          </p:spPr>
        </p:pic>
      </p:grpSp>
      <p:sp>
        <p:nvSpPr>
          <p:cNvPr id="7" name="楕円 6"/>
          <p:cNvSpPr/>
          <p:nvPr/>
        </p:nvSpPr>
        <p:spPr>
          <a:xfrm>
            <a:off x="8338976" y="3766993"/>
            <a:ext cx="636492" cy="5513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四角形吹き出し 8"/>
          <p:cNvSpPr/>
          <p:nvPr/>
        </p:nvSpPr>
        <p:spPr>
          <a:xfrm>
            <a:off x="9533714" y="4152537"/>
            <a:ext cx="1136468" cy="992778"/>
          </a:xfrm>
          <a:prstGeom prst="wedgeRectCallout">
            <a:avLst>
              <a:gd name="adj1" fmla="val -90345"/>
              <a:gd name="adj2" fmla="val 535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4"/>
          <a:srcRect t="20337" b="27483"/>
          <a:stretch/>
        </p:blipFill>
        <p:spPr>
          <a:xfrm>
            <a:off x="9705966" y="4348480"/>
            <a:ext cx="847843" cy="56170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7470" y="2827022"/>
            <a:ext cx="600159" cy="600159"/>
          </a:xfrm>
          <a:prstGeom prst="rect">
            <a:avLst/>
          </a:prstGeom>
        </p:spPr>
      </p:pic>
      <p:sp>
        <p:nvSpPr>
          <p:cNvPr id="12" name="四角形吹き出し 11"/>
          <p:cNvSpPr/>
          <p:nvPr/>
        </p:nvSpPr>
        <p:spPr>
          <a:xfrm>
            <a:off x="9529723" y="2571931"/>
            <a:ext cx="1136468" cy="1053738"/>
          </a:xfrm>
          <a:prstGeom prst="wedgeRectCallout">
            <a:avLst>
              <a:gd name="adj1" fmla="val -89196"/>
              <a:gd name="adj2" fmla="val 56151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角丸四角形 12"/>
          <p:cNvSpPr/>
          <p:nvPr/>
        </p:nvSpPr>
        <p:spPr>
          <a:xfrm>
            <a:off x="8374747" y="4481283"/>
            <a:ext cx="548640" cy="41801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9316294" y="1875202"/>
            <a:ext cx="2646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24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②</a:t>
            </a:r>
            <a:r>
              <a:rPr kumimoji="1" lang="ja-JP" altLang="en-US" sz="24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タップして撮影</a:t>
            </a:r>
            <a:endParaRPr kumimoji="1" lang="ja-JP" altLang="en-US" sz="2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9470182" y="5256673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①</a:t>
            </a:r>
            <a:r>
              <a:rPr kumimoji="1" lang="ja-JP" altLang="en-US" sz="24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写真をタップ</a:t>
            </a:r>
            <a:endParaRPr kumimoji="1" lang="en-US" altLang="ja-JP" sz="24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9" name="四角形吹き出し 28"/>
          <p:cNvSpPr/>
          <p:nvPr/>
        </p:nvSpPr>
        <p:spPr>
          <a:xfrm>
            <a:off x="965966" y="4481283"/>
            <a:ext cx="1064329" cy="1110342"/>
          </a:xfrm>
          <a:prstGeom prst="wedgeRectCallout">
            <a:avLst>
              <a:gd name="adj1" fmla="val 88239"/>
              <a:gd name="adj2" fmla="val 19876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楕円 29"/>
          <p:cNvSpPr/>
          <p:nvPr/>
        </p:nvSpPr>
        <p:spPr>
          <a:xfrm>
            <a:off x="2572725" y="4870744"/>
            <a:ext cx="624478" cy="6603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" t="81976" r="94781" b="9451"/>
          <a:stretch/>
        </p:blipFill>
        <p:spPr>
          <a:xfrm>
            <a:off x="1050903" y="4584994"/>
            <a:ext cx="800100" cy="780098"/>
          </a:xfrm>
          <a:prstGeom prst="rect">
            <a:avLst/>
          </a:prstGeom>
        </p:spPr>
      </p:pic>
      <p:sp>
        <p:nvSpPr>
          <p:cNvPr id="32" name="テキスト ボックス 31"/>
          <p:cNvSpPr txBox="1"/>
          <p:nvPr/>
        </p:nvSpPr>
        <p:spPr>
          <a:xfrm>
            <a:off x="303509" y="5695336"/>
            <a:ext cx="3957349" cy="4702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b="1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※</a:t>
            </a:r>
            <a:r>
              <a:rPr kumimoji="1" lang="ja-JP" altLang="en-US" b="1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内側と外側のカメラへの切り替え</a:t>
            </a:r>
            <a:endParaRPr kumimoji="1"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026" name="Picture 2" descr="https://2.bp.blogspot.com/-OA2X3lzsLxQ/VUIJldWYG8I/AAAAAAAAtWg/02xCm7dkULk/s800/school_class_seifuku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342" y="2198367"/>
            <a:ext cx="3436025" cy="320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85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/>
          <p:cNvSpPr txBox="1"/>
          <p:nvPr/>
        </p:nvSpPr>
        <p:spPr>
          <a:xfrm>
            <a:off x="0" y="384357"/>
            <a:ext cx="12191999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6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撮影した写真の確認方法</a:t>
            </a:r>
            <a:endParaRPr lang="en-US" altLang="ja-JP" sz="36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803697" y="5689787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①</a:t>
            </a:r>
            <a:r>
              <a:rPr kumimoji="1" lang="ja-JP" altLang="en-US" sz="24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タップ</a:t>
            </a:r>
            <a:endParaRPr kumimoji="1" lang="en-US" altLang="ja-JP" sz="24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grpSp>
        <p:nvGrpSpPr>
          <p:cNvPr id="24" name="グループ化 23"/>
          <p:cNvGrpSpPr/>
          <p:nvPr/>
        </p:nvGrpSpPr>
        <p:grpSpPr>
          <a:xfrm>
            <a:off x="418374" y="2978333"/>
            <a:ext cx="4553502" cy="2638696"/>
            <a:chOff x="2959100" y="1600200"/>
            <a:chExt cx="7251700" cy="4279900"/>
          </a:xfrm>
        </p:grpSpPr>
        <p:sp>
          <p:nvSpPr>
            <p:cNvPr id="23" name="角丸四角形 22"/>
            <p:cNvSpPr/>
            <p:nvPr/>
          </p:nvSpPr>
          <p:spPr>
            <a:xfrm>
              <a:off x="2959100" y="1600200"/>
              <a:ext cx="7251700" cy="4279900"/>
            </a:xfrm>
            <a:prstGeom prst="roundRect">
              <a:avLst>
                <a:gd name="adj" fmla="val 11919"/>
              </a:avLst>
            </a:prstGeom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4103" y="1727200"/>
              <a:ext cx="6432197" cy="3644900"/>
            </a:xfrm>
            <a:prstGeom prst="rect">
              <a:avLst/>
            </a:prstGeom>
          </p:spPr>
        </p:pic>
        <p:pic>
          <p:nvPicPr>
            <p:cNvPr id="19" name="図 1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37" t="86389" r="44641" b="5621"/>
            <a:stretch/>
          </p:blipFill>
          <p:spPr>
            <a:xfrm>
              <a:off x="6210300" y="5460999"/>
              <a:ext cx="635000" cy="342901"/>
            </a:xfrm>
            <a:prstGeom prst="rect">
              <a:avLst/>
            </a:prstGeom>
          </p:spPr>
        </p:pic>
      </p:grp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0" t="2281" r="9870" b="5784"/>
          <a:stretch/>
        </p:blipFill>
        <p:spPr>
          <a:xfrm>
            <a:off x="5357543" y="1966593"/>
            <a:ext cx="6337784" cy="4068447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6217920" y="2521132"/>
            <a:ext cx="4663440" cy="34747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1" t="28196" r="26652" b="15113"/>
          <a:stretch/>
        </p:blipFill>
        <p:spPr>
          <a:xfrm>
            <a:off x="4304672" y="4724400"/>
            <a:ext cx="426078" cy="450850"/>
          </a:xfrm>
          <a:prstGeom prst="rect">
            <a:avLst/>
          </a:prstGeom>
        </p:spPr>
      </p:pic>
      <p:sp>
        <p:nvSpPr>
          <p:cNvPr id="16" name="楕円 15"/>
          <p:cNvSpPr/>
          <p:nvPr/>
        </p:nvSpPr>
        <p:spPr>
          <a:xfrm>
            <a:off x="4205023" y="4652958"/>
            <a:ext cx="633677" cy="5794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164" t="16410" r="29811" b="15580"/>
          <a:stretch/>
        </p:blipFill>
        <p:spPr>
          <a:xfrm rot="19871945">
            <a:off x="4188128" y="4955180"/>
            <a:ext cx="1104027" cy="1349368"/>
          </a:xfrm>
          <a:prstGeom prst="rect">
            <a:avLst/>
          </a:prstGeom>
        </p:spPr>
      </p:pic>
      <p:sp>
        <p:nvSpPr>
          <p:cNvPr id="17" name="楕円 16"/>
          <p:cNvSpPr/>
          <p:nvPr/>
        </p:nvSpPr>
        <p:spPr>
          <a:xfrm>
            <a:off x="11087377" y="4007960"/>
            <a:ext cx="633677" cy="5794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0300538" y="4772696"/>
            <a:ext cx="2207353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b="1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※</a:t>
            </a:r>
            <a:r>
              <a:rPr kumimoji="1" lang="ja-JP" altLang="en-US" b="1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次の写真へ移動</a:t>
            </a:r>
            <a:endParaRPr kumimoji="1"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0" name="Picture 2" descr="https://2.bp.blogspot.com/-OA2X3lzsLxQ/VUIJldWYG8I/AAAAAAAAtWg/02xCm7dkULk/s800/school_class_seifuku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265" y="2576038"/>
            <a:ext cx="3436025" cy="320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2.bp.blogspot.com/-OA2X3lzsLxQ/VUIJldWYG8I/AAAAAAAAtWg/02xCm7dkULk/s800/school_class_seifuku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97" y="3264780"/>
            <a:ext cx="1999604" cy="186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66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384357"/>
            <a:ext cx="12191999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6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en-US" altLang="ja-JP" sz="36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【</a:t>
            </a:r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カメラ</a:t>
            </a:r>
            <a:r>
              <a:rPr lang="en-US" altLang="ja-JP" sz="36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】</a:t>
            </a:r>
            <a:r>
              <a:rPr lang="ja-JP" altLang="en-US" sz="36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に戻す</a:t>
            </a:r>
            <a:endParaRPr lang="en-US" altLang="ja-JP" sz="36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grpSp>
        <p:nvGrpSpPr>
          <p:cNvPr id="16" name="グループ化 15"/>
          <p:cNvGrpSpPr/>
          <p:nvPr/>
        </p:nvGrpSpPr>
        <p:grpSpPr>
          <a:xfrm>
            <a:off x="431075" y="1749210"/>
            <a:ext cx="5055326" cy="3240802"/>
            <a:chOff x="1567544" y="1658983"/>
            <a:chExt cx="7406640" cy="5281458"/>
          </a:xfrm>
        </p:grpSpPr>
        <p:grpSp>
          <p:nvGrpSpPr>
            <p:cNvPr id="8" name="グループ化 7"/>
            <p:cNvGrpSpPr/>
            <p:nvPr/>
          </p:nvGrpSpPr>
          <p:grpSpPr>
            <a:xfrm>
              <a:off x="1567544" y="1658983"/>
              <a:ext cx="7406640" cy="4629704"/>
              <a:chOff x="2959100" y="1600200"/>
              <a:chExt cx="7251700" cy="4279900"/>
            </a:xfrm>
          </p:grpSpPr>
          <p:sp>
            <p:nvSpPr>
              <p:cNvPr id="9" name="角丸四角形 8"/>
              <p:cNvSpPr/>
              <p:nvPr/>
            </p:nvSpPr>
            <p:spPr>
              <a:xfrm>
                <a:off x="2959100" y="1600200"/>
                <a:ext cx="7251700" cy="4279900"/>
              </a:xfrm>
              <a:prstGeom prst="roundRect">
                <a:avLst>
                  <a:gd name="adj" fmla="val 11919"/>
                </a:avLst>
              </a:prstGeom>
              <a:ln w="762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10" name="図 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34103" y="1727200"/>
                <a:ext cx="6432197" cy="3644900"/>
              </a:xfrm>
              <a:prstGeom prst="rect">
                <a:avLst/>
              </a:prstGeom>
            </p:spPr>
          </p:pic>
          <p:pic>
            <p:nvPicPr>
              <p:cNvPr id="11" name="図 1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037" t="86389" r="44641" b="5621"/>
              <a:stretch/>
            </p:blipFill>
            <p:spPr>
              <a:xfrm>
                <a:off x="6210300" y="5460999"/>
                <a:ext cx="635000" cy="342901"/>
              </a:xfrm>
              <a:prstGeom prst="rect">
                <a:avLst/>
              </a:prstGeom>
            </p:spPr>
          </p:pic>
        </p:grpSp>
        <p:pic>
          <p:nvPicPr>
            <p:cNvPr id="5" name="図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26" t="2281" r="9869" b="5784"/>
            <a:stretch/>
          </p:blipFill>
          <p:spPr>
            <a:xfrm>
              <a:off x="1972490" y="1809839"/>
              <a:ext cx="6557555" cy="4042321"/>
            </a:xfrm>
            <a:prstGeom prst="rect">
              <a:avLst/>
            </a:prstGeom>
          </p:spPr>
        </p:pic>
        <p:sp>
          <p:nvSpPr>
            <p:cNvPr id="6" name="正方形/長方形 5"/>
            <p:cNvSpPr/>
            <p:nvPr/>
          </p:nvSpPr>
          <p:spPr>
            <a:xfrm>
              <a:off x="2808514" y="2364378"/>
              <a:ext cx="4872445" cy="344859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上矢印 11"/>
            <p:cNvSpPr/>
            <p:nvPr/>
          </p:nvSpPr>
          <p:spPr>
            <a:xfrm>
              <a:off x="6892925" y="4577137"/>
              <a:ext cx="565966" cy="1536283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4" name="図 13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0164" t="16410" r="29811" b="15580"/>
            <a:stretch/>
          </p:blipFill>
          <p:spPr>
            <a:xfrm rot="19388228">
              <a:off x="7385289" y="5206433"/>
              <a:ext cx="1275473" cy="1734008"/>
            </a:xfrm>
            <a:prstGeom prst="rect">
              <a:avLst/>
            </a:prstGeom>
          </p:spPr>
        </p:pic>
      </p:grpSp>
      <p:sp>
        <p:nvSpPr>
          <p:cNvPr id="15" name="テキスト ボックス 14"/>
          <p:cNvSpPr txBox="1"/>
          <p:nvPr/>
        </p:nvSpPr>
        <p:spPr>
          <a:xfrm>
            <a:off x="97534" y="4772090"/>
            <a:ext cx="55707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400" b="1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① </a:t>
            </a:r>
            <a:r>
              <a:rPr lang="ja-JP" altLang="en-US" sz="2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画面</a:t>
            </a:r>
            <a:r>
              <a:rPr lang="ja-JP" altLang="en-US" sz="2400" b="1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</a:t>
            </a:r>
            <a:r>
              <a:rPr kumimoji="1" lang="ja-JP" altLang="en-US" sz="24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下から上に向かって</a:t>
            </a:r>
            <a:r>
              <a:rPr lang="ja-JP" altLang="en-US" sz="24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スワイプ</a:t>
            </a:r>
            <a:endParaRPr lang="en-US" altLang="ja-JP" sz="24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 アプリ一覧を表示しましょう</a:t>
            </a:r>
            <a:endParaRPr kumimoji="1" lang="en-US" altLang="ja-JP" sz="24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7"/>
          <a:srcRect t="3739"/>
          <a:stretch/>
        </p:blipFill>
        <p:spPr>
          <a:xfrm>
            <a:off x="5850178" y="2634080"/>
            <a:ext cx="6020973" cy="3257269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6043141" y="5984135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400" b="1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②</a:t>
            </a:r>
            <a:r>
              <a:rPr kumimoji="1" lang="ja-JP" altLang="en-US" sz="2400" b="1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「カメラ」をタップしましょう</a:t>
            </a:r>
            <a:endParaRPr lang="en-US" altLang="ja-JP" sz="24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7"/>
          <a:srcRect l="79112" t="40770" r="15850" b="51744"/>
          <a:stretch/>
        </p:blipFill>
        <p:spPr>
          <a:xfrm>
            <a:off x="10236200" y="3637886"/>
            <a:ext cx="1079500" cy="953660"/>
          </a:xfrm>
          <a:prstGeom prst="rect">
            <a:avLst/>
          </a:prstGeom>
        </p:spPr>
      </p:pic>
      <p:sp>
        <p:nvSpPr>
          <p:cNvPr id="30" name="楕円 29"/>
          <p:cNvSpPr/>
          <p:nvPr/>
        </p:nvSpPr>
        <p:spPr>
          <a:xfrm>
            <a:off x="10288964" y="3539844"/>
            <a:ext cx="1039435" cy="11591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Picture 2" descr="https://2.bp.blogspot.com/-OA2X3lzsLxQ/VUIJldWYG8I/AAAAAAAAtWg/02xCm7dkULk/s800/school_class_seifuku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92" y="2123045"/>
            <a:ext cx="2280955" cy="212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54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" t="22367" r="3805" b="23798"/>
          <a:stretch/>
        </p:blipFill>
        <p:spPr>
          <a:xfrm>
            <a:off x="8338819" y="2010128"/>
            <a:ext cx="3396344" cy="2614643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96190" y="219720"/>
            <a:ext cx="12191999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6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動画を撮影　　　　　</a:t>
            </a:r>
            <a:endParaRPr lang="en-US" altLang="ja-JP" sz="36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5" t="4684" r="2239"/>
          <a:stretch/>
        </p:blipFill>
        <p:spPr>
          <a:xfrm>
            <a:off x="4188234" y="2010357"/>
            <a:ext cx="3292447" cy="4061405"/>
          </a:xfrm>
          <a:prstGeom prst="rect">
            <a:avLst/>
          </a:prstGeom>
        </p:spPr>
      </p:pic>
      <p:grpSp>
        <p:nvGrpSpPr>
          <p:cNvPr id="17" name="グループ化 16"/>
          <p:cNvGrpSpPr/>
          <p:nvPr/>
        </p:nvGrpSpPr>
        <p:grpSpPr>
          <a:xfrm>
            <a:off x="96190" y="2267178"/>
            <a:ext cx="3932342" cy="2278742"/>
            <a:chOff x="196306" y="2322287"/>
            <a:chExt cx="7020000" cy="4068000"/>
          </a:xfrm>
        </p:grpSpPr>
        <p:grpSp>
          <p:nvGrpSpPr>
            <p:cNvPr id="24" name="グループ化 23"/>
            <p:cNvGrpSpPr/>
            <p:nvPr/>
          </p:nvGrpSpPr>
          <p:grpSpPr>
            <a:xfrm>
              <a:off x="196306" y="2322287"/>
              <a:ext cx="7020000" cy="4068000"/>
              <a:chOff x="2959100" y="1600200"/>
              <a:chExt cx="7251700" cy="4279900"/>
            </a:xfrm>
          </p:grpSpPr>
          <p:sp>
            <p:nvSpPr>
              <p:cNvPr id="23" name="角丸四角形 22"/>
              <p:cNvSpPr/>
              <p:nvPr/>
            </p:nvSpPr>
            <p:spPr>
              <a:xfrm>
                <a:off x="2959100" y="1600200"/>
                <a:ext cx="7251700" cy="4279900"/>
              </a:xfrm>
              <a:prstGeom prst="roundRect">
                <a:avLst>
                  <a:gd name="adj" fmla="val 11919"/>
                </a:avLst>
              </a:prstGeom>
              <a:ln w="762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21" name="図 2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4090" y="1727200"/>
                <a:ext cx="6432197" cy="3644900"/>
              </a:xfrm>
              <a:prstGeom prst="rect">
                <a:avLst/>
              </a:prstGeom>
            </p:spPr>
          </p:pic>
          <p:pic>
            <p:nvPicPr>
              <p:cNvPr id="19" name="図 1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037" t="86389" r="44641" b="5621"/>
              <a:stretch/>
            </p:blipFill>
            <p:spPr>
              <a:xfrm>
                <a:off x="6210300" y="5460999"/>
                <a:ext cx="635000" cy="342901"/>
              </a:xfrm>
              <a:prstGeom prst="rect">
                <a:avLst/>
              </a:prstGeom>
            </p:spPr>
          </p:pic>
        </p:grpSp>
        <p:sp>
          <p:nvSpPr>
            <p:cNvPr id="3" name="正方形/長方形 2"/>
            <p:cNvSpPr/>
            <p:nvPr/>
          </p:nvSpPr>
          <p:spPr>
            <a:xfrm>
              <a:off x="1680029" y="2694214"/>
              <a:ext cx="3904343" cy="2902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角丸四角形 45"/>
            <p:cNvSpPr/>
            <p:nvPr/>
          </p:nvSpPr>
          <p:spPr>
            <a:xfrm>
              <a:off x="5893524" y="5527763"/>
              <a:ext cx="1027975" cy="517437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7" name="角丸四角形 46"/>
          <p:cNvSpPr/>
          <p:nvPr/>
        </p:nvSpPr>
        <p:spPr>
          <a:xfrm>
            <a:off x="6953655" y="4792204"/>
            <a:ext cx="461338" cy="4318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1610268" y="5945469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①</a:t>
            </a:r>
            <a:r>
              <a:rPr kumimoji="1" lang="ja-JP" altLang="en-US" sz="24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時計をタップ</a:t>
            </a:r>
            <a:endParaRPr kumimoji="1" lang="en-US" altLang="ja-JP" sz="24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5106157" y="3883942"/>
            <a:ext cx="2646878" cy="461665"/>
          </a:xfrm>
          <a:prstGeom prst="wedgeRectCallout">
            <a:avLst>
              <a:gd name="adj1" fmla="val -6122"/>
              <a:gd name="adj2" fmla="val 168561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スピーカーの音量</a:t>
            </a:r>
            <a:endParaRPr kumimoji="1" lang="en-US" altLang="ja-JP" sz="24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52" name="角丸四角形 51"/>
          <p:cNvSpPr/>
          <p:nvPr/>
        </p:nvSpPr>
        <p:spPr>
          <a:xfrm>
            <a:off x="8789484" y="3620634"/>
            <a:ext cx="524062" cy="4421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29" t="91583" b="120"/>
          <a:stretch/>
        </p:blipFill>
        <p:spPr>
          <a:xfrm>
            <a:off x="1801254" y="5192788"/>
            <a:ext cx="2086428" cy="551544"/>
          </a:xfrm>
          <a:prstGeom prst="rect">
            <a:avLst/>
          </a:prstGeom>
        </p:spPr>
      </p:pic>
      <p:sp>
        <p:nvSpPr>
          <p:cNvPr id="44" name="四角形吹き出し 43"/>
          <p:cNvSpPr/>
          <p:nvPr/>
        </p:nvSpPr>
        <p:spPr>
          <a:xfrm>
            <a:off x="1725420" y="5079574"/>
            <a:ext cx="2223950" cy="766356"/>
          </a:xfrm>
          <a:prstGeom prst="wedgeRectCallout">
            <a:avLst>
              <a:gd name="adj1" fmla="val 28143"/>
              <a:gd name="adj2" fmla="val -110239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1725420" y="1250606"/>
            <a:ext cx="9167597" cy="551867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 smtClean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音量</a:t>
            </a:r>
            <a:r>
              <a:rPr lang="ja-JP" altLang="en-US" sz="32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</a:t>
            </a:r>
            <a:r>
              <a:rPr lang="ja-JP" altLang="en-US" sz="3200" dirty="0" smtClean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確認をしましょう（マイク・スピーカー）</a:t>
            </a:r>
            <a:endParaRPr lang="en-US" altLang="ja-JP" sz="32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7" name="角丸四角形 26"/>
          <p:cNvSpPr/>
          <p:nvPr/>
        </p:nvSpPr>
        <p:spPr>
          <a:xfrm>
            <a:off x="4233069" y="4792204"/>
            <a:ext cx="2545290" cy="4318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9466487" y="4505349"/>
            <a:ext cx="2031325" cy="461665"/>
          </a:xfrm>
          <a:prstGeom prst="wedgeRectCallout">
            <a:avLst>
              <a:gd name="adj1" fmla="val -888"/>
              <a:gd name="adj2" fmla="val -15473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マイクの音量</a:t>
            </a:r>
            <a:endParaRPr kumimoji="1" lang="en-US" altLang="ja-JP" sz="24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" name="右矢印 3"/>
          <p:cNvSpPr/>
          <p:nvPr/>
        </p:nvSpPr>
        <p:spPr>
          <a:xfrm rot="20198500">
            <a:off x="7341052" y="4539384"/>
            <a:ext cx="1490556" cy="191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50" name="Picture 2" descr="https://3.bp.blogspot.com/-w27rkHkPW1M/VdL1GX7kGEI/AAAAAAAAw5o/8Uhmc3q9oEI/s800/happyou_school_gir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821" y="2513868"/>
            <a:ext cx="1524998" cy="152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18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グループ化 23"/>
          <p:cNvGrpSpPr/>
          <p:nvPr/>
        </p:nvGrpSpPr>
        <p:grpSpPr>
          <a:xfrm>
            <a:off x="1787318" y="2221110"/>
            <a:ext cx="7020000" cy="4068000"/>
            <a:chOff x="2959100" y="1600200"/>
            <a:chExt cx="7251700" cy="4279900"/>
          </a:xfrm>
        </p:grpSpPr>
        <p:sp>
          <p:nvSpPr>
            <p:cNvPr id="23" name="角丸四角形 22"/>
            <p:cNvSpPr/>
            <p:nvPr/>
          </p:nvSpPr>
          <p:spPr>
            <a:xfrm>
              <a:off x="2959100" y="1600200"/>
              <a:ext cx="7251700" cy="4279900"/>
            </a:xfrm>
            <a:prstGeom prst="roundRect">
              <a:avLst>
                <a:gd name="adj" fmla="val 11919"/>
              </a:avLst>
            </a:prstGeom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4090" y="1753923"/>
              <a:ext cx="6432197" cy="3644900"/>
            </a:xfrm>
            <a:prstGeom prst="rect">
              <a:avLst/>
            </a:prstGeom>
          </p:spPr>
        </p:pic>
        <p:pic>
          <p:nvPicPr>
            <p:cNvPr id="19" name="図 1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37" t="86389" r="44641" b="5621"/>
            <a:stretch/>
          </p:blipFill>
          <p:spPr>
            <a:xfrm>
              <a:off x="6210300" y="5460999"/>
              <a:ext cx="635000" cy="342901"/>
            </a:xfrm>
            <a:prstGeom prst="rect">
              <a:avLst/>
            </a:prstGeom>
          </p:spPr>
        </p:pic>
      </p:grpSp>
      <p:pic>
        <p:nvPicPr>
          <p:cNvPr id="40" name="図 3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4" t="34792" b="17240"/>
          <a:stretch/>
        </p:blipFill>
        <p:spPr>
          <a:xfrm>
            <a:off x="7707690" y="3381128"/>
            <a:ext cx="882304" cy="2030507"/>
          </a:xfrm>
          <a:prstGeom prst="rect">
            <a:avLst/>
          </a:prstGeom>
        </p:spPr>
      </p:pic>
      <p:sp>
        <p:nvSpPr>
          <p:cNvPr id="6" name="楕円 5"/>
          <p:cNvSpPr/>
          <p:nvPr/>
        </p:nvSpPr>
        <p:spPr>
          <a:xfrm>
            <a:off x="7743930" y="3389744"/>
            <a:ext cx="804867" cy="7990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四角形吹き出し 32"/>
          <p:cNvSpPr/>
          <p:nvPr/>
        </p:nvSpPr>
        <p:spPr>
          <a:xfrm>
            <a:off x="9144247" y="4981726"/>
            <a:ext cx="1136468" cy="992778"/>
          </a:xfrm>
          <a:prstGeom prst="wedgeRectCallout">
            <a:avLst>
              <a:gd name="adj1" fmla="val -82523"/>
              <a:gd name="adj2" fmla="val -70301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四角形吹き出し 38"/>
          <p:cNvSpPr/>
          <p:nvPr/>
        </p:nvSpPr>
        <p:spPr>
          <a:xfrm>
            <a:off x="9078569" y="1909052"/>
            <a:ext cx="1095829" cy="2306320"/>
          </a:xfrm>
          <a:prstGeom prst="wedgeRectCallout">
            <a:avLst>
              <a:gd name="adj1" fmla="val -87967"/>
              <a:gd name="adj2" fmla="val 26976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角丸四角形 42"/>
          <p:cNvSpPr/>
          <p:nvPr/>
        </p:nvSpPr>
        <p:spPr>
          <a:xfrm>
            <a:off x="7882553" y="4244672"/>
            <a:ext cx="548640" cy="41801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" y="190400"/>
            <a:ext cx="12191999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6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動画を撮影</a:t>
            </a:r>
            <a:endParaRPr lang="en-US" altLang="ja-JP" sz="36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8684079" y="1324681"/>
            <a:ext cx="3507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24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②</a:t>
            </a:r>
            <a:r>
              <a:rPr kumimoji="1" lang="ja-JP" altLang="en-US" sz="24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タップして撮影開始</a:t>
            </a:r>
            <a:endParaRPr kumimoji="1" lang="en-US" altLang="ja-JP" sz="24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8917914" y="6012856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①</a:t>
            </a:r>
            <a:r>
              <a:rPr kumimoji="1" lang="ja-JP" altLang="en-US" sz="24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動画をタップ</a:t>
            </a:r>
            <a:endParaRPr kumimoji="1" lang="en-US" altLang="ja-JP" sz="24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5" name="図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4" t="34792" b="44454"/>
          <a:stretch/>
        </p:blipFill>
        <p:spPr>
          <a:xfrm>
            <a:off x="9184731" y="2023296"/>
            <a:ext cx="882304" cy="878542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4" t="52158" b="34500"/>
          <a:stretch/>
        </p:blipFill>
        <p:spPr>
          <a:xfrm>
            <a:off x="9288785" y="5250911"/>
            <a:ext cx="882304" cy="564776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3309141" y="2605737"/>
            <a:ext cx="3904343" cy="2902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5"/>
          <a:srcRect t="11433"/>
          <a:stretch/>
        </p:blipFill>
        <p:spPr>
          <a:xfrm>
            <a:off x="9233400" y="3200824"/>
            <a:ext cx="792000" cy="853312"/>
          </a:xfrm>
          <a:prstGeom prst="rect">
            <a:avLst/>
          </a:prstGeom>
        </p:spPr>
      </p:pic>
      <p:sp>
        <p:nvSpPr>
          <p:cNvPr id="37" name="テキスト ボックス 36"/>
          <p:cNvSpPr txBox="1"/>
          <p:nvPr/>
        </p:nvSpPr>
        <p:spPr>
          <a:xfrm>
            <a:off x="8882817" y="4130511"/>
            <a:ext cx="3252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4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③</a:t>
            </a:r>
            <a:r>
              <a:rPr lang="ja-JP" altLang="en-US" sz="24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タップして撮影終了</a:t>
            </a:r>
            <a:endParaRPr kumimoji="1" lang="ja-JP" altLang="en-US" sz="2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9" name="四角形吹き出し 48"/>
          <p:cNvSpPr/>
          <p:nvPr/>
        </p:nvSpPr>
        <p:spPr>
          <a:xfrm>
            <a:off x="461881" y="4676706"/>
            <a:ext cx="1064329" cy="1110342"/>
          </a:xfrm>
          <a:prstGeom prst="wedgeRectCallout">
            <a:avLst>
              <a:gd name="adj1" fmla="val 88239"/>
              <a:gd name="adj2" fmla="val 19876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楕円 50"/>
          <p:cNvSpPr/>
          <p:nvPr/>
        </p:nvSpPr>
        <p:spPr>
          <a:xfrm>
            <a:off x="2068640" y="5066167"/>
            <a:ext cx="624478" cy="6603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5" name="図 5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" t="81976" r="94781" b="9451"/>
          <a:stretch/>
        </p:blipFill>
        <p:spPr>
          <a:xfrm>
            <a:off x="546818" y="4780417"/>
            <a:ext cx="800100" cy="780098"/>
          </a:xfrm>
          <a:prstGeom prst="rect">
            <a:avLst/>
          </a:prstGeom>
        </p:spPr>
      </p:pic>
      <p:sp>
        <p:nvSpPr>
          <p:cNvPr id="56" name="テキスト ボックス 55"/>
          <p:cNvSpPr txBox="1"/>
          <p:nvPr/>
        </p:nvSpPr>
        <p:spPr>
          <a:xfrm>
            <a:off x="200693" y="5849808"/>
            <a:ext cx="3957349" cy="4702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b="1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※</a:t>
            </a:r>
            <a:r>
              <a:rPr kumimoji="1" lang="ja-JP" altLang="en-US" b="1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内側と外側のカメラへの切り替え</a:t>
            </a:r>
            <a:endParaRPr kumimoji="1"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458286" y="1299787"/>
            <a:ext cx="9167597" cy="551867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 smtClean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カメラを切り替えて動画を撮影してみましょう</a:t>
            </a:r>
            <a:endParaRPr lang="en-US" altLang="ja-JP" sz="28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5122" name="Picture 2" descr="https://3.bp.blogspot.com/-w27rkHkPW1M/VdL1GX7kGEI/AAAAAAAAw5o/8Uhmc3q9oEI/s800/happyou_school_gir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493" y="2742448"/>
            <a:ext cx="2623375" cy="262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66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/>
          <p:cNvSpPr txBox="1"/>
          <p:nvPr/>
        </p:nvSpPr>
        <p:spPr>
          <a:xfrm>
            <a:off x="11414" y="148629"/>
            <a:ext cx="12191999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6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撮影した動画を確認</a:t>
            </a:r>
            <a:endParaRPr lang="en-US" altLang="ja-JP" sz="36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411686" y="6171475"/>
            <a:ext cx="1464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①</a:t>
            </a:r>
            <a:r>
              <a:rPr kumimoji="1" lang="ja-JP" altLang="en-US" sz="24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タップ</a:t>
            </a:r>
            <a:endParaRPr kumimoji="1" lang="en-US" altLang="ja-JP" sz="24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grpSp>
        <p:nvGrpSpPr>
          <p:cNvPr id="24" name="グループ化 23"/>
          <p:cNvGrpSpPr/>
          <p:nvPr/>
        </p:nvGrpSpPr>
        <p:grpSpPr>
          <a:xfrm>
            <a:off x="443774" y="2927533"/>
            <a:ext cx="4553502" cy="2638696"/>
            <a:chOff x="2959100" y="1600200"/>
            <a:chExt cx="7251700" cy="4279900"/>
          </a:xfrm>
        </p:grpSpPr>
        <p:sp>
          <p:nvSpPr>
            <p:cNvPr id="23" name="角丸四角形 22"/>
            <p:cNvSpPr/>
            <p:nvPr/>
          </p:nvSpPr>
          <p:spPr>
            <a:xfrm>
              <a:off x="2959100" y="1600200"/>
              <a:ext cx="7251700" cy="4279900"/>
            </a:xfrm>
            <a:prstGeom prst="roundRect">
              <a:avLst>
                <a:gd name="adj" fmla="val 11919"/>
              </a:avLst>
            </a:prstGeom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4103" y="1727200"/>
              <a:ext cx="6432197" cy="3644900"/>
            </a:xfrm>
            <a:prstGeom prst="rect">
              <a:avLst/>
            </a:prstGeom>
          </p:spPr>
        </p:pic>
        <p:pic>
          <p:nvPicPr>
            <p:cNvPr id="19" name="図 1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37" t="86389" r="44641" b="5621"/>
            <a:stretch/>
          </p:blipFill>
          <p:spPr>
            <a:xfrm>
              <a:off x="6210300" y="5460999"/>
              <a:ext cx="635000" cy="342901"/>
            </a:xfrm>
            <a:prstGeom prst="rect">
              <a:avLst/>
            </a:prstGeom>
          </p:spPr>
        </p:pic>
      </p:grpSp>
      <p:sp>
        <p:nvSpPr>
          <p:cNvPr id="16" name="正方形/長方形 15"/>
          <p:cNvSpPr/>
          <p:nvPr/>
        </p:nvSpPr>
        <p:spPr>
          <a:xfrm>
            <a:off x="1320621" y="3141677"/>
            <a:ext cx="2728865" cy="1992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465" y="1900759"/>
            <a:ext cx="6564426" cy="3690687"/>
          </a:xfrm>
          <a:prstGeom prst="rect">
            <a:avLst/>
          </a:prstGeom>
        </p:spPr>
      </p:pic>
      <p:sp>
        <p:nvSpPr>
          <p:cNvPr id="20" name="正方形/長方形 19"/>
          <p:cNvSpPr/>
          <p:nvPr/>
        </p:nvSpPr>
        <p:spPr>
          <a:xfrm>
            <a:off x="6107414" y="2345827"/>
            <a:ext cx="5257271" cy="2631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楕円 24"/>
          <p:cNvSpPr/>
          <p:nvPr/>
        </p:nvSpPr>
        <p:spPr>
          <a:xfrm>
            <a:off x="5968322" y="4946308"/>
            <a:ext cx="391667" cy="34165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四角形吹き出し 26"/>
          <p:cNvSpPr/>
          <p:nvPr/>
        </p:nvSpPr>
        <p:spPr>
          <a:xfrm>
            <a:off x="6749174" y="5673801"/>
            <a:ext cx="1136468" cy="992778"/>
          </a:xfrm>
          <a:prstGeom prst="wedgeRectCallout">
            <a:avLst>
              <a:gd name="adj1" fmla="val -82523"/>
              <a:gd name="adj2" fmla="val -70301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" name="グループ化 9"/>
          <p:cNvGrpSpPr/>
          <p:nvPr/>
        </p:nvGrpSpPr>
        <p:grpSpPr>
          <a:xfrm>
            <a:off x="6936044" y="5785561"/>
            <a:ext cx="718457" cy="744583"/>
            <a:chOff x="3161211" y="1894115"/>
            <a:chExt cx="718457" cy="744583"/>
          </a:xfrm>
        </p:grpSpPr>
        <p:sp>
          <p:nvSpPr>
            <p:cNvPr id="9" name="正方形/長方形 8"/>
            <p:cNvSpPr/>
            <p:nvPr/>
          </p:nvSpPr>
          <p:spPr>
            <a:xfrm>
              <a:off x="3161211" y="1894115"/>
              <a:ext cx="718457" cy="74458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二等辺三角形 27"/>
            <p:cNvSpPr/>
            <p:nvPr/>
          </p:nvSpPr>
          <p:spPr>
            <a:xfrm rot="5400000">
              <a:off x="3304903" y="2063932"/>
              <a:ext cx="431074" cy="40494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9" name="テキスト ボックス 28"/>
          <p:cNvSpPr txBox="1"/>
          <p:nvPr/>
        </p:nvSpPr>
        <p:spPr>
          <a:xfrm>
            <a:off x="7917328" y="5972071"/>
            <a:ext cx="2349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②</a:t>
            </a:r>
            <a:r>
              <a:rPr kumimoji="1" lang="ja-JP" altLang="en-US" sz="24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タップで再生</a:t>
            </a:r>
            <a:endParaRPr kumimoji="1" lang="en-US" altLang="ja-JP" sz="24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8" name="図 3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7" t="86389" r="44641" b="5621"/>
          <a:stretch/>
        </p:blipFill>
        <p:spPr>
          <a:xfrm>
            <a:off x="2561476" y="8470143"/>
            <a:ext cx="398730" cy="211409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1" t="28196" r="26652" b="15113"/>
          <a:stretch/>
        </p:blipFill>
        <p:spPr>
          <a:xfrm>
            <a:off x="4304672" y="4724400"/>
            <a:ext cx="426078" cy="450850"/>
          </a:xfrm>
          <a:prstGeom prst="rect">
            <a:avLst/>
          </a:prstGeom>
        </p:spPr>
      </p:pic>
      <p:sp>
        <p:nvSpPr>
          <p:cNvPr id="39" name="楕円 38"/>
          <p:cNvSpPr/>
          <p:nvPr/>
        </p:nvSpPr>
        <p:spPr>
          <a:xfrm>
            <a:off x="4197351" y="4603324"/>
            <a:ext cx="642782" cy="65447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164" t="16410" r="29811" b="15580"/>
          <a:stretch/>
        </p:blipFill>
        <p:spPr>
          <a:xfrm rot="19871945">
            <a:off x="4358256" y="4995063"/>
            <a:ext cx="1104027" cy="1349368"/>
          </a:xfrm>
          <a:prstGeom prst="rect">
            <a:avLst/>
          </a:prstGeom>
        </p:spPr>
      </p:pic>
      <p:sp>
        <p:nvSpPr>
          <p:cNvPr id="30" name="正方形/長方形 29"/>
          <p:cNvSpPr/>
          <p:nvPr/>
        </p:nvSpPr>
        <p:spPr>
          <a:xfrm>
            <a:off x="1384523" y="1231998"/>
            <a:ext cx="9167597" cy="551867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 smtClean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音量</a:t>
            </a:r>
            <a:r>
              <a:rPr lang="ja-JP" altLang="en-US" sz="28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</a:t>
            </a:r>
            <a:r>
              <a:rPr lang="ja-JP" altLang="en-US" sz="2800" dirty="0" smtClean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確認をしましょう（マイク・スピーカー）</a:t>
            </a:r>
            <a:endParaRPr lang="en-US" altLang="ja-JP" sz="28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6146" name="Picture 2" descr="https://3.bp.blogspot.com/-w27rkHkPW1M/VdL1GX7kGEI/AAAAAAAAw5o/8Uhmc3q9oEI/s800/happyou_school_gir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47" y="2394472"/>
            <a:ext cx="2536090" cy="253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3.bp.blogspot.com/-w27rkHkPW1M/VdL1GX7kGEI/AAAAAAAAw5o/8Uhmc3q9oEI/s800/happyou_school_girl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233" y="3332706"/>
            <a:ext cx="1672059" cy="167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81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56141BA586B82F48A0D81EEF5505A2F4" ma:contentTypeVersion="12" ma:contentTypeDescription="新しいドキュメントを作成します。" ma:contentTypeScope="" ma:versionID="de650910497fdbeb4cdd115b75ed5dc5">
  <xsd:schema xmlns:xsd="http://www.w3.org/2001/XMLSchema" xmlns:xs="http://www.w3.org/2001/XMLSchema" xmlns:p="http://schemas.microsoft.com/office/2006/metadata/properties" xmlns:ns2="6533b2df-2507-43bc-aca2-3786c445b283" xmlns:ns3="b627b7db-48c2-4570-aa93-ed75e343700e" targetNamespace="http://schemas.microsoft.com/office/2006/metadata/properties" ma:root="true" ma:fieldsID="afa26ee70940c278064521ef163876a4" ns2:_="" ns3:_="">
    <xsd:import namespace="6533b2df-2507-43bc-aca2-3786c445b283"/>
    <xsd:import namespace="b627b7db-48c2-4570-aa93-ed75e34370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33b2df-2507-43bc-aca2-3786c445b2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27b7db-48c2-4570-aa93-ed75e343700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7D3B93-E8BC-4F1A-B44B-991C7BEBD9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1865586-0B49-4A67-B5D2-67942BBF2F7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E9080DB-C6F0-4BF7-A3F9-2A4FC4BAD3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33b2df-2507-43bc-aca2-3786c445b283"/>
    <ds:schemaRef ds:uri="b627b7db-48c2-4570-aa93-ed75e34370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4085</TotalTime>
  <Words>457</Words>
  <Application>Microsoft Office PowerPoint</Application>
  <PresentationFormat>ワイド画面</PresentationFormat>
  <Paragraphs>80</Paragraphs>
  <Slides>16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3" baseType="lpstr">
      <vt:lpstr>UD デジタル 教科書体 N-B</vt:lpstr>
      <vt:lpstr>UD デジタル 教科書体 NK-B</vt:lpstr>
      <vt:lpstr>游ゴシック</vt:lpstr>
      <vt:lpstr>游ゴシック Light</vt:lpstr>
      <vt:lpstr>Arial</vt:lpstr>
      <vt:lpstr>Wingdings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カメラを使ってみよう</dc:title>
  <dc:creator>柏市立教育研究所</dc:creator>
  <cp:lastModifiedBy>髙橋　朋子</cp:lastModifiedBy>
  <cp:revision>188</cp:revision>
  <dcterms:created xsi:type="dcterms:W3CDTF">2021-01-06T05:57:39Z</dcterms:created>
  <dcterms:modified xsi:type="dcterms:W3CDTF">2023-01-17T01:59:11Z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0x01010056141BA586B82F48A0D81EEF5505A2F4</vt:lpwstr>
  </property>
</Properties>
</file>