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76" r:id="rId6"/>
    <p:sldId id="277" r:id="rId7"/>
    <p:sldId id="281" r:id="rId8"/>
    <p:sldId id="278" r:id="rId9"/>
    <p:sldId id="279" r:id="rId10"/>
    <p:sldId id="280" r:id="rId11"/>
    <p:sldId id="271" r:id="rId12"/>
    <p:sldId id="264" r:id="rId13"/>
    <p:sldId id="269" r:id="rId14"/>
    <p:sldId id="268" r:id="rId15"/>
    <p:sldId id="270" r:id="rId16"/>
    <p:sldId id="272" r:id="rId17"/>
    <p:sldId id="273" r:id="rId18"/>
    <p:sldId id="262" r:id="rId19"/>
  </p:sldIdLst>
  <p:sldSz cx="12192000" cy="6858000"/>
  <p:notesSz cx="6711950" cy="9845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8CEF87-D1A9-442B-A100-B37DBEE9A39A}" v="8" dt="2022-09-01T02:21:25.4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藤　裕太" userId="S::itou1702@kashiwa.ed.jp::ef557be5-56e5-4df1-b24b-c708b24118d9" providerId="AD" clId="Web-{6B8CEF87-D1A9-442B-A100-B37DBEE9A39A}"/>
    <pc:docChg chg="modSld">
      <pc:chgData name="伊藤　裕太" userId="S::itou1702@kashiwa.ed.jp::ef557be5-56e5-4df1-b24b-c708b24118d9" providerId="AD" clId="Web-{6B8CEF87-D1A9-442B-A100-B37DBEE9A39A}" dt="2022-09-01T02:21:25.474" v="7" actId="20577"/>
      <pc:docMkLst>
        <pc:docMk/>
      </pc:docMkLst>
      <pc:sldChg chg="modSp">
        <pc:chgData name="伊藤　裕太" userId="S::itou1702@kashiwa.ed.jp::ef557be5-56e5-4df1-b24b-c708b24118d9" providerId="AD" clId="Web-{6B8CEF87-D1A9-442B-A100-B37DBEE9A39A}" dt="2022-09-01T02:21:25.474" v="7" actId="20577"/>
        <pc:sldMkLst>
          <pc:docMk/>
          <pc:sldMk cId="2667725389" sldId="256"/>
        </pc:sldMkLst>
        <pc:spChg chg="mod">
          <ac:chgData name="伊藤　裕太" userId="S::itou1702@kashiwa.ed.jp::ef557be5-56e5-4df1-b24b-c708b24118d9" providerId="AD" clId="Web-{6B8CEF87-D1A9-442B-A100-B37DBEE9A39A}" dt="2022-09-01T02:21:25.474" v="7" actId="20577"/>
          <ac:spMkLst>
            <pc:docMk/>
            <pc:sldMk cId="2667725389" sldId="25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8512" cy="4939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01885" y="0"/>
            <a:ext cx="2908512" cy="4939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1A37C-022A-4FE5-BA92-F7CEB4B4B5C2}" type="datetimeFigureOut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30313"/>
            <a:ext cx="5905500" cy="3322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1195" y="4738231"/>
            <a:ext cx="5369560" cy="38767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51683"/>
            <a:ext cx="2908512" cy="4939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01885" y="9351683"/>
            <a:ext cx="2908512" cy="4939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D6CDF-0E80-4A33-A99A-5A62627706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118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D6CDF-0E80-4A33-A99A-5A626277067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785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500E-CF30-446A-9DE0-F6861C0EFF4B}" type="datetime1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54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1201-AC71-4888-8660-35B42B17585B}" type="datetime1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7119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237-6B7F-4407-8F25-F3C99ED2C41C}" type="datetime1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608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A018-20F3-4B0D-8ED0-E026EB30BBD9}" type="datetime1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80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6ADB-B0ED-4CF7-8533-15745E9D3410}" type="datetime1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99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C3A9-F81A-4555-A97B-4B74586B9603}" type="datetime1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211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FA2B-733A-4A87-8946-BAAA40775C3F}" type="datetime1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082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F4C9-61D0-4703-8701-024381A34B2E}" type="datetime1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86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6675-BEEF-495D-8C4F-CB85ACB64E19}" type="datetime1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40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F0DC-4E02-4EDB-9B05-0227A1961E48}" type="datetime1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629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BB90-9E4C-48D6-9ECD-331994FD9C4A}" type="datetime1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05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77C37-F169-49FB-B67A-4AB5D8C49848}" type="datetime1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CEB42-3C98-443B-ADC6-09F8E78E0E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774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net-moral.hirokyou.net/netmoral/movie/stream/a-31/a-31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japet.or.jp/net-walk/anime/movie.html?id=97" TargetMode="External"/><Relationship Id="rId7" Type="http://schemas.openxmlformats.org/officeDocument/2006/relationships/hyperlink" Target="https://www.youtube.com/watch?v=z0kpWONFqEE&amp;list=PLGpGsGZ3lmbAOd2f-4u_Mx-BCn13GywDI&amp;index=38" TargetMode="External"/><Relationship Id="rId2" Type="http://schemas.openxmlformats.org/officeDocument/2006/relationships/hyperlink" Target="http://www2.japet.or.jp/net-walk/anime/movie.html?id=10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pMIdT8gSvb0&amp;list=PLGpGsGZ3lmbAOd2f-4u_Mx-BCn13GywDI&amp;index=36" TargetMode="External"/><Relationship Id="rId5" Type="http://schemas.openxmlformats.org/officeDocument/2006/relationships/hyperlink" Target="http://www2.japet.or.jp/net-walk/anime/movie.html?id=28" TargetMode="External"/><Relationship Id="rId4" Type="http://schemas.openxmlformats.org/officeDocument/2006/relationships/hyperlink" Target="http://www2.japet.or.jp/net-walk/anime/movie.html?id=5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GoogleWorkspace</a:t>
            </a:r>
            <a:r>
              <a:rPr lang="en-US" altLang="ja-JP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dirty="0" smtClean="0">
                <a:solidFill>
                  <a:srgbClr val="FF0000"/>
                </a:solidFill>
                <a:latin typeface="Meiryo UI"/>
                <a:ea typeface="Meiryo UI"/>
              </a:rPr>
              <a:t>パスワード変更</a:t>
            </a:r>
            <a:r>
              <a:rPr lang="ja-JP" altLang="en-US" dirty="0" smtClean="0">
                <a:solidFill>
                  <a:srgbClr val="FF0000"/>
                </a:solidFill>
                <a:latin typeface="Meiryo UI"/>
                <a:ea typeface="Meiryo UI"/>
              </a:rPr>
              <a:t>①</a:t>
            </a:r>
            <a:r>
              <a:rPr lang="ja-JP" altLang="en-US" dirty="0">
                <a:solidFill>
                  <a:srgbClr val="FF0000"/>
                </a:solidFill>
                <a:latin typeface="Meiryo UI"/>
                <a:ea typeface="Meiryo UI"/>
              </a:rPr>
              <a:t>／２</a:t>
            </a:r>
            <a:r>
              <a:rPr lang="ja-JP" altLang="en-US" sz="3600" dirty="0">
                <a:latin typeface="Meiryo UI"/>
                <a:ea typeface="Meiryo UI"/>
              </a:rPr>
              <a:t/>
            </a:r>
            <a:br>
              <a:rPr lang="ja-JP" altLang="en-US" sz="3600" dirty="0">
                <a:latin typeface="Meiryo UI"/>
                <a:ea typeface="Meiryo UI"/>
              </a:rPr>
            </a:br>
            <a:r>
              <a:rPr lang="ja-JP" altLang="en-US" sz="3600" dirty="0" smtClean="0">
                <a:latin typeface="Meiryo UI"/>
                <a:ea typeface="Meiryo UI"/>
              </a:rPr>
              <a:t>（パスワードの大切さ　中学校</a:t>
            </a:r>
            <a:r>
              <a:rPr lang="ja-JP" altLang="en-US" sz="3600" dirty="0">
                <a:latin typeface="Meiryo UI"/>
                <a:ea typeface="Meiryo UI"/>
              </a:rPr>
              <a:t>　編）</a:t>
            </a:r>
            <a:endParaRPr kumimoji="1" lang="ja-JP" altLang="en-US" sz="3600" dirty="0">
              <a:latin typeface="Meiryo UI"/>
              <a:ea typeface="Meiryo UI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なりすまし等の不正な利用を防ぐために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GoogleWorkspace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のパスワードを変更しましょう。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" y="0"/>
            <a:ext cx="4645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パスワード変更指導用資料（中学校版）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7725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3.bp.blogspot.com/-f7RP4FBbHHs/WKbKWONd1UI/AAAAAAABB0Y/xIurZIPrtPgV7X-yDbavc4v98DcYZ8onQCLcB/s800/character_computer_screen_hakas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8040" y="3695079"/>
            <a:ext cx="3104854" cy="224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角丸四角形吹き出し 8"/>
          <p:cNvSpPr/>
          <p:nvPr/>
        </p:nvSpPr>
        <p:spPr>
          <a:xfrm>
            <a:off x="3041854" y="1076633"/>
            <a:ext cx="6108290" cy="1863221"/>
          </a:xfrm>
          <a:prstGeom prst="wedgeRoundRectCallout">
            <a:avLst>
              <a:gd name="adj1" fmla="val 5805"/>
              <a:gd name="adj2" fmla="val 786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b="1" dirty="0" smtClean="0">
                <a:solidFill>
                  <a:schemeClr val="bg1"/>
                </a:solidFill>
              </a:rPr>
              <a:t>実際に</a:t>
            </a:r>
            <a:endParaRPr lang="en-US" altLang="ja-JP" sz="3600" b="1" dirty="0" smtClean="0">
              <a:solidFill>
                <a:schemeClr val="bg1"/>
              </a:solidFill>
            </a:endParaRPr>
          </a:p>
          <a:p>
            <a:r>
              <a:rPr lang="ja-JP" altLang="en-US" sz="3600" b="1" dirty="0" smtClean="0">
                <a:solidFill>
                  <a:schemeClr val="bg1"/>
                </a:solidFill>
              </a:rPr>
              <a:t>新しいパスワードを</a:t>
            </a:r>
            <a:endParaRPr lang="en-US" altLang="ja-JP" sz="3600" b="1" dirty="0" smtClean="0">
              <a:solidFill>
                <a:schemeClr val="bg1"/>
              </a:solidFill>
            </a:endParaRPr>
          </a:p>
          <a:p>
            <a:r>
              <a:rPr lang="ja-JP" altLang="en-US" sz="3600" b="1" dirty="0" smtClean="0">
                <a:solidFill>
                  <a:schemeClr val="bg1"/>
                </a:solidFill>
              </a:rPr>
              <a:t>登録していきましょう</a:t>
            </a:r>
            <a:endParaRPr lang="en-US" altLang="ja-JP" sz="3600" b="1" dirty="0">
              <a:solidFill>
                <a:schemeClr val="bg1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389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パスワード変更の方法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9572" y="3209416"/>
            <a:ext cx="2790093" cy="364858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211197">
            <a:off x="6745811" y="2575773"/>
            <a:ext cx="1037716" cy="1144394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0" y="1516778"/>
            <a:ext cx="12192000" cy="87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Google</a:t>
            </a:r>
            <a:r>
              <a:rPr lang="ja-JP" altLang="en-US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のトップ画面から</a:t>
            </a:r>
            <a:r>
              <a:rPr lang="en-US" altLang="ja-JP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アイコン</a:t>
            </a:r>
            <a:r>
              <a:rPr lang="en-US" altLang="ja-JP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をタップしましょう</a:t>
            </a:r>
            <a:endParaRPr lang="en-US" altLang="ja-JP" sz="3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8382" y="3802250"/>
            <a:ext cx="3172572" cy="1231458"/>
          </a:xfrm>
          <a:prstGeom prst="rect">
            <a:avLst/>
          </a:prstGeom>
        </p:spPr>
      </p:pic>
      <p:sp>
        <p:nvSpPr>
          <p:cNvPr id="11" name="角丸四角形 8">
            <a:extLst>
              <a:ext uri="{FF2B5EF4-FFF2-40B4-BE49-F238E27FC236}">
                <a16:creationId xmlns:a16="http://schemas.microsoft.com/office/drawing/2014/main" id="{069BF880-E8F7-4943-ACB1-FED32A484679}"/>
              </a:ext>
            </a:extLst>
          </p:cNvPr>
          <p:cNvSpPr/>
          <p:nvPr/>
        </p:nvSpPr>
        <p:spPr>
          <a:xfrm>
            <a:off x="7562293" y="3702502"/>
            <a:ext cx="1467704" cy="141534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217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パスワード変更の方法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9819" y="2682799"/>
            <a:ext cx="3805619" cy="4126686"/>
          </a:xfrm>
          <a:prstGeom prst="rect">
            <a:avLst/>
          </a:prstGeom>
        </p:spPr>
      </p:pic>
      <p:sp>
        <p:nvSpPr>
          <p:cNvPr id="11" name="角丸四角形 8">
            <a:extLst>
              <a:ext uri="{FF2B5EF4-FFF2-40B4-BE49-F238E27FC236}">
                <a16:creationId xmlns:a16="http://schemas.microsoft.com/office/drawing/2014/main" id="{069BF880-E8F7-4943-ACB1-FED32A484679}"/>
              </a:ext>
            </a:extLst>
          </p:cNvPr>
          <p:cNvSpPr/>
          <p:nvPr/>
        </p:nvSpPr>
        <p:spPr>
          <a:xfrm>
            <a:off x="4165203" y="4243754"/>
            <a:ext cx="3334849" cy="6516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211197">
            <a:off x="3410959" y="3178420"/>
            <a:ext cx="1037716" cy="1144394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0" y="1516778"/>
            <a:ext cx="12192000" cy="87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『Google</a:t>
            </a:r>
            <a:r>
              <a:rPr lang="ja-JP" altLang="en-US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アカウントを管理</a:t>
            </a:r>
            <a:r>
              <a:rPr lang="en-US" altLang="ja-JP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をタップしましょう</a:t>
            </a:r>
            <a:endParaRPr lang="en-US" altLang="ja-JP" sz="3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1380" y="3618776"/>
            <a:ext cx="3008672" cy="586154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698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パスワード変更の方法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150" y="3012029"/>
            <a:ext cx="9297698" cy="311511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0" y="1516778"/>
            <a:ext cx="12192000" cy="87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セキュリティ</a:t>
            </a:r>
            <a:r>
              <a:rPr lang="en-US" altLang="ja-JP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をタップしましょう</a:t>
            </a:r>
            <a:endParaRPr lang="en-US" altLang="ja-JP" sz="3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211197">
            <a:off x="359629" y="3329116"/>
            <a:ext cx="1037716" cy="114439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1109" y="4275416"/>
            <a:ext cx="1607575" cy="398206"/>
          </a:xfrm>
          <a:prstGeom prst="rect">
            <a:avLst/>
          </a:prstGeom>
        </p:spPr>
      </p:pic>
      <p:sp>
        <p:nvSpPr>
          <p:cNvPr id="11" name="角丸四角形 8">
            <a:extLst>
              <a:ext uri="{FF2B5EF4-FFF2-40B4-BE49-F238E27FC236}">
                <a16:creationId xmlns:a16="http://schemas.microsoft.com/office/drawing/2014/main" id="{069BF880-E8F7-4943-ACB1-FED32A484679}"/>
              </a:ext>
            </a:extLst>
          </p:cNvPr>
          <p:cNvSpPr/>
          <p:nvPr/>
        </p:nvSpPr>
        <p:spPr>
          <a:xfrm>
            <a:off x="1068041" y="4406536"/>
            <a:ext cx="3267985" cy="53417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394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パスワード変更の方法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496" y="2332994"/>
            <a:ext cx="4163006" cy="4525006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0" y="1516778"/>
            <a:ext cx="12192000" cy="87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Google</a:t>
            </a:r>
            <a:r>
              <a:rPr lang="ja-JP" altLang="en-US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へログインの</a:t>
            </a:r>
            <a:r>
              <a:rPr lang="en-US" altLang="ja-JP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パスワード</a:t>
            </a:r>
            <a:r>
              <a:rPr lang="en-US" altLang="ja-JP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をタップしましょう</a:t>
            </a:r>
            <a:endParaRPr lang="en-US" altLang="ja-JP" sz="3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211197">
            <a:off x="3088080" y="5113669"/>
            <a:ext cx="1037716" cy="1144394"/>
          </a:xfrm>
          <a:prstGeom prst="rect">
            <a:avLst/>
          </a:prstGeom>
        </p:spPr>
      </p:pic>
      <p:sp>
        <p:nvSpPr>
          <p:cNvPr id="15" name="角丸四角形 8">
            <a:extLst>
              <a:ext uri="{FF2B5EF4-FFF2-40B4-BE49-F238E27FC236}">
                <a16:creationId xmlns:a16="http://schemas.microsoft.com/office/drawing/2014/main" id="{069BF880-E8F7-4943-ACB1-FED32A484679}"/>
              </a:ext>
            </a:extLst>
          </p:cNvPr>
          <p:cNvSpPr/>
          <p:nvPr/>
        </p:nvSpPr>
        <p:spPr>
          <a:xfrm>
            <a:off x="4014497" y="6135328"/>
            <a:ext cx="1457156" cy="42770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7298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パスワード変更の方法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0668" y="3069062"/>
            <a:ext cx="5244464" cy="378893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0" y="1516778"/>
            <a:ext cx="12192000" cy="1661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本人確認のパスワードを求められるので、</a:t>
            </a:r>
            <a:endParaRPr lang="en-US" altLang="ja-JP" sz="3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今までのパスワードを入力しましょう</a:t>
            </a:r>
            <a:endParaRPr lang="en-US" altLang="ja-JP" sz="3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角丸四角形 8">
            <a:extLst>
              <a:ext uri="{FF2B5EF4-FFF2-40B4-BE49-F238E27FC236}">
                <a16:creationId xmlns:a16="http://schemas.microsoft.com/office/drawing/2014/main" id="{069BF880-E8F7-4943-ACB1-FED32A484679}"/>
              </a:ext>
            </a:extLst>
          </p:cNvPr>
          <p:cNvSpPr/>
          <p:nvPr/>
        </p:nvSpPr>
        <p:spPr>
          <a:xfrm>
            <a:off x="3836294" y="5095605"/>
            <a:ext cx="4416752" cy="5878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6830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パスワード変更の方法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3693" y="2109292"/>
            <a:ext cx="4093744" cy="395590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0" y="1516778"/>
            <a:ext cx="12192000" cy="767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新しいパスワードを入力します</a:t>
            </a:r>
            <a:endParaRPr lang="en-US" altLang="ja-JP" sz="3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743288">
            <a:off x="11038577" y="4741233"/>
            <a:ext cx="1037716" cy="1144394"/>
          </a:xfrm>
          <a:prstGeom prst="rect">
            <a:avLst/>
          </a:prstGeom>
        </p:spPr>
      </p:pic>
      <p:sp>
        <p:nvSpPr>
          <p:cNvPr id="10" name="角丸四角形 8">
            <a:extLst>
              <a:ext uri="{FF2B5EF4-FFF2-40B4-BE49-F238E27FC236}">
                <a16:creationId xmlns:a16="http://schemas.microsoft.com/office/drawing/2014/main" id="{069BF880-E8F7-4943-ACB1-FED32A484679}"/>
              </a:ext>
            </a:extLst>
          </p:cNvPr>
          <p:cNvSpPr/>
          <p:nvPr/>
        </p:nvSpPr>
        <p:spPr>
          <a:xfrm>
            <a:off x="7200327" y="3774160"/>
            <a:ext cx="3408247" cy="609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8">
            <a:extLst>
              <a:ext uri="{FF2B5EF4-FFF2-40B4-BE49-F238E27FC236}">
                <a16:creationId xmlns:a16="http://schemas.microsoft.com/office/drawing/2014/main" id="{069BF880-E8F7-4943-ACB1-FED32A484679}"/>
              </a:ext>
            </a:extLst>
          </p:cNvPr>
          <p:cNvSpPr/>
          <p:nvPr/>
        </p:nvSpPr>
        <p:spPr>
          <a:xfrm>
            <a:off x="7200326" y="4936251"/>
            <a:ext cx="3408247" cy="609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角丸四角形 8">
            <a:extLst>
              <a:ext uri="{FF2B5EF4-FFF2-40B4-BE49-F238E27FC236}">
                <a16:creationId xmlns:a16="http://schemas.microsoft.com/office/drawing/2014/main" id="{069BF880-E8F7-4943-ACB1-FED32A484679}"/>
              </a:ext>
            </a:extLst>
          </p:cNvPr>
          <p:cNvSpPr/>
          <p:nvPr/>
        </p:nvSpPr>
        <p:spPr>
          <a:xfrm>
            <a:off x="9268687" y="5616019"/>
            <a:ext cx="1848750" cy="41616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A8E4448-1C9A-4E06-9291-BF0D1FD2D1A3}"/>
              </a:ext>
            </a:extLst>
          </p:cNvPr>
          <p:cNvSpPr txBox="1"/>
          <p:nvPr/>
        </p:nvSpPr>
        <p:spPr>
          <a:xfrm>
            <a:off x="530942" y="2922699"/>
            <a:ext cx="4497976" cy="764226"/>
          </a:xfrm>
          <a:prstGeom prst="wedgeRectCallout">
            <a:avLst>
              <a:gd name="adj1" fmla="val 95195"/>
              <a:gd name="adj2" fmla="val 115847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288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①新しいパスワードを入力します</a:t>
            </a:r>
            <a:endParaRPr lang="en-US" altLang="ja-JP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A8E4448-1C9A-4E06-9291-BF0D1FD2D1A3}"/>
              </a:ext>
            </a:extLst>
          </p:cNvPr>
          <p:cNvSpPr txBox="1"/>
          <p:nvPr/>
        </p:nvSpPr>
        <p:spPr>
          <a:xfrm>
            <a:off x="1120877" y="4284567"/>
            <a:ext cx="4639958" cy="764226"/>
          </a:xfrm>
          <a:prstGeom prst="wedgeRectCallout">
            <a:avLst>
              <a:gd name="adj1" fmla="val 78169"/>
              <a:gd name="adj2" fmla="val 75865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288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②新しいパスワードを再度入力します</a:t>
            </a:r>
            <a:endParaRPr lang="en-US" altLang="ja-JP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A8E4448-1C9A-4E06-9291-BF0D1FD2D1A3}"/>
              </a:ext>
            </a:extLst>
          </p:cNvPr>
          <p:cNvSpPr txBox="1"/>
          <p:nvPr/>
        </p:nvSpPr>
        <p:spPr>
          <a:xfrm>
            <a:off x="2157204" y="5544341"/>
            <a:ext cx="4497976" cy="764226"/>
          </a:xfrm>
          <a:prstGeom prst="wedgeRectCallout">
            <a:avLst>
              <a:gd name="adj1" fmla="val 101577"/>
              <a:gd name="adj2" fmla="val -4249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288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パスワードを変更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をクリック</a:t>
            </a:r>
            <a:endParaRPr lang="en-US" altLang="ja-JP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541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パスワード変更の方法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516778"/>
            <a:ext cx="12192000" cy="767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以上でパスワードの変更は終了です。</a:t>
            </a:r>
            <a:endParaRPr lang="en-US" altLang="ja-JP" sz="3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吹き出し: 円形 30">
            <a:extLst>
              <a:ext uri="{FF2B5EF4-FFF2-40B4-BE49-F238E27FC236}">
                <a16:creationId xmlns:a16="http://schemas.microsoft.com/office/drawing/2014/main" id="{F59AC64A-EB27-4433-9FD4-406B9DCF3270}"/>
              </a:ext>
            </a:extLst>
          </p:cNvPr>
          <p:cNvSpPr/>
          <p:nvPr/>
        </p:nvSpPr>
        <p:spPr>
          <a:xfrm>
            <a:off x="2403987" y="2964426"/>
            <a:ext cx="5565506" cy="2498353"/>
          </a:xfrm>
          <a:prstGeom prst="wedgeEllipseCallout">
            <a:avLst>
              <a:gd name="adj1" fmla="val 68973"/>
              <a:gd name="adj2" fmla="val 275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パスワードは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他の人に知られたり、忘れたりすることがないよう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きちんと自己管理をしましょう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Picture 2" descr="https://3.bp.blogspot.com/-f7RP4FBbHHs/WKbKWONd1UI/AAAAAAABB0Y/xIurZIPrtPgV7X-yDbavc4v98DcYZ8onQCLcB/s800/character_computer_screen_hakas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2560" y="3894627"/>
            <a:ext cx="2685272" cy="194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658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もしパスワードを忘れてしまったら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5193" y="2565874"/>
            <a:ext cx="8998974" cy="3159330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すぐに担任の先生に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報告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し、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共通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パスワード</a:t>
            </a:r>
            <a:r>
              <a:rPr kumimoji="1" lang="ja-JP" altLang="en-US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Kashi-02</a:t>
            </a:r>
            <a:r>
              <a:rPr kumimoji="1" lang="ja-JP" altLang="en-US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に設定してもらいましょう。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再度ログインすると新しいパスワードの入力が求められます。再度設定し　忘れないよう自分でしっかり管理をしましょう。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239" y="2565874"/>
            <a:ext cx="2944761" cy="3779444"/>
          </a:xfrm>
          <a:prstGeom prst="rect">
            <a:avLst/>
          </a:prstGeom>
        </p:spPr>
      </p:pic>
      <p:sp>
        <p:nvSpPr>
          <p:cNvPr id="5" name="角丸四角形 8">
            <a:extLst>
              <a:ext uri="{FF2B5EF4-FFF2-40B4-BE49-F238E27FC236}">
                <a16:creationId xmlns:a16="http://schemas.microsoft.com/office/drawing/2014/main" id="{069BF880-E8F7-4943-ACB1-FED32A484679}"/>
              </a:ext>
            </a:extLst>
          </p:cNvPr>
          <p:cNvSpPr/>
          <p:nvPr/>
        </p:nvSpPr>
        <p:spPr>
          <a:xfrm>
            <a:off x="9350477" y="4933237"/>
            <a:ext cx="2728451" cy="5162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角丸四角形 8">
            <a:extLst>
              <a:ext uri="{FF2B5EF4-FFF2-40B4-BE49-F238E27FC236}">
                <a16:creationId xmlns:a16="http://schemas.microsoft.com/office/drawing/2014/main" id="{069BF880-E8F7-4943-ACB1-FED32A484679}"/>
              </a:ext>
            </a:extLst>
          </p:cNvPr>
          <p:cNvSpPr/>
          <p:nvPr/>
        </p:nvSpPr>
        <p:spPr>
          <a:xfrm>
            <a:off x="9350477" y="4336026"/>
            <a:ext cx="2728451" cy="56043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7239" y="3038167"/>
            <a:ext cx="2944761" cy="587101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41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ID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パスワードはどういったもの？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410FB7A-7ABF-477C-8C87-9D5BAB7E3E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880" y="3087715"/>
            <a:ext cx="1423568" cy="206742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EE4136E-06CB-4F47-A1B4-035318690C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4852" y="4532285"/>
            <a:ext cx="1407199" cy="2043651"/>
          </a:xfrm>
          <a:prstGeom prst="rect">
            <a:avLst/>
          </a:prstGeom>
        </p:spPr>
      </p:pic>
      <p:sp>
        <p:nvSpPr>
          <p:cNvPr id="6" name="吹き出し: 円形 30">
            <a:extLst>
              <a:ext uri="{FF2B5EF4-FFF2-40B4-BE49-F238E27FC236}">
                <a16:creationId xmlns:a16="http://schemas.microsoft.com/office/drawing/2014/main" id="{F59AC64A-EB27-4433-9FD4-406B9DCF3270}"/>
              </a:ext>
            </a:extLst>
          </p:cNvPr>
          <p:cNvSpPr/>
          <p:nvPr/>
        </p:nvSpPr>
        <p:spPr>
          <a:xfrm>
            <a:off x="2382466" y="3364683"/>
            <a:ext cx="4551734" cy="1537258"/>
          </a:xfrm>
          <a:prstGeom prst="wedgeEllipseCallout">
            <a:avLst>
              <a:gd name="adj1" fmla="val -61829"/>
              <a:gd name="adj2" fmla="val -11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パスワードは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家の鍵のような役割を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果たすものだね</a:t>
            </a:r>
          </a:p>
        </p:txBody>
      </p:sp>
      <p:sp>
        <p:nvSpPr>
          <p:cNvPr id="7" name="吹き出し: 円形 30">
            <a:extLst>
              <a:ext uri="{FF2B5EF4-FFF2-40B4-BE49-F238E27FC236}">
                <a16:creationId xmlns:a16="http://schemas.microsoft.com/office/drawing/2014/main" id="{F59AC64A-EB27-4433-9FD4-406B9DCF3270}"/>
              </a:ext>
            </a:extLst>
          </p:cNvPr>
          <p:cNvSpPr/>
          <p:nvPr/>
        </p:nvSpPr>
        <p:spPr>
          <a:xfrm>
            <a:off x="3371840" y="1803591"/>
            <a:ext cx="4907368" cy="1397027"/>
          </a:xfrm>
          <a:prstGeom prst="wedgeEllipseCallout">
            <a:avLst>
              <a:gd name="adj1" fmla="val 68973"/>
              <a:gd name="adj2" fmla="val 275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ID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とパスワードは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個人を特定するのに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必要な物です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吹き出し: 円形 30">
            <a:extLst>
              <a:ext uri="{FF2B5EF4-FFF2-40B4-BE49-F238E27FC236}">
                <a16:creationId xmlns:a16="http://schemas.microsoft.com/office/drawing/2014/main" id="{F59AC64A-EB27-4433-9FD4-406B9DCF3270}"/>
              </a:ext>
            </a:extLst>
          </p:cNvPr>
          <p:cNvSpPr/>
          <p:nvPr/>
        </p:nvSpPr>
        <p:spPr>
          <a:xfrm>
            <a:off x="2579077" y="5178909"/>
            <a:ext cx="5989189" cy="1397027"/>
          </a:xfrm>
          <a:prstGeom prst="wedgeEllipseCallout">
            <a:avLst>
              <a:gd name="adj1" fmla="val 63336"/>
              <a:gd name="adj2" fmla="val -354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とても大切なものだから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人には見せたり、知らせたりして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いけない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ものだよね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Picture 2" descr="https://3.bp.blogspot.com/-f7RP4FBbHHs/WKbKWONd1UI/AAAAAAABB0Y/xIurZIPrtPgV7X-yDbavc4v98DcYZ8onQCLcB/s800/character_computer_screen_hakas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2899" y="1690688"/>
            <a:ext cx="2685272" cy="194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80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94997"/>
            <a:ext cx="1219200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ID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とパスワードを大切に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扱わないと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どんな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危険があるか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動画を見ながら考えてみましょう。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 algn="r">
              <a:buNone/>
            </a:pPr>
            <a:r>
              <a:rPr lang="ja-JP" altLang="en-US" sz="1800" dirty="0"/>
              <a:t>事例で学ぶネットモラル　</a:t>
            </a:r>
            <a:r>
              <a:rPr lang="en-US" altLang="ja-JP" sz="1800" dirty="0"/>
              <a:t>A-</a:t>
            </a:r>
            <a:r>
              <a:rPr lang="ja-JP" altLang="en-US" sz="1800" dirty="0"/>
              <a:t>３１「ブログとパスワード」を視聴</a:t>
            </a:r>
            <a:endParaRPr lang="en-US" altLang="ja-JP" sz="1800" dirty="0"/>
          </a:p>
          <a:p>
            <a:pPr marL="0" indent="0" algn="r">
              <a:buNone/>
            </a:pPr>
            <a:r>
              <a:rPr lang="en-US" altLang="ja-JP" sz="1800" dirty="0">
                <a:hlinkClick r:id="rId2"/>
              </a:rPr>
              <a:t>https://</a:t>
            </a:r>
            <a:r>
              <a:rPr lang="en-US" altLang="ja-JP" sz="1800" dirty="0" smtClean="0">
                <a:hlinkClick r:id="rId2"/>
              </a:rPr>
              <a:t>net-moral.hirokyou.net/netmoral/movie/stream/a-31/a-31.html</a:t>
            </a:r>
            <a:endParaRPr lang="en-US" altLang="ja-JP" sz="1800" dirty="0" smtClean="0"/>
          </a:p>
          <a:p>
            <a:pPr marL="0" indent="0" algn="r">
              <a:buNone/>
            </a:pPr>
            <a:r>
              <a:rPr lang="en-US" altLang="ja-JP" sz="1800" dirty="0"/>
              <a:t>※</a:t>
            </a:r>
            <a:r>
              <a:rPr lang="ja-JP" altLang="en-US" sz="1800" dirty="0"/>
              <a:t>視聴には「事例で学ぶネットモラル」の先生用</a:t>
            </a:r>
            <a:r>
              <a:rPr lang="en-US" altLang="ja-JP" sz="1800" dirty="0"/>
              <a:t>ID</a:t>
            </a:r>
            <a:r>
              <a:rPr lang="ja-JP" altLang="en-US" sz="1800" dirty="0" err="1"/>
              <a:t>、</a:t>
            </a:r>
            <a:r>
              <a:rPr lang="ja-JP" altLang="en-US" sz="1800" dirty="0"/>
              <a:t>パスワードが必要です。</a:t>
            </a:r>
            <a:endParaRPr lang="en-US" altLang="ja-JP" sz="1800" dirty="0"/>
          </a:p>
          <a:p>
            <a:pPr marL="0" indent="0" algn="r">
              <a:buNone/>
            </a:pPr>
            <a:r>
              <a:rPr lang="ja-JP" altLang="en-US" sz="1800" dirty="0"/>
              <a:t>御確認の上、授業の実施をお願いします。</a:t>
            </a:r>
            <a:endParaRPr lang="en-US" altLang="ja-JP" sz="1800" dirty="0"/>
          </a:p>
          <a:p>
            <a:pPr marL="0" indent="0" algn="r">
              <a:buNone/>
            </a:pPr>
            <a:endParaRPr lang="en-US" altLang="ja-JP" sz="1800" dirty="0"/>
          </a:p>
          <a:p>
            <a:pPr marL="0" indent="0" algn="r">
              <a:buNone/>
            </a:pPr>
            <a:endParaRPr lang="en-US" altLang="ja-JP" sz="1800" dirty="0"/>
          </a:p>
          <a:p>
            <a:pPr marL="0" indent="0" algn="r">
              <a:buNone/>
            </a:pPr>
            <a:endParaRPr lang="en-US" altLang="ja-JP" sz="1800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29876"/>
            <a:ext cx="10227954" cy="245561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026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動画からわかること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吹き出し: 円形 30">
            <a:extLst>
              <a:ext uri="{FF2B5EF4-FFF2-40B4-BE49-F238E27FC236}">
                <a16:creationId xmlns:a16="http://schemas.microsoft.com/office/drawing/2014/main" id="{F59AC64A-EB27-4433-9FD4-406B9DCF3270}"/>
              </a:ext>
            </a:extLst>
          </p:cNvPr>
          <p:cNvSpPr/>
          <p:nvPr/>
        </p:nvSpPr>
        <p:spPr>
          <a:xfrm>
            <a:off x="539263" y="2155309"/>
            <a:ext cx="8065476" cy="2088445"/>
          </a:xfrm>
          <a:prstGeom prst="wedgeEllipseCallout">
            <a:avLst>
              <a:gd name="adj1" fmla="val 60586"/>
              <a:gd name="adj2" fmla="val 324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/>
              <a:t>パスワードは</a:t>
            </a:r>
            <a:endParaRPr lang="en-US" altLang="ja-JP" sz="3600" dirty="0"/>
          </a:p>
          <a:p>
            <a:r>
              <a:rPr lang="ja-JP" altLang="en-US" sz="3600" b="1" dirty="0">
                <a:solidFill>
                  <a:srgbClr val="FF0000"/>
                </a:solidFill>
              </a:rPr>
              <a:t>人に見られないよう</a:t>
            </a:r>
            <a:r>
              <a:rPr lang="ja-JP" altLang="en-US" sz="3600" b="1" dirty="0" smtClean="0">
                <a:solidFill>
                  <a:srgbClr val="FF0000"/>
                </a:solidFill>
              </a:rPr>
              <a:t>に</a:t>
            </a:r>
            <a:endParaRPr lang="en-US" altLang="ja-JP" sz="3600" b="1" dirty="0" smtClean="0">
              <a:solidFill>
                <a:srgbClr val="FF0000"/>
              </a:solidFill>
            </a:endParaRPr>
          </a:p>
          <a:p>
            <a:r>
              <a:rPr lang="ja-JP" altLang="en-US" sz="3600" dirty="0" smtClean="0">
                <a:solidFill>
                  <a:schemeClr val="bg1"/>
                </a:solidFill>
              </a:rPr>
              <a:t>気をつける</a:t>
            </a:r>
            <a:endParaRPr lang="en-US" altLang="ja-JP" sz="3600" dirty="0">
              <a:solidFill>
                <a:schemeClr val="bg1"/>
              </a:solidFill>
            </a:endParaRPr>
          </a:p>
        </p:txBody>
      </p:sp>
      <p:sp>
        <p:nvSpPr>
          <p:cNvPr id="7" name="吹き出し: 円形 30">
            <a:extLst>
              <a:ext uri="{FF2B5EF4-FFF2-40B4-BE49-F238E27FC236}">
                <a16:creationId xmlns:a16="http://schemas.microsoft.com/office/drawing/2014/main" id="{F59AC64A-EB27-4433-9FD4-406B9DCF3270}"/>
              </a:ext>
            </a:extLst>
          </p:cNvPr>
          <p:cNvSpPr/>
          <p:nvPr/>
        </p:nvSpPr>
        <p:spPr>
          <a:xfrm>
            <a:off x="539263" y="4450467"/>
            <a:ext cx="8065476" cy="2142529"/>
          </a:xfrm>
          <a:prstGeom prst="wedgeEllipseCallout">
            <a:avLst>
              <a:gd name="adj1" fmla="val 60654"/>
              <a:gd name="adj2" fmla="val -582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/>
              <a:t>他の人の</a:t>
            </a:r>
            <a:r>
              <a:rPr lang="en-US" altLang="ja-JP" sz="3600" dirty="0"/>
              <a:t>ID</a:t>
            </a:r>
            <a:r>
              <a:rPr lang="ja-JP" altLang="en-US" sz="3600" dirty="0"/>
              <a:t>・パスワードを使うことは犯罪！</a:t>
            </a:r>
            <a:endParaRPr lang="en-US" altLang="ja-JP" sz="3600" b="1" dirty="0">
              <a:solidFill>
                <a:srgbClr val="FF0000"/>
              </a:solidFill>
            </a:endParaRPr>
          </a:p>
          <a:p>
            <a:r>
              <a:rPr lang="ja-JP" altLang="en-US" sz="3600" b="1" dirty="0">
                <a:solidFill>
                  <a:srgbClr val="FF0000"/>
                </a:solidFill>
              </a:rPr>
              <a:t>絶対に使わない</a:t>
            </a:r>
            <a:endParaRPr lang="en-US" altLang="ja-JP" sz="3600" dirty="0"/>
          </a:p>
        </p:txBody>
      </p:sp>
      <p:pic>
        <p:nvPicPr>
          <p:cNvPr id="6" name="Picture 2" descr="https://3.bp.blogspot.com/-f7RP4FBbHHs/WKbKWONd1UI/AAAAAAABB0Y/xIurZIPrtPgV7X-yDbavc4v98DcYZ8onQCLcB/s800/character_computer_screen_hakas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3237" y="2853822"/>
            <a:ext cx="2685272" cy="194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377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94997"/>
            <a:ext cx="1219200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パスワードの大切さを学ぶことのできる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おすすめ動画リスト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6313" y="1737071"/>
            <a:ext cx="10515600" cy="48996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ja-JP" altLang="en-US" sz="1200" b="1">
                <a:ea typeface="游ゴシック"/>
              </a:rPr>
              <a:t>「ネット社会の歩き方」</a:t>
            </a:r>
          </a:p>
          <a:p>
            <a:pPr marL="0" indent="0">
              <a:buNone/>
            </a:pPr>
            <a:r>
              <a:rPr lang="ja-JP" altLang="en-US" sz="1200">
                <a:ea typeface="游ゴシック"/>
              </a:rPr>
              <a:t>１０１　みんなで使うものだから（小学生・中学生）（5:56）</a:t>
            </a:r>
            <a:endParaRPr lang="ja-JP" alt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ja-JP" sz="1200" dirty="0">
                <a:ea typeface="+mn-lt"/>
                <a:cs typeface="+mn-lt"/>
                <a:hlinkClick r:id="rId2"/>
              </a:rPr>
              <a:t>http://www2.japet.or.jp/net-walk/anime/movie.html?id=101</a:t>
            </a:r>
            <a:endParaRPr lang="ja-JP">
              <a:ea typeface="游ゴシック"/>
            </a:endParaRPr>
          </a:p>
          <a:p>
            <a:pPr marL="0" indent="0">
              <a:buNone/>
            </a:pPr>
            <a:r>
              <a:rPr lang="ja-JP" altLang="en-US" sz="1200">
                <a:ea typeface="游ゴシック"/>
              </a:rPr>
              <a:t>９７　～パスワード～自分の大切なものを守る</a:t>
            </a:r>
            <a:r>
              <a:rPr lang="en-US" altLang="ja-JP" sz="1200" dirty="0">
                <a:ea typeface="游ゴシック"/>
              </a:rPr>
              <a:t>『</a:t>
            </a:r>
            <a:r>
              <a:rPr lang="ja-JP" altLang="en-US" sz="1200">
                <a:ea typeface="游ゴシック"/>
              </a:rPr>
              <a:t>鍵</a:t>
            </a:r>
            <a:r>
              <a:rPr lang="en-US" altLang="ja-JP" sz="1200" dirty="0">
                <a:ea typeface="游ゴシック"/>
              </a:rPr>
              <a:t>』</a:t>
            </a:r>
            <a:r>
              <a:rPr lang="ja-JP" altLang="en-US" sz="1200">
                <a:ea typeface="游ゴシック"/>
              </a:rPr>
              <a:t>（小学生・中学生）（</a:t>
            </a:r>
            <a:r>
              <a:rPr lang="en-US" altLang="ja-JP" sz="1200" dirty="0">
                <a:ea typeface="游ゴシック"/>
              </a:rPr>
              <a:t>7:07</a:t>
            </a:r>
            <a:r>
              <a:rPr lang="ja-JP" altLang="en-US" sz="1200">
                <a:ea typeface="游ゴシック"/>
              </a:rPr>
              <a:t>）</a:t>
            </a:r>
            <a:endParaRPr lang="en-US" altLang="ja-JP" sz="1200">
              <a:ea typeface="游ゴシック"/>
            </a:endParaRPr>
          </a:p>
          <a:p>
            <a:pPr marL="0" indent="0">
              <a:buNone/>
            </a:pPr>
            <a:r>
              <a:rPr lang="en-US" altLang="ja-JP" sz="1200" dirty="0">
                <a:ea typeface="游ゴシック"/>
                <a:hlinkClick r:id="rId3"/>
              </a:rPr>
              <a:t>http://www2.japet.or.jp/net-walk/anime/movie.html?id=97</a:t>
            </a:r>
            <a:r>
              <a:rPr lang="en-US" altLang="ja-JP" sz="1200" dirty="0"/>
              <a:t/>
            </a:r>
            <a:br>
              <a:rPr lang="en-US" altLang="ja-JP" sz="1200" dirty="0"/>
            </a:br>
            <a:endParaRPr lang="en-US" altLang="ja-JP" sz="1200" dirty="0">
              <a:ea typeface="游ゴシック" panose="020B0400000000000000" pitchFamily="34" charset="-128"/>
            </a:endParaRPr>
          </a:p>
          <a:p>
            <a:pPr marL="0" indent="0">
              <a:buNone/>
            </a:pPr>
            <a:r>
              <a:rPr lang="ja-JP" altLang="en-US" sz="1200" dirty="0"/>
              <a:t>５２　セキュリティのコツ（中学生・高校生）（</a:t>
            </a:r>
            <a:r>
              <a:rPr lang="en-US" altLang="ja-JP" sz="1200" dirty="0"/>
              <a:t>4:34</a:t>
            </a:r>
            <a:r>
              <a:rPr lang="ja-JP" altLang="en-US" sz="1200" dirty="0"/>
              <a:t>）</a:t>
            </a:r>
          </a:p>
          <a:p>
            <a:pPr marL="0" indent="0">
              <a:buNone/>
            </a:pPr>
            <a:r>
              <a:rPr lang="en-US" altLang="ja-JP" sz="1200" dirty="0">
                <a:hlinkClick r:id="rId4" tooltip="http://www2.japet.or.jp/net-walk/anime/movie.html?id=52"/>
              </a:rPr>
              <a:t>http://www2.japet.or.jp/net-walk/anime/movie.html?id=52</a:t>
            </a:r>
            <a:r>
              <a:rPr lang="en-US" altLang="ja-JP" sz="1200" dirty="0"/>
              <a:t/>
            </a:r>
            <a:br>
              <a:rPr lang="en-US" altLang="ja-JP" sz="1200" dirty="0"/>
            </a:b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/>
              <a:t>２８　他人になりすまして（小学生）（</a:t>
            </a:r>
            <a:r>
              <a:rPr lang="en-US" altLang="ja-JP" sz="1200" dirty="0"/>
              <a:t>2:54</a:t>
            </a:r>
            <a:r>
              <a:rPr lang="ja-JP" altLang="en-US" sz="1200" dirty="0"/>
              <a:t>）</a:t>
            </a:r>
          </a:p>
          <a:p>
            <a:pPr marL="0" indent="0">
              <a:buNone/>
            </a:pPr>
            <a:r>
              <a:rPr lang="en-US" altLang="ja-JP" sz="1200" dirty="0">
                <a:hlinkClick r:id="rId5" tooltip="http://www2.japet.or.jp/net-walk/anime/movie.html?id=28"/>
              </a:rPr>
              <a:t>http://www2.japet.or.jp/net-walk/anime/movie.html?id=28</a:t>
            </a:r>
            <a:endParaRPr lang="en-US" altLang="ja-JP" sz="1200" dirty="0"/>
          </a:p>
          <a:p>
            <a:endParaRPr lang="en-US" altLang="ja-JP" sz="1200" dirty="0"/>
          </a:p>
          <a:p>
            <a:pPr marL="0" indent="0">
              <a:buNone/>
            </a:pPr>
            <a:r>
              <a:rPr lang="ja-JP" altLang="en-US" sz="1200" b="1" dirty="0"/>
              <a:t>「文部科学省」情報社会の新たな問題を考えるための教材</a:t>
            </a:r>
          </a:p>
          <a:p>
            <a:pPr marL="0" indent="0">
              <a:buNone/>
            </a:pPr>
            <a:r>
              <a:rPr lang="ja-JP" altLang="en-US" sz="1200" dirty="0"/>
              <a:t>教材⑪パスワードについて考えよう（導入編２）（</a:t>
            </a:r>
            <a:r>
              <a:rPr lang="en-US" altLang="ja-JP" sz="1200" dirty="0"/>
              <a:t>4:55</a:t>
            </a:r>
            <a:r>
              <a:rPr lang="ja-JP" altLang="en-US" sz="1200" dirty="0"/>
              <a:t>）</a:t>
            </a:r>
          </a:p>
          <a:p>
            <a:pPr marL="0" indent="0">
              <a:buNone/>
            </a:pPr>
            <a:r>
              <a:rPr lang="en-US" altLang="ja-JP" sz="1200" dirty="0">
                <a:hlinkClick r:id="rId6" tooltip="https://www.youtube.com/watch?v=pmidt8gsvb0&amp;list=plgpgsgz3lmbaod2f-4u_mx-bcn13gywdi&amp;index=36"/>
              </a:rPr>
              <a:t>https://www.youtube.com/watch?v=pMIdT8gSvb0&amp;list=PLGpGsGZ3lmbAOd2f-4u_Mx-BCn13GywDI&amp;index=36</a:t>
            </a:r>
            <a:r>
              <a:rPr lang="en-US" altLang="ja-JP" sz="1200" dirty="0"/>
              <a:t/>
            </a:r>
            <a:br>
              <a:rPr lang="en-US" altLang="ja-JP" sz="1200" dirty="0"/>
            </a:b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/>
              <a:t>教材⑪パスワードについて考えよう（解説編２）（</a:t>
            </a:r>
            <a:r>
              <a:rPr lang="en-US" altLang="ja-JP" sz="1200" dirty="0"/>
              <a:t>4:49</a:t>
            </a:r>
            <a:r>
              <a:rPr lang="ja-JP" altLang="en-US" sz="1200" dirty="0"/>
              <a:t>）</a:t>
            </a:r>
          </a:p>
          <a:p>
            <a:pPr marL="0" indent="0">
              <a:buNone/>
            </a:pPr>
            <a:r>
              <a:rPr lang="en-US" altLang="ja-JP" sz="1200" dirty="0">
                <a:hlinkClick r:id="rId7" tooltip="https://www.youtube.com/watch?v=z0kpWONFqEE&amp;list=PLGpGsGZ3lmbAOd2f-4u_Mx-BCn13GywDI&amp;index=38"/>
              </a:rPr>
              <a:t>https://www.youtube.com/watch?v=z0kpWONFqEE&amp;list=PLGpGsGZ3lmbAOd2f-4u_Mx-BCn13GywDI&amp;index=38</a:t>
            </a:r>
            <a:endParaRPr lang="en-US" altLang="ja-JP" sz="1200" dirty="0"/>
          </a:p>
          <a:p>
            <a:pPr marL="0" indent="0">
              <a:buNone/>
            </a:pPr>
            <a:endParaRPr kumimoji="1" lang="ja-JP" altLang="en-US" sz="1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0406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新しいパスワード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考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えましょう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73879" y="1853339"/>
            <a:ext cx="10515600" cy="6627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ea typeface="游ゴシック"/>
              </a:rPr>
              <a:t>８</a:t>
            </a:r>
            <a:r>
              <a:rPr kumimoji="1" lang="ja-JP" altLang="en-US" sz="3600" dirty="0">
                <a:ea typeface="游ゴシック"/>
              </a:rPr>
              <a:t>文字以上</a:t>
            </a:r>
            <a:endParaRPr lang="en-US" altLang="ja-JP" sz="3600" dirty="0">
              <a:ea typeface="游ゴシック"/>
            </a:endParaRPr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798321" y="2714449"/>
            <a:ext cx="10515600" cy="5843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>
                <a:ea typeface="游ゴシック"/>
              </a:rPr>
              <a:t>数字とアルファベット</a:t>
            </a:r>
            <a:endParaRPr lang="en-US" altLang="ja-JP" sz="2400" dirty="0" smtClean="0">
              <a:ea typeface="游ゴシック" panose="020B0400000000000000" pitchFamily="34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773879" y="5219205"/>
            <a:ext cx="10515600" cy="5843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>
                <a:ea typeface="游ゴシック"/>
              </a:rPr>
              <a:t>簡単な単語</a:t>
            </a:r>
            <a:endParaRPr lang="en-US" altLang="ja-JP" sz="2400" dirty="0" smtClean="0">
              <a:ea typeface="游ゴシック" panose="020B0400000000000000" pitchFamily="34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813560" y="5986684"/>
            <a:ext cx="10515600" cy="5843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>
                <a:ea typeface="游ゴシック"/>
              </a:rPr>
              <a:t>単純なもの</a:t>
            </a:r>
            <a:endParaRPr lang="en-US" altLang="ja-JP" sz="2400" dirty="0" smtClean="0">
              <a:ea typeface="游ゴシック" panose="020B0400000000000000" pitchFamily="34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813560" y="4467078"/>
            <a:ext cx="10515600" cy="5843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>
                <a:ea typeface="游ゴシック" panose="020B0400000000000000" pitchFamily="34" charset="-128"/>
              </a:rPr>
              <a:t>自分に関連する数字や文字</a:t>
            </a:r>
            <a:endParaRPr lang="en-US" altLang="ja-JP" sz="3600" dirty="0" smtClean="0">
              <a:ea typeface="游ゴシック" panose="020B0400000000000000" pitchFamily="34" charset="-128"/>
            </a:endParaRPr>
          </a:p>
        </p:txBody>
      </p:sp>
      <p:sp>
        <p:nvSpPr>
          <p:cNvPr id="9" name="楕円 8"/>
          <p:cNvSpPr/>
          <p:nvPr/>
        </p:nvSpPr>
        <p:spPr>
          <a:xfrm>
            <a:off x="988614" y="1789055"/>
            <a:ext cx="581106" cy="57884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乗算 10"/>
          <p:cNvSpPr/>
          <p:nvPr/>
        </p:nvSpPr>
        <p:spPr>
          <a:xfrm>
            <a:off x="851454" y="4225187"/>
            <a:ext cx="962106" cy="881638"/>
          </a:xfrm>
          <a:prstGeom prst="mathMultiply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乗算 11"/>
          <p:cNvSpPr/>
          <p:nvPr/>
        </p:nvSpPr>
        <p:spPr>
          <a:xfrm>
            <a:off x="851454" y="4958820"/>
            <a:ext cx="962106" cy="881638"/>
          </a:xfrm>
          <a:prstGeom prst="mathMultiply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乗算 12"/>
          <p:cNvSpPr/>
          <p:nvPr/>
        </p:nvSpPr>
        <p:spPr>
          <a:xfrm>
            <a:off x="851454" y="5770821"/>
            <a:ext cx="962106" cy="881638"/>
          </a:xfrm>
          <a:prstGeom prst="mathMultiply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1813560" y="3478213"/>
            <a:ext cx="10515600" cy="5843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ja-JP" sz="3600" dirty="0" smtClean="0">
                <a:ea typeface="游ゴシック"/>
              </a:rPr>
              <a:t>大文字や小文字</a:t>
            </a:r>
            <a:endParaRPr lang="en-US" altLang="ja-JP" sz="2400" dirty="0" smtClean="0">
              <a:ea typeface="游ゴシック" panose="020B0400000000000000" pitchFamily="34" charset="-128"/>
            </a:endParaRPr>
          </a:p>
        </p:txBody>
      </p:sp>
      <p:sp>
        <p:nvSpPr>
          <p:cNvPr id="15" name="楕円 14"/>
          <p:cNvSpPr/>
          <p:nvPr/>
        </p:nvSpPr>
        <p:spPr>
          <a:xfrm>
            <a:off x="1003854" y="3407085"/>
            <a:ext cx="565866" cy="57608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/>
        </p:nvSpPr>
        <p:spPr>
          <a:xfrm>
            <a:off x="988614" y="2598070"/>
            <a:ext cx="581106" cy="57884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Picture 2" descr="https://3.bp.blogspot.com/-f7RP4FBbHHs/WKbKWONd1UI/AAAAAAABB0Y/xIurZIPrtPgV7X-yDbavc4v98DcYZ8onQCLcB/s800/character_computer_screen_hakas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3806" y="4936850"/>
            <a:ext cx="2188315" cy="158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角丸四角形吹き出し 18"/>
          <p:cNvSpPr/>
          <p:nvPr/>
        </p:nvSpPr>
        <p:spPr>
          <a:xfrm>
            <a:off x="7949381" y="3385190"/>
            <a:ext cx="4100051" cy="1573630"/>
          </a:xfrm>
          <a:prstGeom prst="wedgeRoundRectCallout">
            <a:avLst>
              <a:gd name="adj1" fmla="val 3287"/>
              <a:gd name="adj2" fmla="val 739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chemeClr val="bg1"/>
                </a:solidFill>
              </a:rPr>
              <a:t>自分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のパスワードを考えて</a:t>
            </a:r>
            <a:endParaRPr lang="en-US" altLang="ja-JP" sz="2400" b="1" dirty="0" smtClean="0">
              <a:solidFill>
                <a:schemeClr val="bg1"/>
              </a:solidFill>
            </a:endParaRPr>
          </a:p>
          <a:p>
            <a:r>
              <a:rPr lang="ja-JP" altLang="en-US" sz="2400" b="1" dirty="0">
                <a:solidFill>
                  <a:schemeClr val="bg1"/>
                </a:solidFill>
              </a:rPr>
              <a:t>○○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に</a:t>
            </a:r>
            <a:endParaRPr lang="en-US" altLang="ja-JP" sz="2400" b="1" dirty="0" smtClean="0">
              <a:solidFill>
                <a:schemeClr val="bg1"/>
              </a:solidFill>
            </a:endParaRPr>
          </a:p>
          <a:p>
            <a:r>
              <a:rPr lang="ja-JP" altLang="en-US" sz="2400" b="1" dirty="0" smtClean="0">
                <a:solidFill>
                  <a:schemeClr val="bg1"/>
                </a:solidFill>
              </a:rPr>
              <a:t>メモしてみましょう</a:t>
            </a:r>
            <a:endParaRPr lang="en-US" altLang="ja-JP" sz="2400" b="1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478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817" y="1845015"/>
            <a:ext cx="11764055" cy="4376058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629167" y="4568429"/>
            <a:ext cx="1688469" cy="658173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6872100" y="3184304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角丸四角形 46"/>
          <p:cNvSpPr/>
          <p:nvPr/>
        </p:nvSpPr>
        <p:spPr>
          <a:xfrm>
            <a:off x="2035825" y="3885742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角丸四角形 47"/>
          <p:cNvSpPr/>
          <p:nvPr/>
        </p:nvSpPr>
        <p:spPr>
          <a:xfrm>
            <a:off x="2739731" y="3885742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角丸四角形 48"/>
          <p:cNvSpPr/>
          <p:nvPr/>
        </p:nvSpPr>
        <p:spPr>
          <a:xfrm>
            <a:off x="5605714" y="3864391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角丸四角形 49"/>
          <p:cNvSpPr/>
          <p:nvPr/>
        </p:nvSpPr>
        <p:spPr>
          <a:xfrm>
            <a:off x="2615926" y="3203055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角丸四角形 50"/>
          <p:cNvSpPr/>
          <p:nvPr/>
        </p:nvSpPr>
        <p:spPr>
          <a:xfrm>
            <a:off x="7034379" y="3847756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タイトル 1"/>
          <p:cNvSpPr txBox="1">
            <a:spLocks/>
          </p:cNvSpPr>
          <p:nvPr/>
        </p:nvSpPr>
        <p:spPr>
          <a:xfrm>
            <a:off x="0" y="295272"/>
            <a:ext cx="12192000" cy="1325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大文字の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入力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ja-JP" altLang="en-US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⇑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＋</a:t>
            </a:r>
            <a:r>
              <a:rPr lang="ja-JP" altLang="en-US" dirty="0" smtClean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アルファベットキー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1898702" y="3191979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角丸四角形 29"/>
          <p:cNvSpPr/>
          <p:nvPr/>
        </p:nvSpPr>
        <p:spPr>
          <a:xfrm>
            <a:off x="4038450" y="3191979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4759583" y="3191979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5467273" y="3178479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 34"/>
          <p:cNvSpPr/>
          <p:nvPr/>
        </p:nvSpPr>
        <p:spPr>
          <a:xfrm>
            <a:off x="6184497" y="3178479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角丸四角形 35"/>
          <p:cNvSpPr/>
          <p:nvPr/>
        </p:nvSpPr>
        <p:spPr>
          <a:xfrm>
            <a:off x="7587983" y="3178479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角丸四角形 36"/>
          <p:cNvSpPr/>
          <p:nvPr/>
        </p:nvSpPr>
        <p:spPr>
          <a:xfrm>
            <a:off x="3328383" y="3212601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 37"/>
          <p:cNvSpPr/>
          <p:nvPr/>
        </p:nvSpPr>
        <p:spPr>
          <a:xfrm>
            <a:off x="8323356" y="3191979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 38"/>
          <p:cNvSpPr/>
          <p:nvPr/>
        </p:nvSpPr>
        <p:spPr>
          <a:xfrm>
            <a:off x="7780396" y="3885742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角丸四角形 41"/>
          <p:cNvSpPr/>
          <p:nvPr/>
        </p:nvSpPr>
        <p:spPr>
          <a:xfrm>
            <a:off x="6351731" y="3850290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角丸四角形 42"/>
          <p:cNvSpPr/>
          <p:nvPr/>
        </p:nvSpPr>
        <p:spPr>
          <a:xfrm>
            <a:off x="4901808" y="3885742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角丸四角形 52"/>
          <p:cNvSpPr/>
          <p:nvPr/>
        </p:nvSpPr>
        <p:spPr>
          <a:xfrm>
            <a:off x="4197902" y="3866925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角丸四角形 53"/>
          <p:cNvSpPr/>
          <p:nvPr/>
        </p:nvSpPr>
        <p:spPr>
          <a:xfrm>
            <a:off x="3462514" y="3871906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角丸四角形 54"/>
          <p:cNvSpPr/>
          <p:nvPr/>
        </p:nvSpPr>
        <p:spPr>
          <a:xfrm>
            <a:off x="2395671" y="4579505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角丸四角形 55"/>
          <p:cNvSpPr/>
          <p:nvPr/>
        </p:nvSpPr>
        <p:spPr>
          <a:xfrm>
            <a:off x="3127305" y="4579505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角丸四角形 56"/>
          <p:cNvSpPr/>
          <p:nvPr/>
        </p:nvSpPr>
        <p:spPr>
          <a:xfrm>
            <a:off x="3851980" y="4579505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角丸四角形 57"/>
          <p:cNvSpPr/>
          <p:nvPr/>
        </p:nvSpPr>
        <p:spPr>
          <a:xfrm>
            <a:off x="4561907" y="4580851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角丸四角形 58"/>
          <p:cNvSpPr/>
          <p:nvPr/>
        </p:nvSpPr>
        <p:spPr>
          <a:xfrm>
            <a:off x="5265004" y="4579505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角丸四角形 59"/>
          <p:cNvSpPr/>
          <p:nvPr/>
        </p:nvSpPr>
        <p:spPr>
          <a:xfrm>
            <a:off x="6013427" y="4579505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角丸四角形 60"/>
          <p:cNvSpPr/>
          <p:nvPr/>
        </p:nvSpPr>
        <p:spPr>
          <a:xfrm>
            <a:off x="6732701" y="4568429"/>
            <a:ext cx="603355" cy="58981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角丸四角形 63"/>
          <p:cNvSpPr/>
          <p:nvPr/>
        </p:nvSpPr>
        <p:spPr>
          <a:xfrm>
            <a:off x="10268840" y="4534249"/>
            <a:ext cx="1131828" cy="658173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13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GoogleWorkspace</a:t>
            </a:r>
            <a:r>
              <a:rPr lang="en-US" altLang="ja-JP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dirty="0" smtClean="0">
                <a:solidFill>
                  <a:srgbClr val="FF0000"/>
                </a:solidFill>
                <a:latin typeface="Meiryo UI"/>
                <a:ea typeface="Meiryo UI"/>
              </a:rPr>
              <a:t>パスワード変更</a:t>
            </a:r>
            <a:r>
              <a:rPr lang="ja-JP" altLang="en-US" dirty="0" smtClean="0">
                <a:solidFill>
                  <a:srgbClr val="FF0000"/>
                </a:solidFill>
                <a:latin typeface="Meiryo UI"/>
                <a:ea typeface="Meiryo UI"/>
              </a:rPr>
              <a:t>②／</a:t>
            </a:r>
            <a:r>
              <a:rPr lang="ja-JP" altLang="en-US" dirty="0">
                <a:solidFill>
                  <a:srgbClr val="FF0000"/>
                </a:solidFill>
                <a:latin typeface="Meiryo UI"/>
                <a:ea typeface="Meiryo UI"/>
              </a:rPr>
              <a:t>２</a:t>
            </a:r>
            <a:r>
              <a:rPr lang="ja-JP" altLang="en-US" sz="3600" dirty="0">
                <a:latin typeface="Meiryo UI"/>
                <a:ea typeface="Meiryo UI"/>
              </a:rPr>
              <a:t/>
            </a:r>
            <a:br>
              <a:rPr lang="ja-JP" altLang="en-US" sz="3600" dirty="0">
                <a:latin typeface="Meiryo UI"/>
                <a:ea typeface="Meiryo UI"/>
              </a:rPr>
            </a:br>
            <a:r>
              <a:rPr lang="ja-JP" altLang="en-US" sz="3600" dirty="0" smtClean="0">
                <a:latin typeface="Meiryo UI"/>
                <a:ea typeface="Meiryo UI"/>
              </a:rPr>
              <a:t>（パスワード変更　中学校</a:t>
            </a:r>
            <a:r>
              <a:rPr lang="ja-JP" altLang="en-US" sz="3600" dirty="0">
                <a:latin typeface="Meiryo UI"/>
                <a:ea typeface="Meiryo UI"/>
              </a:rPr>
              <a:t>　編）</a:t>
            </a:r>
            <a:endParaRPr kumimoji="1" lang="ja-JP" altLang="en-US" sz="3600" dirty="0">
              <a:latin typeface="Meiryo UI"/>
              <a:ea typeface="Meiryo UI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なりすまし等の不正な利用を防ぐために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GoogleWorkspace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のパスワードを変更しましょう。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0652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新しいパスワードの確認をしましょう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73879" y="1853339"/>
            <a:ext cx="10515600" cy="6627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ea typeface="游ゴシック"/>
              </a:rPr>
              <a:t>８</a:t>
            </a:r>
            <a:r>
              <a:rPr kumimoji="1" lang="ja-JP" altLang="en-US" sz="3600" dirty="0">
                <a:ea typeface="游ゴシック"/>
              </a:rPr>
              <a:t>文字以上</a:t>
            </a:r>
            <a:endParaRPr lang="en-US" altLang="ja-JP" sz="3600" dirty="0">
              <a:ea typeface="游ゴシック"/>
            </a:endParaRPr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798321" y="2714449"/>
            <a:ext cx="10515600" cy="5843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>
                <a:ea typeface="游ゴシック"/>
              </a:rPr>
              <a:t>数字とアルファベット</a:t>
            </a:r>
            <a:r>
              <a:rPr lang="ja-JP" altLang="ja-JP" sz="3600" dirty="0" smtClean="0">
                <a:ea typeface="游ゴシック"/>
              </a:rPr>
              <a:t>大文字や小文字</a:t>
            </a:r>
            <a:endParaRPr lang="en-US" altLang="ja-JP" sz="2400" dirty="0" smtClean="0">
              <a:ea typeface="游ゴシック" panose="020B0400000000000000" pitchFamily="34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773879" y="5219205"/>
            <a:ext cx="10515600" cy="5843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>
                <a:ea typeface="游ゴシック"/>
              </a:rPr>
              <a:t>簡単な単語</a:t>
            </a:r>
            <a:endParaRPr lang="en-US" altLang="ja-JP" sz="2400" dirty="0" smtClean="0">
              <a:ea typeface="游ゴシック" panose="020B0400000000000000" pitchFamily="34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813560" y="5986684"/>
            <a:ext cx="10515600" cy="5843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>
                <a:ea typeface="游ゴシック"/>
              </a:rPr>
              <a:t>短く</a:t>
            </a:r>
            <a:r>
              <a:rPr lang="ja-JP" altLang="en-US" sz="3600" dirty="0">
                <a:ea typeface="游ゴシック"/>
              </a:rPr>
              <a:t>単純</a:t>
            </a:r>
            <a:r>
              <a:rPr lang="ja-JP" altLang="en-US" sz="3600" dirty="0" smtClean="0">
                <a:ea typeface="游ゴシック"/>
              </a:rPr>
              <a:t>なもの</a:t>
            </a:r>
            <a:endParaRPr lang="en-US" altLang="ja-JP" sz="2400" dirty="0" smtClean="0">
              <a:ea typeface="游ゴシック" panose="020B0400000000000000" pitchFamily="34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813560" y="4467078"/>
            <a:ext cx="10515600" cy="5843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>
                <a:ea typeface="游ゴシック" panose="020B0400000000000000" pitchFamily="34" charset="-128"/>
              </a:rPr>
              <a:t>自分に関連する数字や文字</a:t>
            </a:r>
            <a:endParaRPr lang="en-US" altLang="ja-JP" sz="3600" dirty="0" smtClean="0">
              <a:ea typeface="游ゴシック" panose="020B0400000000000000" pitchFamily="34" charset="-128"/>
            </a:endParaRPr>
          </a:p>
        </p:txBody>
      </p:sp>
      <p:sp>
        <p:nvSpPr>
          <p:cNvPr id="9" name="楕円 8"/>
          <p:cNvSpPr/>
          <p:nvPr/>
        </p:nvSpPr>
        <p:spPr>
          <a:xfrm>
            <a:off x="988614" y="1789055"/>
            <a:ext cx="581106" cy="57884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乗算 10"/>
          <p:cNvSpPr/>
          <p:nvPr/>
        </p:nvSpPr>
        <p:spPr>
          <a:xfrm>
            <a:off x="851454" y="4225187"/>
            <a:ext cx="962106" cy="881638"/>
          </a:xfrm>
          <a:prstGeom prst="mathMultiply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乗算 11"/>
          <p:cNvSpPr/>
          <p:nvPr/>
        </p:nvSpPr>
        <p:spPr>
          <a:xfrm>
            <a:off x="851454" y="4958820"/>
            <a:ext cx="962106" cy="881638"/>
          </a:xfrm>
          <a:prstGeom prst="mathMultiply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乗算 12"/>
          <p:cNvSpPr/>
          <p:nvPr/>
        </p:nvSpPr>
        <p:spPr>
          <a:xfrm>
            <a:off x="851454" y="5770821"/>
            <a:ext cx="962106" cy="881638"/>
          </a:xfrm>
          <a:prstGeom prst="mathMultiply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1813560" y="3478213"/>
            <a:ext cx="10515600" cy="5843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ja-JP" sz="3600" dirty="0" smtClean="0">
                <a:ea typeface="游ゴシック"/>
              </a:rPr>
              <a:t>大文字や小文字</a:t>
            </a:r>
            <a:endParaRPr lang="en-US" altLang="ja-JP" sz="2400" dirty="0" smtClean="0">
              <a:ea typeface="游ゴシック" panose="020B0400000000000000" pitchFamily="34" charset="-128"/>
            </a:endParaRPr>
          </a:p>
        </p:txBody>
      </p:sp>
      <p:sp>
        <p:nvSpPr>
          <p:cNvPr id="15" name="楕円 14"/>
          <p:cNvSpPr/>
          <p:nvPr/>
        </p:nvSpPr>
        <p:spPr>
          <a:xfrm>
            <a:off x="1003854" y="3407085"/>
            <a:ext cx="565866" cy="57608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/>
        </p:nvSpPr>
        <p:spPr>
          <a:xfrm>
            <a:off x="988614" y="2598070"/>
            <a:ext cx="581106" cy="57884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Picture 2" descr="https://3.bp.blogspot.com/-f7RP4FBbHHs/WKbKWONd1UI/AAAAAAABB0Y/xIurZIPrtPgV7X-yDbavc4v98DcYZ8onQCLcB/s800/character_computer_screen_hakas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3806" y="4936850"/>
            <a:ext cx="2188315" cy="158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角丸四角形吹き出し 18"/>
          <p:cNvSpPr/>
          <p:nvPr/>
        </p:nvSpPr>
        <p:spPr>
          <a:xfrm>
            <a:off x="7949381" y="3385190"/>
            <a:ext cx="4100051" cy="1573630"/>
          </a:xfrm>
          <a:prstGeom prst="wedgeRoundRectCallout">
            <a:avLst>
              <a:gd name="adj1" fmla="val 3287"/>
              <a:gd name="adj2" fmla="val 739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chemeClr val="bg1"/>
                </a:solidFill>
              </a:rPr>
              <a:t>自分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の考えたパスワードの</a:t>
            </a:r>
            <a:endParaRPr lang="en-US" altLang="ja-JP" sz="2400" b="1" dirty="0" smtClean="0">
              <a:solidFill>
                <a:schemeClr val="bg1"/>
              </a:solidFill>
            </a:endParaRPr>
          </a:p>
          <a:p>
            <a:r>
              <a:rPr lang="ja-JP" altLang="en-US" sz="2400" b="1" dirty="0">
                <a:solidFill>
                  <a:schemeClr val="bg1"/>
                </a:solidFill>
              </a:rPr>
              <a:t>確認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をしましょう</a:t>
            </a:r>
            <a:endParaRPr lang="en-US" altLang="ja-JP" sz="2400" b="1" dirty="0" smtClean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EB42-3C98-443B-ADC6-09F8E78E0E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1701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683</Words>
  <Application>Microsoft Office PowerPoint</Application>
  <PresentationFormat>ワイド画面</PresentationFormat>
  <Paragraphs>121</Paragraphs>
  <Slides>18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3" baseType="lpstr">
      <vt:lpstr>Meiryo UI</vt:lpstr>
      <vt:lpstr>游ゴシック</vt:lpstr>
      <vt:lpstr>游ゴシック Light</vt:lpstr>
      <vt:lpstr>Arial</vt:lpstr>
      <vt:lpstr>Office テーマ</vt:lpstr>
      <vt:lpstr>GoogleWorkspace パスワード変更①／２ （パスワードの大切さ　中学校　編）</vt:lpstr>
      <vt:lpstr>IDとパスワードはどういったもの？</vt:lpstr>
      <vt:lpstr>IDとパスワードを大切に扱わないと どんな危険があるか。</vt:lpstr>
      <vt:lpstr>動画からわかること</vt:lpstr>
      <vt:lpstr>パスワードの大切さを学ぶことのできる おすすめ動画リスト</vt:lpstr>
      <vt:lpstr>新しいパスワードを考えましょう</vt:lpstr>
      <vt:lpstr>PowerPoint プレゼンテーション</vt:lpstr>
      <vt:lpstr>GoogleWorkspace パスワード変更②／２ （パスワード変更　中学校　編）</vt:lpstr>
      <vt:lpstr>新しいパスワードの確認をしましょう</vt:lpstr>
      <vt:lpstr>PowerPoint プレゼンテーション</vt:lpstr>
      <vt:lpstr>パスワード変更の方法</vt:lpstr>
      <vt:lpstr>パスワード変更の方法</vt:lpstr>
      <vt:lpstr>パスワード変更の方法</vt:lpstr>
      <vt:lpstr>パスワード変更の方法</vt:lpstr>
      <vt:lpstr>パスワード変更の方法</vt:lpstr>
      <vt:lpstr>パスワード変更の方法</vt:lpstr>
      <vt:lpstr>パスワード変更の方法</vt:lpstr>
      <vt:lpstr>もしパスワードを忘れてしまったら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パスワードの変更</dc:title>
  <dc:creator>伊藤　裕太</dc:creator>
  <cp:lastModifiedBy>田中 香穂里</cp:lastModifiedBy>
  <cp:revision>47</cp:revision>
  <cp:lastPrinted>2022-09-01T23:42:13Z</cp:lastPrinted>
  <dcterms:created xsi:type="dcterms:W3CDTF">2022-06-22T01:29:09Z</dcterms:created>
  <dcterms:modified xsi:type="dcterms:W3CDTF">2022-09-08T08:13:41Z</dcterms:modified>
</cp:coreProperties>
</file>