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75" r:id="rId6"/>
    <p:sldId id="263" r:id="rId7"/>
    <p:sldId id="280" r:id="rId8"/>
    <p:sldId id="276" r:id="rId9"/>
    <p:sldId id="278" r:id="rId10"/>
    <p:sldId id="281" r:id="rId11"/>
    <p:sldId id="277" r:id="rId12"/>
    <p:sldId id="271" r:id="rId13"/>
    <p:sldId id="264" r:id="rId14"/>
    <p:sldId id="269" r:id="rId15"/>
    <p:sldId id="268" r:id="rId16"/>
    <p:sldId id="270" r:id="rId17"/>
    <p:sldId id="272" r:id="rId18"/>
    <p:sldId id="273" r:id="rId19"/>
    <p:sldId id="262" r:id="rId20"/>
  </p:sldIdLst>
  <p:sldSz cx="12192000" cy="6858000"/>
  <p:notesSz cx="6711950" cy="9845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06824-B4E0-4D50-BD20-309F76AFDB10}" v="185" dt="2022-09-01T01:25:06.460"/>
    <p1510:client id="{D8BEE062-D638-4E69-A40E-B0B966A4ED14}" v="5" dt="2022-08-30T06:25:16.092"/>
    <p1510:client id="{DDEBB94A-7F6C-4F98-A268-8BACF632ABE3}" v="49" dt="2022-08-30T06:32:55.600"/>
    <p1510:client id="{F1C1A5CF-EC6B-4EA3-A500-ED804C34D729}" v="14" dt="2022-09-01T01:33:46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藤　裕太" userId="S::itou1702@kashiwa.ed.jp::ef557be5-56e5-4df1-b24b-c708b24118d9" providerId="AD" clId="Web-{D8BEE062-D638-4E69-A40E-B0B966A4ED14}"/>
    <pc:docChg chg="modSld">
      <pc:chgData name="伊藤　裕太" userId="S::itou1702@kashiwa.ed.jp::ef557be5-56e5-4df1-b24b-c708b24118d9" providerId="AD" clId="Web-{D8BEE062-D638-4E69-A40E-B0B966A4ED14}" dt="2022-08-30T06:25:12.154" v="3" actId="20577"/>
      <pc:docMkLst>
        <pc:docMk/>
      </pc:docMkLst>
      <pc:sldChg chg="modSp">
        <pc:chgData name="伊藤　裕太" userId="S::itou1702@kashiwa.ed.jp::ef557be5-56e5-4df1-b24b-c708b24118d9" providerId="AD" clId="Web-{D8BEE062-D638-4E69-A40E-B0B966A4ED14}" dt="2022-08-30T06:25:12.154" v="3" actId="20577"/>
        <pc:sldMkLst>
          <pc:docMk/>
          <pc:sldMk cId="2915411374" sldId="262"/>
        </pc:sldMkLst>
        <pc:spChg chg="mod">
          <ac:chgData name="伊藤　裕太" userId="S::itou1702@kashiwa.ed.jp::ef557be5-56e5-4df1-b24b-c708b24118d9" providerId="AD" clId="Web-{D8BEE062-D638-4E69-A40E-B0B966A4ED14}" dt="2022-08-30T06:25:12.154" v="3" actId="20577"/>
          <ac:spMkLst>
            <pc:docMk/>
            <pc:sldMk cId="2915411374" sldId="262"/>
            <ac:spMk id="3" creationId="{00000000-0000-0000-0000-000000000000}"/>
          </ac:spMkLst>
        </pc:spChg>
      </pc:sldChg>
    </pc:docChg>
  </pc:docChgLst>
  <pc:docChgLst>
    <pc:chgData name="伊藤　裕太" userId="S::itou1702@kashiwa.ed.jp::ef557be5-56e5-4df1-b24b-c708b24118d9" providerId="AD" clId="Web-{DDEBB94A-7F6C-4F98-A268-8BACF632ABE3}"/>
    <pc:docChg chg="modSld">
      <pc:chgData name="伊藤　裕太" userId="S::itou1702@kashiwa.ed.jp::ef557be5-56e5-4df1-b24b-c708b24118d9" providerId="AD" clId="Web-{DDEBB94A-7F6C-4F98-A268-8BACF632ABE3}" dt="2022-08-30T06:32:55.600" v="48" actId="20577"/>
      <pc:docMkLst>
        <pc:docMk/>
      </pc:docMkLst>
      <pc:sldChg chg="modSp">
        <pc:chgData name="伊藤　裕太" userId="S::itou1702@kashiwa.ed.jp::ef557be5-56e5-4df1-b24b-c708b24118d9" providerId="AD" clId="Web-{DDEBB94A-7F6C-4F98-A268-8BACF632ABE3}" dt="2022-08-30T06:32:55.600" v="48" actId="20577"/>
        <pc:sldMkLst>
          <pc:docMk/>
          <pc:sldMk cId="1014221505" sldId="275"/>
        </pc:sldMkLst>
        <pc:spChg chg="mod">
          <ac:chgData name="伊藤　裕太" userId="S::itou1702@kashiwa.ed.jp::ef557be5-56e5-4df1-b24b-c708b24118d9" providerId="AD" clId="Web-{DDEBB94A-7F6C-4F98-A268-8BACF632ABE3}" dt="2022-08-30T06:32:55.600" v="48" actId="20577"/>
          <ac:spMkLst>
            <pc:docMk/>
            <pc:sldMk cId="1014221505" sldId="275"/>
            <ac:spMk id="3" creationId="{00000000-0000-0000-0000-000000000000}"/>
          </ac:spMkLst>
        </pc:spChg>
      </pc:sldChg>
    </pc:docChg>
  </pc:docChgLst>
  <pc:docChgLst>
    <pc:chgData name="伊藤　裕太" userId="S::itou1702@kashiwa.ed.jp::ef557be5-56e5-4df1-b24b-c708b24118d9" providerId="AD" clId="Web-{75306824-B4E0-4D50-BD20-309F76AFDB10}"/>
    <pc:docChg chg="modSld">
      <pc:chgData name="伊藤　裕太" userId="S::itou1702@kashiwa.ed.jp::ef557be5-56e5-4df1-b24b-c708b24118d9" providerId="AD" clId="Web-{75306824-B4E0-4D50-BD20-309F76AFDB10}" dt="2022-09-01T01:25:06.460" v="191" actId="1076"/>
      <pc:docMkLst>
        <pc:docMk/>
      </pc:docMkLst>
      <pc:sldChg chg="modSp">
        <pc:chgData name="伊藤　裕太" userId="S::itou1702@kashiwa.ed.jp::ef557be5-56e5-4df1-b24b-c708b24118d9" providerId="AD" clId="Web-{75306824-B4E0-4D50-BD20-309F76AFDB10}" dt="2022-09-01T01:25:06.460" v="191" actId="1076"/>
        <pc:sldMkLst>
          <pc:docMk/>
          <pc:sldMk cId="2643959621" sldId="263"/>
        </pc:sldMkLst>
        <pc:spChg chg="mod">
          <ac:chgData name="伊藤　裕太" userId="S::itou1702@kashiwa.ed.jp::ef557be5-56e5-4df1-b24b-c708b24118d9" providerId="AD" clId="Web-{75306824-B4E0-4D50-BD20-309F76AFDB10}" dt="2022-09-01T01:25:06.460" v="191" actId="1076"/>
          <ac:spMkLst>
            <pc:docMk/>
            <pc:sldMk cId="2643959621" sldId="263"/>
            <ac:spMk id="3" creationId="{00000000-0000-0000-0000-000000000000}"/>
          </ac:spMkLst>
        </pc:spChg>
      </pc:sldChg>
    </pc:docChg>
  </pc:docChgLst>
  <pc:docChgLst>
    <pc:chgData name="伊藤　裕太" userId="S::itou1702@kashiwa.ed.jp::ef557be5-56e5-4df1-b24b-c708b24118d9" providerId="AD" clId="Web-{F1C1A5CF-EC6B-4EA3-A500-ED804C34D729}"/>
    <pc:docChg chg="modSld">
      <pc:chgData name="伊藤　裕太" userId="S::itou1702@kashiwa.ed.jp::ef557be5-56e5-4df1-b24b-c708b24118d9" providerId="AD" clId="Web-{F1C1A5CF-EC6B-4EA3-A500-ED804C34D729}" dt="2022-09-01T01:33:46.296" v="11" actId="1076"/>
      <pc:docMkLst>
        <pc:docMk/>
      </pc:docMkLst>
      <pc:sldChg chg="addSp delSp modSp">
        <pc:chgData name="伊藤　裕太" userId="S::itou1702@kashiwa.ed.jp::ef557be5-56e5-4df1-b24b-c708b24118d9" providerId="AD" clId="Web-{F1C1A5CF-EC6B-4EA3-A500-ED804C34D729}" dt="2022-09-01T01:27:54.161" v="4"/>
        <pc:sldMkLst>
          <pc:docMk/>
          <pc:sldMk cId="961026146" sldId="258"/>
        </pc:sldMkLst>
        <pc:picChg chg="add del mod">
          <ac:chgData name="伊藤　裕太" userId="S::itou1702@kashiwa.ed.jp::ef557be5-56e5-4df1-b24b-c708b24118d9" providerId="AD" clId="Web-{F1C1A5CF-EC6B-4EA3-A500-ED804C34D729}" dt="2022-09-01T01:27:54.161" v="4"/>
          <ac:picMkLst>
            <pc:docMk/>
            <pc:sldMk cId="961026146" sldId="258"/>
            <ac:picMk id="5" creationId="{4997975F-4CF6-03D3-4D0C-FDBCE9BC7F35}"/>
          </ac:picMkLst>
        </pc:picChg>
      </pc:sldChg>
      <pc:sldChg chg="addSp modSp">
        <pc:chgData name="伊藤　裕太" userId="S::itou1702@kashiwa.ed.jp::ef557be5-56e5-4df1-b24b-c708b24118d9" providerId="AD" clId="Web-{F1C1A5CF-EC6B-4EA3-A500-ED804C34D729}" dt="2022-09-01T01:33:46.296" v="11" actId="1076"/>
        <pc:sldMkLst>
          <pc:docMk/>
          <pc:sldMk cId="2643959621" sldId="263"/>
        </pc:sldMkLst>
        <pc:picChg chg="add mod">
          <ac:chgData name="伊藤　裕太" userId="S::itou1702@kashiwa.ed.jp::ef557be5-56e5-4df1-b24b-c708b24118d9" providerId="AD" clId="Web-{F1C1A5CF-EC6B-4EA3-A500-ED804C34D729}" dt="2022-09-01T01:33:46.296" v="11" actId="1076"/>
          <ac:picMkLst>
            <pc:docMk/>
            <pc:sldMk cId="2643959621" sldId="263"/>
            <ac:picMk id="4" creationId="{1FE4B220-CDA7-D180-44A6-0C63536E04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08512" cy="493993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01887" y="0"/>
            <a:ext cx="2908512" cy="493993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r">
              <a:defRPr sz="1200"/>
            </a:lvl1pPr>
          </a:lstStyle>
          <a:p>
            <a:fld id="{9FD1A37C-022A-4FE5-BA92-F7CEB4B4B5C2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5" tIns="45577" rIns="91155" bIns="455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1195" y="4738233"/>
            <a:ext cx="5369560" cy="3876735"/>
          </a:xfrm>
          <a:prstGeom prst="rect">
            <a:avLst/>
          </a:prstGeom>
        </p:spPr>
        <p:txBody>
          <a:bodyPr vert="horz" lIns="91155" tIns="45577" rIns="91155" bIns="455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51683"/>
            <a:ext cx="2908512" cy="493992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01887" y="9351683"/>
            <a:ext cx="2908512" cy="493992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r">
              <a:defRPr sz="1200"/>
            </a:lvl1pPr>
          </a:lstStyle>
          <a:p>
            <a:fld id="{FF1D6CDF-0E80-4A33-A99A-5A6262770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18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6CDF-0E80-4A33-A99A-5A62627706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85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C6F4-C91C-42F9-B491-A17E5BEA5BCD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5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76D4-8EE4-4269-AB56-5A76E5024FB6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11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F78-3236-4BDC-8EC7-CB03D92E2D47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08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0C3C-0BC0-4D26-A0D3-D19ED701C753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FDEF-9341-42CF-A19F-3EAB7F970C3E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9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7424-F2E8-4FA7-A81B-FE8C5ADF71D3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11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DCBC-2DE7-42A1-BA10-244E51BC47D8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8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3DCF-5E48-4C36-908B-14CAC430BBE7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6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627-EA85-4968-A179-5236566AA262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0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8472-F029-482A-82D4-8CFF215236DE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29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5986-8121-4588-A43A-4B6B504EF051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05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0F25-6338-4596-A761-81A39681D72B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74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et-moral.hirokyou.net/netmoral/es/search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japet.or.jp/net-walk/anime/movie.html?id=97" TargetMode="External"/><Relationship Id="rId7" Type="http://schemas.openxmlformats.org/officeDocument/2006/relationships/hyperlink" Target="https://www.youtube.com/watch?v=z0kpWONFqEE&amp;list=PLGpGsGZ3lmbAOd2f-4u_Mx-BCn13GywDI&amp;index=38" TargetMode="External"/><Relationship Id="rId2" Type="http://schemas.openxmlformats.org/officeDocument/2006/relationships/hyperlink" Target="http://www2.japet.or.jp/net-walk/anime/movie.html?id=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MIdT8gSvb0&amp;list=PLGpGsGZ3lmbAOd2f-4u_Mx-BCn13GywDI&amp;index=36" TargetMode="External"/><Relationship Id="rId5" Type="http://schemas.openxmlformats.org/officeDocument/2006/relationships/hyperlink" Target="http://www2.japet.or.jp/net-walk/anime/movie.html?id=28" TargetMode="External"/><Relationship Id="rId4" Type="http://schemas.openxmlformats.org/officeDocument/2006/relationships/hyperlink" Target="http://www2.japet.or.jp/net-walk/anime/movie.html?id=5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en-US" altLang="ja-JP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Workspace</a:t>
            </a:r>
            <a: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パスワード変更①／２</a:t>
            </a:r>
            <a:r>
              <a:rPr kumimoji="1"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（パスワードの大切さ　小学校　編）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なりすまし等の不正な利用を防ぐため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GoogleWorkspace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のパスワードを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変更しましょう。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" y="0"/>
            <a:ext cx="44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パスワード変更指導用資料（小学校版）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2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845015"/>
            <a:ext cx="11764055" cy="4376058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629167" y="4568429"/>
            <a:ext cx="1688469" cy="65817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872100" y="3184304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2035825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739731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605714" y="386439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615926" y="320305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7034379" y="3847756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0" y="295272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大文字の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を確認しましょう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⇑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ja-JP" altLang="en-US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アルファベットキー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898702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4038450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4759583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467273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184497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7587983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328383" y="321260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323356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7780396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6351731" y="3850290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901808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4197902" y="386692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3462514" y="3871906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2395671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3127305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3851980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4561907" y="458085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5265004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013427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60"/>
          <p:cNvSpPr/>
          <p:nvPr/>
        </p:nvSpPr>
        <p:spPr>
          <a:xfrm>
            <a:off x="6732701" y="456842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10268840" y="4534249"/>
            <a:ext cx="1131828" cy="65817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2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040" y="3695079"/>
            <a:ext cx="3104854" cy="22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3041854" y="1076633"/>
            <a:ext cx="6108290" cy="1863221"/>
          </a:xfrm>
          <a:prstGeom prst="wedgeRoundRectCallout">
            <a:avLst>
              <a:gd name="adj1" fmla="val 5805"/>
              <a:gd name="adj2" fmla="val 78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実際に</a:t>
            </a:r>
            <a:endParaRPr lang="en-US" altLang="ja-JP" sz="3600" b="1" dirty="0" smtClean="0">
              <a:solidFill>
                <a:schemeClr val="bg1"/>
              </a:solidFill>
            </a:endParaRPr>
          </a:p>
          <a:p>
            <a:r>
              <a:rPr lang="ja-JP" altLang="en-US" sz="3600" b="1" dirty="0" smtClean="0">
                <a:solidFill>
                  <a:schemeClr val="bg1"/>
                </a:solidFill>
              </a:rPr>
              <a:t>新しいパスワードを</a:t>
            </a:r>
            <a:endParaRPr lang="en-US" altLang="ja-JP" sz="3600" b="1" dirty="0" smtClean="0">
              <a:solidFill>
                <a:schemeClr val="bg1"/>
              </a:solidFill>
            </a:endParaRPr>
          </a:p>
          <a:p>
            <a:r>
              <a:rPr lang="ja-JP" altLang="en-US" sz="3600" b="1" dirty="0" smtClean="0">
                <a:solidFill>
                  <a:schemeClr val="bg1"/>
                </a:solidFill>
              </a:rPr>
              <a:t>登録していきましょう</a:t>
            </a:r>
            <a:endParaRPr lang="en-US" altLang="ja-JP" sz="36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22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572" y="3209416"/>
            <a:ext cx="2790093" cy="36485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6745811" y="2575773"/>
            <a:ext cx="1037716" cy="114439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のトップ画面から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アイコン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382" y="3802250"/>
            <a:ext cx="3172572" cy="1231458"/>
          </a:xfrm>
          <a:prstGeom prst="rect">
            <a:avLst/>
          </a:prstGeom>
        </p:spPr>
      </p:pic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7562293" y="3702502"/>
            <a:ext cx="1467704" cy="14153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21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819" y="2682799"/>
            <a:ext cx="3805619" cy="4126686"/>
          </a:xfrm>
          <a:prstGeom prst="rect">
            <a:avLst/>
          </a:prstGeom>
        </p:spPr>
      </p:pic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4165203" y="4243754"/>
            <a:ext cx="3334849" cy="651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3410959" y="3178420"/>
            <a:ext cx="1037716" cy="114439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『Google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アカウントを管理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1380" y="3618776"/>
            <a:ext cx="3008672" cy="58615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69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0" y="3012029"/>
            <a:ext cx="9297698" cy="31151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セキュリティ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359629" y="3329116"/>
            <a:ext cx="1037716" cy="11443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109" y="4275416"/>
            <a:ext cx="1607575" cy="398206"/>
          </a:xfrm>
          <a:prstGeom prst="rect">
            <a:avLst/>
          </a:prstGeom>
        </p:spPr>
      </p:pic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1068041" y="4406536"/>
            <a:ext cx="3267985" cy="5341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9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96" y="2332994"/>
            <a:ext cx="4163006" cy="452500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へログインの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3088080" y="5113669"/>
            <a:ext cx="1037716" cy="1144394"/>
          </a:xfrm>
          <a:prstGeom prst="rect">
            <a:avLst/>
          </a:prstGeom>
        </p:spPr>
      </p:pic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4014497" y="6135328"/>
            <a:ext cx="1457156" cy="4277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9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668" y="3069062"/>
            <a:ext cx="5244464" cy="37889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1516778"/>
            <a:ext cx="12192000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本人確認のパスワードを求められるので、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今までのパスワードを入力しましょう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3836294" y="5095605"/>
            <a:ext cx="4416752" cy="5878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8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218" y="2101006"/>
            <a:ext cx="4093744" cy="39559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1516778"/>
            <a:ext cx="12192000" cy="76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新しいパスワードを入力します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9660">
            <a:off x="9229173" y="5724639"/>
            <a:ext cx="1037716" cy="1144394"/>
          </a:xfrm>
          <a:prstGeom prst="rect">
            <a:avLst/>
          </a:prstGeom>
        </p:spPr>
      </p:pic>
      <p:sp>
        <p:nvSpPr>
          <p:cNvPr id="10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6359669" y="3774160"/>
            <a:ext cx="3408247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6359668" y="4863602"/>
            <a:ext cx="3408247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8395768" y="5611956"/>
            <a:ext cx="1848750" cy="4161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8E4448-1C9A-4E06-9291-BF0D1FD2D1A3}"/>
              </a:ext>
            </a:extLst>
          </p:cNvPr>
          <p:cNvSpPr txBox="1"/>
          <p:nvPr/>
        </p:nvSpPr>
        <p:spPr>
          <a:xfrm>
            <a:off x="169690" y="2779780"/>
            <a:ext cx="4497976" cy="764226"/>
          </a:xfrm>
          <a:prstGeom prst="wedgeRectCallout">
            <a:avLst>
              <a:gd name="adj1" fmla="val 90932"/>
              <a:gd name="adj2" fmla="val 133216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①新しいパスワードを入力します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8E4448-1C9A-4E06-9291-BF0D1FD2D1A3}"/>
              </a:ext>
            </a:extLst>
          </p:cNvPr>
          <p:cNvSpPr txBox="1"/>
          <p:nvPr/>
        </p:nvSpPr>
        <p:spPr>
          <a:xfrm>
            <a:off x="644785" y="4186571"/>
            <a:ext cx="4639958" cy="764226"/>
          </a:xfrm>
          <a:prstGeom prst="wedgeRectCallout">
            <a:avLst>
              <a:gd name="adj1" fmla="val 78169"/>
              <a:gd name="adj2" fmla="val 7586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新しい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パスワードを再度入力します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8E4448-1C9A-4E06-9291-BF0D1FD2D1A3}"/>
              </a:ext>
            </a:extLst>
          </p:cNvPr>
          <p:cNvSpPr txBox="1"/>
          <p:nvPr/>
        </p:nvSpPr>
        <p:spPr>
          <a:xfrm>
            <a:off x="1493527" y="5551428"/>
            <a:ext cx="4497976" cy="764226"/>
          </a:xfrm>
          <a:prstGeom prst="wedgeRectCallout">
            <a:avLst>
              <a:gd name="adj1" fmla="val 106823"/>
              <a:gd name="adj2" fmla="val -1389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パスワードを変更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54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16778"/>
            <a:ext cx="12192000" cy="76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以上でパスワードの変更は終了です。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2403987" y="2964426"/>
            <a:ext cx="5565506" cy="2498353"/>
          </a:xfrm>
          <a:prstGeom prst="wedgeEllipseCallout">
            <a:avLst>
              <a:gd name="adj1" fmla="val 68973"/>
              <a:gd name="adj2" fmla="val 2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他の人に知られたり、忘れたりすることがないよう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きちんと自己管理をしましょう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2560" y="3894627"/>
            <a:ext cx="2685272" cy="19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65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もしパスワードを忘れてしまったら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193" y="2565874"/>
            <a:ext cx="8998974" cy="31593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dirty="0">
                <a:latin typeface="Meiryo UI"/>
                <a:ea typeface="Meiryo UI"/>
              </a:rPr>
              <a:t>すぐに担任の先生に</a:t>
            </a:r>
            <a:r>
              <a:rPr lang="ja-JP" altLang="en-US" dirty="0">
                <a:latin typeface="Meiryo UI"/>
                <a:ea typeface="Meiryo UI"/>
              </a:rPr>
              <a:t>報告</a:t>
            </a:r>
            <a:r>
              <a:rPr kumimoji="1" lang="ja-JP" altLang="en-US" dirty="0">
                <a:latin typeface="Meiryo UI"/>
                <a:ea typeface="Meiryo UI"/>
              </a:rPr>
              <a:t>し</a:t>
            </a:r>
            <a:r>
              <a:rPr kumimoji="1" lang="ja-JP" altLang="en-US" dirty="0" smtClean="0">
                <a:latin typeface="Meiryo UI"/>
                <a:ea typeface="Meiryo UI"/>
              </a:rPr>
              <a:t>、</a:t>
            </a:r>
            <a:r>
              <a:rPr lang="ja-JP" altLang="en-US" dirty="0">
                <a:latin typeface="Meiryo UI"/>
                <a:ea typeface="Meiryo UI"/>
              </a:rPr>
              <a:t>共通</a:t>
            </a:r>
            <a:r>
              <a:rPr kumimoji="1" lang="ja-JP" altLang="en-US" dirty="0" smtClean="0">
                <a:latin typeface="Meiryo UI"/>
                <a:ea typeface="Meiryo UI"/>
              </a:rPr>
              <a:t>パスワード</a:t>
            </a:r>
            <a:r>
              <a:rPr kumimoji="1" lang="ja-JP" altLang="en-US" dirty="0">
                <a:solidFill>
                  <a:srgbClr val="FF0000"/>
                </a:solidFill>
                <a:latin typeface="Meiryo UI"/>
                <a:ea typeface="Meiryo UI"/>
              </a:rPr>
              <a:t>「</a:t>
            </a:r>
            <a:r>
              <a:rPr lang="en-US" altLang="ja-JP" dirty="0">
                <a:solidFill>
                  <a:srgbClr val="FF0000"/>
                </a:solidFill>
                <a:latin typeface="Meiryo UI"/>
                <a:ea typeface="Meiryo UI"/>
              </a:rPr>
              <a:t>Kashi-02</a:t>
            </a:r>
            <a:r>
              <a:rPr kumimoji="1" lang="ja-JP" altLang="en-US" dirty="0">
                <a:solidFill>
                  <a:srgbClr val="FF0000"/>
                </a:solidFill>
                <a:latin typeface="Meiryo UI"/>
                <a:ea typeface="Meiryo UI"/>
              </a:rPr>
              <a:t>」</a:t>
            </a:r>
            <a:r>
              <a:rPr kumimoji="1" lang="ja-JP" altLang="en-US" dirty="0">
                <a:latin typeface="Meiryo UI"/>
                <a:ea typeface="Meiryo UI"/>
              </a:rPr>
              <a:t>に設定してもらいましょう。</a:t>
            </a:r>
            <a:endParaRPr kumimoji="1" lang="en-US" altLang="ja-JP" dirty="0">
              <a:latin typeface="Meiryo UI"/>
              <a:ea typeface="Meiryo UI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再度ログインすると新しいパスワードの入力が求められます。再度入力し　忘れないよう自分でしっかり管理をしましょう。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239" y="2565874"/>
            <a:ext cx="2944761" cy="3779444"/>
          </a:xfrm>
          <a:prstGeom prst="rect">
            <a:avLst/>
          </a:prstGeom>
        </p:spPr>
      </p:pic>
      <p:sp>
        <p:nvSpPr>
          <p:cNvPr id="5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9350477" y="4933237"/>
            <a:ext cx="2728451" cy="5162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9350477" y="4380174"/>
            <a:ext cx="2728451" cy="5162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7239" y="3038167"/>
            <a:ext cx="2944761" cy="587101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パスワードはどういったもの？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10FB7A-7ABF-477C-8C87-9D5BAB7E3E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80" y="3087715"/>
            <a:ext cx="1423568" cy="20674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EE4136E-06CB-4F47-A1B4-035318690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852" y="4532285"/>
            <a:ext cx="1407199" cy="2043651"/>
          </a:xfrm>
          <a:prstGeom prst="rect">
            <a:avLst/>
          </a:prstGeom>
        </p:spPr>
      </p:pic>
      <p:sp>
        <p:nvSpPr>
          <p:cNvPr id="6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2382466" y="3364683"/>
            <a:ext cx="4551734" cy="1537258"/>
          </a:xfrm>
          <a:prstGeom prst="wedgeEllipseCallout">
            <a:avLst>
              <a:gd name="adj1" fmla="val -61829"/>
              <a:gd name="adj2" fmla="val -11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家の鍵のような役割を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果たすものだね</a:t>
            </a:r>
          </a:p>
        </p:txBody>
      </p:sp>
      <p:sp>
        <p:nvSpPr>
          <p:cNvPr id="7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3371840" y="1803591"/>
            <a:ext cx="4907368" cy="1397027"/>
          </a:xfrm>
          <a:prstGeom prst="wedgeEllipseCallout">
            <a:avLst>
              <a:gd name="adj1" fmla="val 68973"/>
              <a:gd name="adj2" fmla="val 2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とパスワードは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個人を特定するのに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必要な物です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2507226" y="5178909"/>
            <a:ext cx="6061041" cy="1397027"/>
          </a:xfrm>
          <a:prstGeom prst="wedgeEllipseCallout">
            <a:avLst>
              <a:gd name="adj1" fmla="val 63336"/>
              <a:gd name="adj2" fmla="val -35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とても大切なものだから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人には見せたり、知らせたり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しては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いけない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ものだよね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899" y="1690688"/>
            <a:ext cx="2685272" cy="19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8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94997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とパスワードを大切に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扱わないと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どんな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危険があるか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動画を見ながら考えてみましょう。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r">
              <a:buNone/>
            </a:pPr>
            <a:r>
              <a:rPr lang="ja-JP" altLang="en-US" sz="1800" dirty="0"/>
              <a:t>事例で学ぶネットモラル　</a:t>
            </a:r>
            <a:r>
              <a:rPr lang="en-US" altLang="ja-JP" sz="1800" dirty="0"/>
              <a:t>A-27</a:t>
            </a:r>
            <a:r>
              <a:rPr lang="ja-JP" altLang="en-US" sz="1800" dirty="0"/>
              <a:t>「</a:t>
            </a:r>
            <a:r>
              <a:rPr lang="en-US" altLang="ja-JP" sz="1800" dirty="0"/>
              <a:t>ID</a:t>
            </a:r>
            <a:r>
              <a:rPr lang="ja-JP" altLang="en-US" sz="1800" dirty="0"/>
              <a:t>とパスワードの役割」を視聴</a:t>
            </a:r>
            <a:endParaRPr lang="en-US" altLang="ja-JP" sz="1800" dirty="0"/>
          </a:p>
          <a:p>
            <a:pPr marL="0" indent="0" algn="r">
              <a:buNone/>
            </a:pPr>
            <a:r>
              <a:rPr lang="en-US" altLang="ja-JP" sz="1800" dirty="0">
                <a:hlinkClick r:id="rId2"/>
              </a:rPr>
              <a:t>https://</a:t>
            </a:r>
            <a:r>
              <a:rPr lang="en-US" altLang="ja-JP" sz="1800" dirty="0" smtClean="0">
                <a:hlinkClick r:id="rId2"/>
              </a:rPr>
              <a:t>net-moral.hirokyou.net/netmoral/es/search/index.html</a:t>
            </a:r>
            <a:endParaRPr lang="en-US" altLang="ja-JP" sz="1800" dirty="0" smtClean="0"/>
          </a:p>
          <a:p>
            <a:pPr marL="0" indent="0" algn="r">
              <a:buNone/>
            </a:pPr>
            <a:r>
              <a:rPr lang="en-US" altLang="ja-JP" sz="1800" dirty="0" smtClean="0"/>
              <a:t>※</a:t>
            </a:r>
            <a:r>
              <a:rPr lang="ja-JP" altLang="en-US" sz="1800" dirty="0" smtClean="0"/>
              <a:t>視聴には「事例で学ぶネットモラル」の先生用</a:t>
            </a:r>
            <a:r>
              <a:rPr lang="en-US" altLang="ja-JP" sz="1800" dirty="0" smtClean="0"/>
              <a:t>ID</a:t>
            </a:r>
            <a:r>
              <a:rPr lang="ja-JP" altLang="en-US" sz="1800" dirty="0" err="1" smtClean="0"/>
              <a:t>、</a:t>
            </a:r>
            <a:r>
              <a:rPr lang="ja-JP" altLang="en-US" sz="1800" dirty="0" smtClean="0"/>
              <a:t>パスワードが必要です。</a:t>
            </a:r>
            <a:endParaRPr lang="en-US" altLang="ja-JP" sz="1800" dirty="0" smtClean="0"/>
          </a:p>
          <a:p>
            <a:pPr marL="0" indent="0" algn="r">
              <a:buNone/>
            </a:pPr>
            <a:r>
              <a:rPr lang="ja-JP" altLang="en-US" sz="1800" dirty="0" smtClean="0"/>
              <a:t>御確認の上、授業の実施をお願いします。</a:t>
            </a:r>
            <a:endParaRPr lang="en-US" altLang="ja-JP" sz="1800" dirty="0"/>
          </a:p>
          <a:p>
            <a:pPr marL="0" indent="0" algn="r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77"/>
          <a:stretch/>
        </p:blipFill>
        <p:spPr>
          <a:xfrm>
            <a:off x="179023" y="2256232"/>
            <a:ext cx="11833953" cy="255562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2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動画からわかること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539263" y="2155309"/>
            <a:ext cx="8065476" cy="1397027"/>
          </a:xfrm>
          <a:prstGeom prst="wedgeEllipseCallout">
            <a:avLst>
              <a:gd name="adj1" fmla="val 58260"/>
              <a:gd name="adj2" fmla="val 69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/>
              <a:t>自分の</a:t>
            </a:r>
            <a:r>
              <a:rPr lang="en-US" altLang="ja-JP" sz="3600" dirty="0"/>
              <a:t>ID</a:t>
            </a:r>
            <a:r>
              <a:rPr lang="ja-JP" altLang="en-US" sz="3600" dirty="0"/>
              <a:t>・パスワードは</a:t>
            </a:r>
            <a:endParaRPr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責任を持って管理する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7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539263" y="4715471"/>
            <a:ext cx="8065476" cy="1397027"/>
          </a:xfrm>
          <a:prstGeom prst="wedgeEllipseCallout">
            <a:avLst>
              <a:gd name="adj1" fmla="val 61817"/>
              <a:gd name="adj2" fmla="val -68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dirty="0"/>
              <a:t>ID</a:t>
            </a:r>
            <a:r>
              <a:rPr lang="ja-JP" altLang="en-US" sz="3600" dirty="0"/>
              <a:t>・パスワードは</a:t>
            </a:r>
            <a:endParaRPr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不正に利用してはいけない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237" y="2853822"/>
            <a:ext cx="2685272" cy="19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37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94997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パスワードの大切さを学ぶことのできる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おすすめ動画リスト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6313" y="1737071"/>
            <a:ext cx="10515600" cy="489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1200" b="1" dirty="0">
                <a:ea typeface="游ゴシック"/>
              </a:rPr>
              <a:t>「ネット社会の歩き方」</a:t>
            </a:r>
          </a:p>
          <a:p>
            <a:pPr marL="0" indent="0">
              <a:buNone/>
            </a:pPr>
            <a:r>
              <a:rPr lang="ja-JP" altLang="en-US" sz="1200" dirty="0">
                <a:ea typeface="游ゴシック"/>
              </a:rPr>
              <a:t>１０１　みんなで使うものだから（小学生・中学生）（5:56）</a:t>
            </a:r>
            <a:endParaRPr lang="ja-JP" alt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ja-JP" sz="1200" dirty="0">
                <a:ea typeface="+mn-lt"/>
                <a:cs typeface="+mn-lt"/>
                <a:hlinkClick r:id="rId2"/>
              </a:rPr>
              <a:t>http://www2.japet.or.jp/net-walk/anime/movie.html?id=101</a:t>
            </a:r>
            <a:endParaRPr lang="ja-JP" dirty="0">
              <a:ea typeface="游ゴシック"/>
            </a:endParaRPr>
          </a:p>
          <a:p>
            <a:pPr marL="0" indent="0">
              <a:buNone/>
            </a:pPr>
            <a:r>
              <a:rPr lang="ja-JP" altLang="en-US" sz="1200" dirty="0">
                <a:ea typeface="游ゴシック"/>
              </a:rPr>
              <a:t>９７　～パスワード～自分の大切なものを守る</a:t>
            </a:r>
            <a:r>
              <a:rPr lang="en-US" altLang="ja-JP" sz="1200" dirty="0">
                <a:ea typeface="游ゴシック"/>
              </a:rPr>
              <a:t>『</a:t>
            </a:r>
            <a:r>
              <a:rPr lang="ja-JP" altLang="en-US" sz="1200" dirty="0">
                <a:ea typeface="游ゴシック"/>
              </a:rPr>
              <a:t>鍵</a:t>
            </a:r>
            <a:r>
              <a:rPr lang="en-US" altLang="ja-JP" sz="1200" dirty="0">
                <a:ea typeface="游ゴシック"/>
              </a:rPr>
              <a:t>』</a:t>
            </a:r>
            <a:r>
              <a:rPr lang="ja-JP" altLang="en-US" sz="1200" dirty="0">
                <a:ea typeface="游ゴシック"/>
              </a:rPr>
              <a:t>（小学生・中学生）（</a:t>
            </a:r>
            <a:r>
              <a:rPr lang="en-US" altLang="ja-JP" sz="1200" dirty="0">
                <a:ea typeface="游ゴシック"/>
              </a:rPr>
              <a:t>7:07</a:t>
            </a:r>
            <a:r>
              <a:rPr lang="ja-JP" altLang="en-US" sz="1200" dirty="0">
                <a:ea typeface="游ゴシック"/>
              </a:rPr>
              <a:t>）</a:t>
            </a:r>
            <a:endParaRPr lang="en-US" altLang="ja-JP" sz="1200" dirty="0">
              <a:ea typeface="游ゴシック"/>
            </a:endParaRPr>
          </a:p>
          <a:p>
            <a:pPr marL="0" indent="0">
              <a:buNone/>
            </a:pPr>
            <a:r>
              <a:rPr lang="en-US" altLang="ja-JP" sz="1200" dirty="0">
                <a:ea typeface="游ゴシック"/>
                <a:hlinkClick r:id="rId3"/>
              </a:rPr>
              <a:t>http://www2.japet.or.jp/net-walk/anime/movie.html?id=97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endParaRPr lang="en-US" altLang="ja-JP" sz="1200" dirty="0">
              <a:ea typeface="游ゴシック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200" dirty="0"/>
              <a:t>５２　セキュリティのコツ（中学生・高校生）（</a:t>
            </a:r>
            <a:r>
              <a:rPr lang="en-US" altLang="ja-JP" sz="1200" dirty="0"/>
              <a:t>4:34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4" tooltip="http://www2.japet.or.jp/net-walk/anime/movie.html?id=52"/>
              </a:rPr>
              <a:t>http://www2.japet.or.jp/net-walk/anime/movie.html?id=52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２８　他人になりすまして（小学生）（</a:t>
            </a:r>
            <a:r>
              <a:rPr lang="en-US" altLang="ja-JP" sz="1200" dirty="0"/>
              <a:t>2:54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5" tooltip="http://www2.japet.or.jp/net-walk/anime/movie.html?id=28"/>
              </a:rPr>
              <a:t>http://www2.japet.or.jp/net-walk/anime/movie.html?id=28</a:t>
            </a:r>
            <a:endParaRPr lang="en-US" altLang="ja-JP" sz="1200" dirty="0"/>
          </a:p>
          <a:p>
            <a:endParaRPr lang="en-US" altLang="ja-JP" sz="1200" dirty="0"/>
          </a:p>
          <a:p>
            <a:pPr marL="0" indent="0">
              <a:buNone/>
            </a:pPr>
            <a:r>
              <a:rPr lang="ja-JP" altLang="en-US" sz="1200" b="1" dirty="0"/>
              <a:t>「文部科学省」情報社会の新たな問題を考えるための教材</a:t>
            </a:r>
          </a:p>
          <a:p>
            <a:pPr marL="0" indent="0">
              <a:buNone/>
            </a:pPr>
            <a:r>
              <a:rPr lang="ja-JP" altLang="en-US" sz="1200" dirty="0"/>
              <a:t>教材⑪パスワードについて考えよう（導入編２）（</a:t>
            </a:r>
            <a:r>
              <a:rPr lang="en-US" altLang="ja-JP" sz="1200" dirty="0"/>
              <a:t>4:55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6" tooltip="https://www.youtube.com/watch?v=pmidt8gsvb0&amp;list=plgpgsgz3lmbaod2f-4u_mx-bcn13gywdi&amp;index=36"/>
              </a:rPr>
              <a:t>https://www.youtube.com/watch?v=pMIdT8gSvb0&amp;list=PLGpGsGZ3lmbAOd2f-4u_Mx-BCn13GywDI&amp;index=36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教材⑪パスワードについて考えよう（解説編２）（</a:t>
            </a:r>
            <a:r>
              <a:rPr lang="en-US" altLang="ja-JP" sz="1200" dirty="0"/>
              <a:t>4:49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7" tooltip="https://www.youtube.com/watch?v=z0kpWONFqEE&amp;list=PLGpGsGZ3lmbAOd2f-4u_Mx-BCn13GywDI&amp;index=38"/>
              </a:rPr>
              <a:t>https://www.youtube.com/watch?v=z0kpWONFqEE&amp;list=PLGpGsGZ3lmbAOd2f-4u_Mx-BCn13GywDI&amp;index=38</a:t>
            </a:r>
            <a:endParaRPr lang="en-US" altLang="ja-JP" sz="1200" dirty="0"/>
          </a:p>
          <a:p>
            <a:pPr marL="0" indent="0">
              <a:buNone/>
            </a:pPr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22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考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えましょう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3879" y="1853339"/>
            <a:ext cx="10515600" cy="662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８</a:t>
            </a:r>
            <a:r>
              <a:rPr kumimoji="1" lang="ja-JP" altLang="en-US" sz="3600" dirty="0">
                <a:ea typeface="游ゴシック"/>
              </a:rPr>
              <a:t>文字以上</a:t>
            </a:r>
            <a:endParaRPr lang="en-US" altLang="ja-JP" sz="3600" dirty="0">
              <a:ea typeface="游ゴシック"/>
            </a:endParaRP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98321" y="2714449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数字とアルファベット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73879" y="5219205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かん単な単語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13560" y="5986684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単じゅんなもの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13560" y="4467078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 panose="020B0400000000000000" pitchFamily="34" charset="-128"/>
              </a:rPr>
              <a:t>自分に関連する数字や文字</a:t>
            </a:r>
            <a:endParaRPr lang="en-US" altLang="ja-JP" sz="3600" dirty="0" smtClean="0">
              <a:ea typeface="游ゴシック" panose="020B0400000000000000" pitchFamily="34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988614" y="1789055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 10"/>
          <p:cNvSpPr/>
          <p:nvPr/>
        </p:nvSpPr>
        <p:spPr>
          <a:xfrm>
            <a:off x="851454" y="4225187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乗算 11"/>
          <p:cNvSpPr/>
          <p:nvPr/>
        </p:nvSpPr>
        <p:spPr>
          <a:xfrm>
            <a:off x="851454" y="4958820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 12"/>
          <p:cNvSpPr/>
          <p:nvPr/>
        </p:nvSpPr>
        <p:spPr>
          <a:xfrm>
            <a:off x="851454" y="5770821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813560" y="3478213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なるべ</a:t>
            </a:r>
            <a:r>
              <a:rPr lang="ja-JP" altLang="en-US" sz="3600" dirty="0">
                <a:ea typeface="游ゴシック"/>
              </a:rPr>
              <a:t>く</a:t>
            </a:r>
            <a:r>
              <a:rPr lang="ja-JP" altLang="ja-JP" sz="3600" dirty="0" smtClean="0">
                <a:ea typeface="游ゴシック"/>
              </a:rPr>
              <a:t>大文字や小文字</a:t>
            </a:r>
            <a:endParaRPr lang="en-US" altLang="ja-JP" sz="2400" b="1" dirty="0" smtClean="0">
              <a:ea typeface="游ゴシック" panose="020B0400000000000000" pitchFamily="34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1003854" y="3407085"/>
            <a:ext cx="565866" cy="576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988614" y="2598070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202" y="5034633"/>
            <a:ext cx="2188315" cy="15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角丸四角形吹き出し 18"/>
          <p:cNvSpPr/>
          <p:nvPr/>
        </p:nvSpPr>
        <p:spPr>
          <a:xfrm>
            <a:off x="7952015" y="4225187"/>
            <a:ext cx="4060370" cy="1573630"/>
          </a:xfrm>
          <a:prstGeom prst="wedgeRoundRectCallout">
            <a:avLst>
              <a:gd name="adj1" fmla="val -49158"/>
              <a:gd name="adj2" fmla="val 68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自分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のパスワードを考えて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○○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に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メモしてみましょう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9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845015"/>
            <a:ext cx="11764055" cy="4376058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629167" y="4568429"/>
            <a:ext cx="1688469" cy="65817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872100" y="3184304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2035825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739731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605714" y="386439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615926" y="320305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7034379" y="3847756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0" y="295272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大文字の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⇑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ja-JP" altLang="en-US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アルファベットキー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898702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4038450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4759583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467273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184497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7587983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328383" y="321260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323356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7780396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6351731" y="3850290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901808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4197902" y="386692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3462514" y="3871906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2395671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3127305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3851980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4561907" y="458085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5265004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013427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60"/>
          <p:cNvSpPr/>
          <p:nvPr/>
        </p:nvSpPr>
        <p:spPr>
          <a:xfrm>
            <a:off x="6732701" y="456842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10268840" y="4534249"/>
            <a:ext cx="1131828" cy="65817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0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GoogleWorkspace</a:t>
            </a:r>
            <a: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パスワード変更②／２</a:t>
            </a:r>
            <a: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（パスワード変更　小学校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編）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なりすまし等の不正な利用を防ぐために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GoogleWorkspace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のパスワードを変更しましょう。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36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確認しましょう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3879" y="1853339"/>
            <a:ext cx="10515600" cy="662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８</a:t>
            </a:r>
            <a:r>
              <a:rPr kumimoji="1" lang="ja-JP" altLang="en-US" sz="3600" dirty="0">
                <a:ea typeface="游ゴシック"/>
              </a:rPr>
              <a:t>文字以上</a:t>
            </a:r>
            <a:endParaRPr lang="en-US" altLang="ja-JP" sz="3600" dirty="0">
              <a:ea typeface="游ゴシック"/>
            </a:endParaRP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98321" y="2714449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数字とアルファベット</a:t>
            </a:r>
            <a:r>
              <a:rPr lang="ja-JP" altLang="ja-JP" sz="3600" dirty="0" smtClean="0">
                <a:ea typeface="游ゴシック"/>
              </a:rPr>
              <a:t>大文字や小文字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73879" y="5219205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かん単な単語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13560" y="5986684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短く単じゅんなもの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13560" y="4467078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 panose="020B0400000000000000" pitchFamily="34" charset="-128"/>
              </a:rPr>
              <a:t>自分に関連する数字や文字</a:t>
            </a:r>
            <a:endParaRPr lang="en-US" altLang="ja-JP" sz="3600" dirty="0" smtClean="0">
              <a:ea typeface="游ゴシック" panose="020B0400000000000000" pitchFamily="34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988614" y="1789055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 10"/>
          <p:cNvSpPr/>
          <p:nvPr/>
        </p:nvSpPr>
        <p:spPr>
          <a:xfrm>
            <a:off x="851454" y="4225187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乗算 11"/>
          <p:cNvSpPr/>
          <p:nvPr/>
        </p:nvSpPr>
        <p:spPr>
          <a:xfrm>
            <a:off x="851454" y="4958820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 12"/>
          <p:cNvSpPr/>
          <p:nvPr/>
        </p:nvSpPr>
        <p:spPr>
          <a:xfrm>
            <a:off x="851454" y="5770821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813560" y="3478213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なるべ</a:t>
            </a:r>
            <a:r>
              <a:rPr lang="ja-JP" altLang="en-US" sz="3600" dirty="0">
                <a:ea typeface="游ゴシック"/>
              </a:rPr>
              <a:t>く</a:t>
            </a:r>
            <a:r>
              <a:rPr lang="ja-JP" altLang="ja-JP" sz="3600" dirty="0" smtClean="0">
                <a:ea typeface="游ゴシック"/>
              </a:rPr>
              <a:t>大文字や小文字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1003854" y="3407085"/>
            <a:ext cx="565866" cy="576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988614" y="2598070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806" y="4936850"/>
            <a:ext cx="2188315" cy="15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角丸四角形吹き出し 18"/>
          <p:cNvSpPr/>
          <p:nvPr/>
        </p:nvSpPr>
        <p:spPr>
          <a:xfrm>
            <a:off x="8318090" y="3385190"/>
            <a:ext cx="3731342" cy="1573630"/>
          </a:xfrm>
          <a:prstGeom prst="wedgeRoundRectCallout">
            <a:avLst>
              <a:gd name="adj1" fmla="val 5805"/>
              <a:gd name="adj2" fmla="val 78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自分の考えたパスワードの確認をしましょう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6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695</Words>
  <Application>Microsoft Office PowerPoint</Application>
  <PresentationFormat>ワイド画面</PresentationFormat>
  <Paragraphs>119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Meiryo UI</vt:lpstr>
      <vt:lpstr>游ゴシック</vt:lpstr>
      <vt:lpstr>游ゴシック Light</vt:lpstr>
      <vt:lpstr>Arial</vt:lpstr>
      <vt:lpstr>Office テーマ</vt:lpstr>
      <vt:lpstr>GoogleWorkspace パスワード変更①／２ （パスワードの大切さ　小学校　編）</vt:lpstr>
      <vt:lpstr>IDとパスワードはどういったもの？</vt:lpstr>
      <vt:lpstr>IDとパスワードを大切に扱わないと どんな危険があるか。</vt:lpstr>
      <vt:lpstr>動画からわかること</vt:lpstr>
      <vt:lpstr>パスワードの大切さを学ぶことのできる おすすめ動画リスト</vt:lpstr>
      <vt:lpstr>新しいパスワードを考えましょう</vt:lpstr>
      <vt:lpstr>PowerPoint プレゼンテーション</vt:lpstr>
      <vt:lpstr>GoogleWorkspace パスワード変更②／２ （パスワード変更　小学校　編）</vt:lpstr>
      <vt:lpstr>新しいパスワードを確認しましょう</vt:lpstr>
      <vt:lpstr>PowerPoint プレゼンテーション</vt:lpstr>
      <vt:lpstr>PowerPoint プレゼンテーション</vt:lpstr>
      <vt:lpstr>パスワード変更の方法</vt:lpstr>
      <vt:lpstr>パスワード変更の方法</vt:lpstr>
      <vt:lpstr>パスワード変更の方法</vt:lpstr>
      <vt:lpstr>パスワード変更の方法</vt:lpstr>
      <vt:lpstr>パスワード変更の方法</vt:lpstr>
      <vt:lpstr>パスワード変更の方法</vt:lpstr>
      <vt:lpstr>パスワード変更の方法</vt:lpstr>
      <vt:lpstr>もしパスワードを忘れてしまったら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パスワードの変更</dc:title>
  <dc:creator>伊藤　裕太</dc:creator>
  <cp:lastModifiedBy>田中 香穂里</cp:lastModifiedBy>
  <cp:revision>100</cp:revision>
  <cp:lastPrinted>2022-09-07T02:50:20Z</cp:lastPrinted>
  <dcterms:created xsi:type="dcterms:W3CDTF">2022-06-22T01:29:09Z</dcterms:created>
  <dcterms:modified xsi:type="dcterms:W3CDTF">2022-09-08T08:13:20Z</dcterms:modified>
</cp:coreProperties>
</file>