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53"/>
  </p:notesMasterIdLst>
  <p:sldIdLst>
    <p:sldId id="285" r:id="rId5"/>
    <p:sldId id="412" r:id="rId6"/>
    <p:sldId id="425" r:id="rId7"/>
    <p:sldId id="310" r:id="rId8"/>
    <p:sldId id="357" r:id="rId9"/>
    <p:sldId id="413" r:id="rId10"/>
    <p:sldId id="354" r:id="rId11"/>
    <p:sldId id="271" r:id="rId12"/>
    <p:sldId id="274" r:id="rId13"/>
    <p:sldId id="361" r:id="rId14"/>
    <p:sldId id="311" r:id="rId15"/>
    <p:sldId id="347" r:id="rId16"/>
    <p:sldId id="286" r:id="rId17"/>
    <p:sldId id="360" r:id="rId18"/>
    <p:sldId id="426" r:id="rId19"/>
    <p:sldId id="287" r:id="rId20"/>
    <p:sldId id="362" r:id="rId21"/>
    <p:sldId id="280" r:id="rId22"/>
    <p:sldId id="301" r:id="rId23"/>
    <p:sldId id="349" r:id="rId24"/>
    <p:sldId id="293" r:id="rId25"/>
    <p:sldId id="317" r:id="rId26"/>
    <p:sldId id="350" r:id="rId27"/>
    <p:sldId id="318" r:id="rId28"/>
    <p:sldId id="351" r:id="rId29"/>
    <p:sldId id="320" r:id="rId30"/>
    <p:sldId id="363" r:id="rId31"/>
    <p:sldId id="364" r:id="rId32"/>
    <p:sldId id="307" r:id="rId33"/>
    <p:sldId id="306" r:id="rId34"/>
    <p:sldId id="336" r:id="rId35"/>
    <p:sldId id="337" r:id="rId36"/>
    <p:sldId id="295" r:id="rId37"/>
    <p:sldId id="339" r:id="rId38"/>
    <p:sldId id="414" r:id="rId39"/>
    <p:sldId id="385" r:id="rId40"/>
    <p:sldId id="417" r:id="rId41"/>
    <p:sldId id="418" r:id="rId42"/>
    <p:sldId id="419" r:id="rId43"/>
    <p:sldId id="416" r:id="rId44"/>
    <p:sldId id="420" r:id="rId45"/>
    <p:sldId id="421" r:id="rId46"/>
    <p:sldId id="422" r:id="rId47"/>
    <p:sldId id="423" r:id="rId48"/>
    <p:sldId id="424" r:id="rId49"/>
    <p:sldId id="266" r:id="rId50"/>
    <p:sldId id="411" r:id="rId51"/>
    <p:sldId id="365" r:id="rId52"/>
  </p:sldIdLst>
  <p:sldSz cx="12192000" cy="6858000"/>
  <p:notesSz cx="6858000" cy="9144000"/>
  <p:embeddedFontLst>
    <p:embeddedFont>
      <p:font typeface="UD デジタル 教科書体 NP-B" panose="02020700000000000000" pitchFamily="18" charset="-128"/>
      <p:bold r:id="rId54"/>
    </p:embeddedFont>
    <p:embeddedFont>
      <p:font typeface="Tahoma" panose="020B0604030504040204" pitchFamily="34" charset="0"/>
      <p:regular r:id="rId55"/>
      <p:bold r:id="rId56"/>
    </p:embeddedFont>
    <p:embeddedFont>
      <p:font typeface="UD デジタル 教科書体 NP-R" panose="02020400000000000000" pitchFamily="18" charset="-128"/>
      <p:regular r:id="rId57"/>
    </p:embeddedFont>
    <p:embeddedFont>
      <p:font typeface="UD デジタル 教科書体 NK-B" panose="02020700000000000000" pitchFamily="18" charset="-128"/>
      <p:bold r:id="rId58"/>
    </p:embeddedFont>
    <p:embeddedFont>
      <p:font typeface="UD デジタル 教科書体 N-B" panose="02020700000000000000" pitchFamily="17" charset="-128"/>
      <p:bold r:id="rId59"/>
    </p:embeddedFont>
    <p:embeddedFont>
      <p:font typeface="游ゴシック Light" panose="020B0300000000000000" pitchFamily="50" charset="-128"/>
      <p:regular r:id="rId60"/>
    </p:embeddedFont>
    <p:embeddedFont>
      <p:font typeface="Meiryo UI" panose="020B0604030504040204" pitchFamily="50" charset="-128"/>
      <p:regular r:id="rId61"/>
      <p:bold r:id="rId62"/>
      <p:italic r:id="rId63"/>
      <p:boldItalic r:id="rId64"/>
    </p:embeddedFont>
    <p:embeddedFont>
      <p:font typeface="游ゴシック" panose="020B0400000000000000" pitchFamily="50" charset="-128"/>
      <p:regular r:id="rId65"/>
      <p:bold r:id="rId66"/>
    </p:embeddedFont>
    <p:embeddedFont>
      <p:font typeface="UD デジタル 教科書体 NK-R" panose="02020400000000000000" pitchFamily="18" charset="-128"/>
      <p:regular r:id="rId67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E8002"/>
    <a:srgbClr val="FDFECE"/>
    <a:srgbClr val="FF7C80"/>
    <a:srgbClr val="FF33CC"/>
    <a:srgbClr val="E7FFE7"/>
    <a:srgbClr val="CCFFCC"/>
    <a:srgbClr val="CCFFFF"/>
    <a:srgbClr val="FFE5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4333" autoAdjust="0"/>
  </p:normalViewPr>
  <p:slideViewPr>
    <p:cSldViewPr snapToGrid="0">
      <p:cViewPr varScale="1">
        <p:scale>
          <a:sx n="69" d="100"/>
          <a:sy n="69" d="100"/>
        </p:scale>
        <p:origin x="7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0C11F-44A0-450B-B3CD-A55B650CDCA0}" type="datetimeFigureOut">
              <a:rPr kumimoji="1" lang="ja-JP" altLang="en-US" smtClean="0"/>
              <a:t>2022/4/20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E8880-3D11-47D0-B3C4-C34E9B489A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4272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E8880-3D11-47D0-B3C4-C34E9B489A69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7130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E8880-3D11-47D0-B3C4-C34E9B489A69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6753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E8880-3D11-47D0-B3C4-C34E9B489A69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3148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E8880-3D11-47D0-B3C4-C34E9B489A6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3105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E8880-3D11-47D0-B3C4-C34E9B489A69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9891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E8880-3D11-47D0-B3C4-C34E9B489A69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1063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E8880-3D11-47D0-B3C4-C34E9B489A69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4619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E8880-3D11-47D0-B3C4-C34E9B489A69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6565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E8880-3D11-47D0-B3C4-C34E9B489A69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7597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E8880-3D11-47D0-B3C4-C34E9B489A69}" type="slidenum">
              <a:rPr kumimoji="1" lang="ja-JP" altLang="en-US" smtClean="0"/>
              <a:t>47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0919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7866-CAF6-4CF8-967C-46485E7D26A4}" type="datetimeFigureOut">
              <a:rPr kumimoji="1" lang="ja-JP" altLang="en-US" smtClean="0"/>
              <a:t>2022/4/20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9E7D-56C1-488E-B59F-39EF85EFE5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3029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7866-CAF6-4CF8-967C-46485E7D26A4}" type="datetimeFigureOut">
              <a:rPr kumimoji="1" lang="ja-JP" altLang="en-US" smtClean="0"/>
              <a:t>2022/4/20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9E7D-56C1-488E-B59F-39EF85EFE5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6371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7866-CAF6-4CF8-967C-46485E7D26A4}" type="datetimeFigureOut">
              <a:rPr kumimoji="1" lang="ja-JP" altLang="en-US" smtClean="0"/>
              <a:t>2022/4/20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9E7D-56C1-488E-B59F-39EF85EFE5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256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7866-CAF6-4CF8-967C-46485E7D26A4}" type="datetimeFigureOut">
              <a:rPr kumimoji="1" lang="ja-JP" altLang="en-US" smtClean="0"/>
              <a:t>2022/4/20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9E7D-56C1-488E-B59F-39EF85EFE5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7131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7866-CAF6-4CF8-967C-46485E7D26A4}" type="datetimeFigureOut">
              <a:rPr kumimoji="1" lang="ja-JP" altLang="en-US" smtClean="0"/>
              <a:t>2022/4/20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9E7D-56C1-488E-B59F-39EF85EFE5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0750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7866-CAF6-4CF8-967C-46485E7D26A4}" type="datetimeFigureOut">
              <a:rPr kumimoji="1" lang="ja-JP" altLang="en-US" smtClean="0"/>
              <a:t>2022/4/20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9E7D-56C1-488E-B59F-39EF85EFE5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704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7866-CAF6-4CF8-967C-46485E7D26A4}" type="datetimeFigureOut">
              <a:rPr kumimoji="1" lang="ja-JP" altLang="en-US" smtClean="0"/>
              <a:t>2022/4/20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9E7D-56C1-488E-B59F-39EF85EFE5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537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7866-CAF6-4CF8-967C-46485E7D26A4}" type="datetimeFigureOut">
              <a:rPr kumimoji="1" lang="ja-JP" altLang="en-US" smtClean="0"/>
              <a:t>2022/4/20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9E7D-56C1-488E-B59F-39EF85EFE5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822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7866-CAF6-4CF8-967C-46485E7D26A4}" type="datetimeFigureOut">
              <a:rPr kumimoji="1" lang="ja-JP" altLang="en-US" smtClean="0"/>
              <a:t>2022/4/20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9E7D-56C1-488E-B59F-39EF85EFE5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493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7866-CAF6-4CF8-967C-46485E7D26A4}" type="datetimeFigureOut">
              <a:rPr kumimoji="1" lang="ja-JP" altLang="en-US" smtClean="0"/>
              <a:t>2022/4/20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9E7D-56C1-488E-B59F-39EF85EFE5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783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7866-CAF6-4CF8-967C-46485E7D26A4}" type="datetimeFigureOut">
              <a:rPr kumimoji="1" lang="ja-JP" altLang="en-US" smtClean="0"/>
              <a:t>2022/4/20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9E7D-56C1-488E-B59F-39EF85EFE5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07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27866-CAF6-4CF8-967C-46485E7D26A4}" type="datetimeFigureOut">
              <a:rPr kumimoji="1" lang="ja-JP" altLang="en-US" smtClean="0"/>
              <a:t>2022/4/20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9E7D-56C1-488E-B59F-39EF85EFE5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318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43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2.jpeg"/><Relationship Id="rId3" Type="http://schemas.openxmlformats.org/officeDocument/2006/relationships/image" Target="../media/image46.jpeg"/><Relationship Id="rId7" Type="http://schemas.microsoft.com/office/2007/relationships/hdphoto" Target="../media/hdphoto13.wdp"/><Relationship Id="rId12" Type="http://schemas.microsoft.com/office/2007/relationships/hdphoto" Target="../media/hdphoto15.wdp"/><Relationship Id="rId17" Type="http://schemas.microsoft.com/office/2007/relationships/hdphoto" Target="../media/hdphoto17.wdp"/><Relationship Id="rId2" Type="http://schemas.openxmlformats.org/officeDocument/2006/relationships/image" Target="../media/image45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microsoft.com/office/2007/relationships/hdphoto" Target="../media/hdphoto12.wdp"/><Relationship Id="rId15" Type="http://schemas.microsoft.com/office/2007/relationships/hdphoto" Target="../media/hdphoto16.wdp"/><Relationship Id="rId10" Type="http://schemas.microsoft.com/office/2007/relationships/hdphoto" Target="../media/hdphoto14.wdp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microsoft.com/office/2007/relationships/hdphoto" Target="../media/hdphoto1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microsoft.com/office/2007/relationships/hdphoto" Target="../media/hdphoto20.wdp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microsoft.com/office/2007/relationships/hdphoto" Target="../media/hdphoto2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microsoft.com/office/2007/relationships/hdphoto" Target="../media/hdphoto20.wdp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72.pn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2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microsoft.com/office/2007/relationships/hdphoto" Target="../media/hdphoto4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microsoft.com/office/2007/relationships/hdphoto" Target="../media/hdphoto2.wdp"/><Relationship Id="rId10" Type="http://schemas.openxmlformats.org/officeDocument/2006/relationships/image" Target="../media/image28.jpeg"/><Relationship Id="rId4" Type="http://schemas.openxmlformats.org/officeDocument/2006/relationships/image" Target="../media/image24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1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 txBox="1">
            <a:spLocks/>
          </p:cNvSpPr>
          <p:nvPr/>
        </p:nvSpPr>
        <p:spPr>
          <a:xfrm>
            <a:off x="922992" y="929692"/>
            <a:ext cx="10528663" cy="29813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ja-JP" sz="72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72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はじめての</a:t>
            </a:r>
            <a:r>
              <a:rPr lang="en-US" altLang="ja-JP" sz="72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Chromebook</a:t>
            </a:r>
          </a:p>
          <a:p>
            <a:pPr algn="ctr"/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クロムブック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タイトル 3"/>
          <p:cNvSpPr txBox="1">
            <a:spLocks/>
          </p:cNvSpPr>
          <p:nvPr/>
        </p:nvSpPr>
        <p:spPr>
          <a:xfrm>
            <a:off x="10737666" y="289176"/>
            <a:ext cx="1227909" cy="414419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中学校用</a:t>
            </a:r>
            <a:endParaRPr lang="ja-JP" altLang="en-US" sz="2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4619" y="4325768"/>
            <a:ext cx="10880785" cy="1683967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ja-JP" altLang="en-US" sz="2800" dirty="0" smtClean="0"/>
              <a:t>使い方の注意　　　　　■「ログイン」と「シャットダウン」</a:t>
            </a:r>
            <a:endParaRPr lang="en-US" altLang="ja-JP" sz="2800" dirty="0" smtClean="0"/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ja-JP" altLang="en-US" sz="2800" dirty="0" smtClean="0"/>
              <a:t>基本操作　　　　　　　■　キーボード・文字入力</a:t>
            </a:r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31702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 txBox="1">
            <a:spLocks/>
          </p:cNvSpPr>
          <p:nvPr/>
        </p:nvSpPr>
        <p:spPr>
          <a:xfrm>
            <a:off x="0" y="1433907"/>
            <a:ext cx="12192000" cy="26574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ja-JP" sz="72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72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はじめてのログイン</a:t>
            </a:r>
            <a:endParaRPr lang="en-US" altLang="ja-JP" sz="72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1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3"/>
          <p:cNvSpPr txBox="1">
            <a:spLocks/>
          </p:cNvSpPr>
          <p:nvPr/>
        </p:nvSpPr>
        <p:spPr>
          <a:xfrm>
            <a:off x="0" y="145772"/>
            <a:ext cx="12192000" cy="935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ログインカードの確認</a:t>
            </a:r>
            <a:endParaRPr lang="en-US" altLang="ja-JP" sz="40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421042" y="2756177"/>
            <a:ext cx="4475019" cy="3323987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en-US" altLang="ja-JP" sz="3200" u="sng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ID</a:t>
            </a:r>
            <a:r>
              <a:rPr lang="ja-JP" altLang="en-US" sz="3200" u="sng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</a:t>
            </a:r>
            <a:r>
              <a:rPr lang="en-US" altLang="ja-JP" sz="3200" u="sng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PASS</a:t>
            </a:r>
            <a:r>
              <a:rPr lang="ja-JP" altLang="en-US" sz="3200" u="sng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に使う記号</a:t>
            </a:r>
            <a:endParaRPr lang="en-US" altLang="ja-JP" sz="3200" u="sng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 ＠</a:t>
            </a:r>
            <a:r>
              <a:rPr lang="ja-JP" altLang="en-US" sz="32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アットマーク</a:t>
            </a:r>
            <a:endParaRPr lang="en-US" altLang="ja-JP" sz="32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36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  .</a:t>
            </a:r>
            <a:r>
              <a:rPr lang="ja-JP" altLang="en-US" sz="32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ドット</a:t>
            </a:r>
            <a:endParaRPr lang="en-US" altLang="ja-JP" sz="32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  </a:t>
            </a:r>
            <a:r>
              <a:rPr lang="en-US" altLang="ja-JP" sz="36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-</a:t>
            </a:r>
            <a:r>
              <a:rPr lang="ja-JP" altLang="en-US" sz="32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ハイフン</a:t>
            </a:r>
            <a:endParaRPr lang="ja-JP" altLang="en-US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56277" y="1114492"/>
            <a:ext cx="8919541" cy="13265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このカードの情報は、大事な個人情報です</a:t>
            </a:r>
            <a:endParaRPr lang="en-US" altLang="ja-JP" sz="28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他の人に</a:t>
            </a:r>
            <a:r>
              <a:rPr lang="ja-JP" altLang="en-US" sz="2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わ</a:t>
            </a:r>
            <a:r>
              <a:rPr lang="ja-JP" altLang="en-US" sz="28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からないように、大切に保管してください</a:t>
            </a:r>
            <a:endParaRPr lang="ja-JP" altLang="en-US" sz="2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316426" y="2436971"/>
            <a:ext cx="6952211" cy="4276650"/>
            <a:chOff x="316426" y="2436971"/>
            <a:chExt cx="6952211" cy="4276650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426" y="2436971"/>
              <a:ext cx="6952211" cy="3962401"/>
            </a:xfrm>
            <a:prstGeom prst="rect">
              <a:avLst/>
            </a:prstGeom>
          </p:spPr>
        </p:pic>
        <p:sp>
          <p:nvSpPr>
            <p:cNvPr id="13" name="角丸四角形 12"/>
            <p:cNvSpPr/>
            <p:nvPr/>
          </p:nvSpPr>
          <p:spPr>
            <a:xfrm>
              <a:off x="1612491" y="4572420"/>
              <a:ext cx="5375769" cy="66317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774088" y="5429334"/>
              <a:ext cx="254543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 smtClean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kes-1234</a:t>
              </a:r>
              <a:endParaRPr kumimoji="1" lang="ja-JP" altLang="en-US" sz="32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15" name="角丸四角形 14"/>
            <p:cNvSpPr/>
            <p:nvPr/>
          </p:nvSpPr>
          <p:spPr>
            <a:xfrm>
              <a:off x="1643487" y="5362130"/>
              <a:ext cx="2676034" cy="66317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316426" y="6196263"/>
              <a:ext cx="6952211" cy="339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915969" y="6173040"/>
              <a:ext cx="58818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大切</a:t>
              </a:r>
              <a:r>
                <a:rPr lang="ja-JP" altLang="en-US" dirty="0" smtClean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な個人情報です。人に教えないようにしましょう</a:t>
              </a:r>
              <a:endParaRPr kumimoji="1" lang="ja-JP" altLang="en-US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457200" y="2586789"/>
              <a:ext cx="6641024" cy="4126832"/>
            </a:xfrm>
            <a:prstGeom prst="rect">
              <a:avLst/>
            </a:prstGeom>
            <a:noFill/>
            <a:ln w="1111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567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61" t="26954" r="6036" b="31530"/>
          <a:stretch/>
        </p:blipFill>
        <p:spPr>
          <a:xfrm>
            <a:off x="169817" y="1817305"/>
            <a:ext cx="11764055" cy="4376058"/>
          </a:xfrm>
          <a:prstGeom prst="rect">
            <a:avLst/>
          </a:prstGeom>
        </p:spPr>
      </p:pic>
      <p:sp>
        <p:nvSpPr>
          <p:cNvPr id="3" name="タイトル 3"/>
          <p:cNvSpPr txBox="1">
            <a:spLocks/>
          </p:cNvSpPr>
          <p:nvPr/>
        </p:nvSpPr>
        <p:spPr>
          <a:xfrm>
            <a:off x="0" y="126407"/>
            <a:ext cx="12191999" cy="8093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ＩＤ・パスワードを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入力する</a:t>
            </a: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ためのキーを確認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タイトル 3"/>
          <p:cNvSpPr txBox="1">
            <a:spLocks/>
          </p:cNvSpPr>
          <p:nvPr/>
        </p:nvSpPr>
        <p:spPr>
          <a:xfrm>
            <a:off x="9640658" y="1277905"/>
            <a:ext cx="2226861" cy="706388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← </a:t>
            </a:r>
            <a:r>
              <a:rPr lang="en-US" altLang="ja-JP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Backspace</a:t>
            </a:r>
          </a:p>
          <a:p>
            <a:pPr>
              <a:lnSpc>
                <a:spcPct val="100000"/>
              </a:lnSpc>
            </a:pPr>
            <a:r>
              <a:rPr lang="ja-JP" altLang="en-US" sz="1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en-US" altLang="ja-JP" sz="1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lang="ja-JP" altLang="en-US" sz="1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バックスペース</a:t>
            </a:r>
            <a:r>
              <a:rPr lang="en-US" altLang="ja-JP" sz="1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 </a:t>
            </a:r>
            <a:endParaRPr lang="ja-JP" altLang="en-US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1544464" y="2477246"/>
            <a:ext cx="6910251" cy="600891"/>
          </a:xfrm>
          <a:prstGeom prst="round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1" name="タイトル 3"/>
          <p:cNvSpPr txBox="1">
            <a:spLocks/>
          </p:cNvSpPr>
          <p:nvPr/>
        </p:nvSpPr>
        <p:spPr>
          <a:xfrm>
            <a:off x="683496" y="1699135"/>
            <a:ext cx="1985950" cy="508411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１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</a:t>
            </a:r>
            <a:r>
              <a:rPr lang="ja-JP" altLang="en-US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０</a:t>
            </a: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数字</a:t>
            </a:r>
            <a:endParaRPr lang="en-US" altLang="ja-JP" sz="16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10578905" y="2477246"/>
            <a:ext cx="672839" cy="600890"/>
          </a:xfrm>
          <a:prstGeom prst="round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角丸四角形 25"/>
          <p:cNvSpPr/>
          <p:nvPr/>
        </p:nvSpPr>
        <p:spPr>
          <a:xfrm>
            <a:off x="8963052" y="3120494"/>
            <a:ext cx="713475" cy="662013"/>
          </a:xfrm>
          <a:prstGeom prst="round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タイトル 3"/>
          <p:cNvSpPr txBox="1">
            <a:spLocks/>
          </p:cNvSpPr>
          <p:nvPr/>
        </p:nvSpPr>
        <p:spPr>
          <a:xfrm>
            <a:off x="9192104" y="4103856"/>
            <a:ext cx="2343268" cy="491495"/>
          </a:xfrm>
          <a:prstGeom prst="rect">
            <a:avLst/>
          </a:prstGeom>
          <a:solidFill>
            <a:srgbClr val="FFFFCC"/>
          </a:solidFill>
          <a:ln w="57150">
            <a:solidFill>
              <a:srgbClr val="FF00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＠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アットマーク</a:t>
            </a:r>
            <a:endParaRPr lang="en-US" altLang="ja-JP" sz="16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8082980" y="4478687"/>
            <a:ext cx="682555" cy="658092"/>
          </a:xfrm>
          <a:prstGeom prst="round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タイトル 3"/>
          <p:cNvSpPr txBox="1">
            <a:spLocks/>
          </p:cNvSpPr>
          <p:nvPr/>
        </p:nvSpPr>
        <p:spPr>
          <a:xfrm>
            <a:off x="7700510" y="5723937"/>
            <a:ext cx="1447497" cy="521965"/>
          </a:xfrm>
          <a:prstGeom prst="rect">
            <a:avLst/>
          </a:prstGeom>
          <a:solidFill>
            <a:srgbClr val="FFFFCC"/>
          </a:solidFill>
          <a:ln w="57150">
            <a:solidFill>
              <a:srgbClr val="FF00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ja-JP" sz="28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.</a:t>
            </a:r>
            <a:r>
              <a:rPr lang="ja-JP" altLang="en-US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ドット</a:t>
            </a:r>
            <a:r>
              <a:rPr lang="en-US" altLang="ja-JP" sz="1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endParaRPr lang="ja-JP" altLang="en-US" sz="1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cxnSp>
        <p:nvCxnSpPr>
          <p:cNvPr id="19" name="直線矢印コネクタ 18"/>
          <p:cNvCxnSpPr>
            <a:endCxn id="25" idx="0"/>
          </p:cNvCxnSpPr>
          <p:nvPr/>
        </p:nvCxnSpPr>
        <p:spPr>
          <a:xfrm flipH="1">
            <a:off x="10915325" y="1970980"/>
            <a:ext cx="171156" cy="5062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endCxn id="16" idx="2"/>
          </p:cNvCxnSpPr>
          <p:nvPr/>
        </p:nvCxnSpPr>
        <p:spPr>
          <a:xfrm flipV="1">
            <a:off x="8254060" y="5136779"/>
            <a:ext cx="170198" cy="5637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2697215" y="2068091"/>
            <a:ext cx="263951" cy="3566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 flipH="1" flipV="1">
            <a:off x="9667259" y="3756149"/>
            <a:ext cx="231821" cy="3128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角丸四角形 27"/>
          <p:cNvSpPr/>
          <p:nvPr/>
        </p:nvSpPr>
        <p:spPr>
          <a:xfrm>
            <a:off x="8542754" y="2477084"/>
            <a:ext cx="604960" cy="60089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タイトル 3"/>
          <p:cNvSpPr txBox="1">
            <a:spLocks/>
          </p:cNvSpPr>
          <p:nvPr/>
        </p:nvSpPr>
        <p:spPr>
          <a:xfrm>
            <a:off x="7447771" y="1492567"/>
            <a:ext cx="1782775" cy="566445"/>
          </a:xfrm>
          <a:prstGeom prst="rect">
            <a:avLst/>
          </a:prstGeom>
          <a:solidFill>
            <a:srgbClr val="FFFFCC"/>
          </a:solidFill>
          <a:ln w="57150">
            <a:solidFill>
              <a:srgbClr val="FF00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lang="ja-JP" altLang="en-US" sz="2800" dirty="0" err="1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ｰ</a:t>
            </a:r>
            <a:r>
              <a:rPr lang="ja-JP" altLang="en-US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ハイフン</a:t>
            </a:r>
            <a:endParaRPr lang="en-US" altLang="ja-JP" sz="16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cxnSp>
        <p:nvCxnSpPr>
          <p:cNvPr id="30" name="直線矢印コネクタ 29"/>
          <p:cNvCxnSpPr>
            <a:endCxn id="28" idx="0"/>
          </p:cNvCxnSpPr>
          <p:nvPr/>
        </p:nvCxnSpPr>
        <p:spPr>
          <a:xfrm>
            <a:off x="8542754" y="2068091"/>
            <a:ext cx="302480" cy="4089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940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831" y="2025748"/>
            <a:ext cx="4908099" cy="4578696"/>
          </a:xfrm>
          <a:prstGeom prst="rect">
            <a:avLst/>
          </a:prstGeom>
        </p:spPr>
      </p:pic>
      <p:sp>
        <p:nvSpPr>
          <p:cNvPr id="6" name="タイトル 3"/>
          <p:cNvSpPr txBox="1">
            <a:spLocks/>
          </p:cNvSpPr>
          <p:nvPr/>
        </p:nvSpPr>
        <p:spPr>
          <a:xfrm>
            <a:off x="0" y="93576"/>
            <a:ext cx="12192000" cy="8372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ＩＤ（メールアドレス）の入力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25459" y="1218039"/>
            <a:ext cx="11077826" cy="6052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ja-JP" altLang="en-US" sz="36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① </a:t>
            </a:r>
            <a:r>
              <a:rPr lang="en-US" altLang="ja-JP" sz="36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ID</a:t>
            </a:r>
            <a:r>
              <a:rPr lang="ja-JP" altLang="en-US" sz="36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 入力し</a:t>
            </a:r>
            <a:r>
              <a:rPr lang="ja-JP" altLang="en-US" sz="3600" dirty="0" smtClean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「次へ」</a:t>
            </a:r>
            <a:r>
              <a:rPr lang="ja-JP" altLang="en-US" sz="36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をタップしましょう</a:t>
            </a:r>
            <a:endParaRPr lang="ja-JP" altLang="en-US" sz="3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85" y="3429012"/>
            <a:ext cx="4696691" cy="2676871"/>
          </a:xfrm>
          <a:prstGeom prst="rect">
            <a:avLst/>
          </a:prstGeom>
        </p:spPr>
      </p:pic>
      <p:sp>
        <p:nvSpPr>
          <p:cNvPr id="9" name="角丸四角形 8"/>
          <p:cNvSpPr/>
          <p:nvPr/>
        </p:nvSpPr>
        <p:spPr>
          <a:xfrm>
            <a:off x="1174869" y="4855911"/>
            <a:ext cx="3661535" cy="46197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/>
          <p:cNvSpPr/>
          <p:nvPr/>
        </p:nvSpPr>
        <p:spPr>
          <a:xfrm rot="20822122">
            <a:off x="4210076" y="4076609"/>
            <a:ext cx="2225135" cy="536537"/>
          </a:xfrm>
          <a:custGeom>
            <a:avLst/>
            <a:gdLst>
              <a:gd name="connsiteX0" fmla="*/ 0 w 3918857"/>
              <a:gd name="connsiteY0" fmla="*/ 414165 h 414165"/>
              <a:gd name="connsiteX1" fmla="*/ 1123406 w 3918857"/>
              <a:gd name="connsiteY1" fmla="*/ 74530 h 414165"/>
              <a:gd name="connsiteX2" fmla="*/ 2991394 w 3918857"/>
              <a:gd name="connsiteY2" fmla="*/ 22279 h 414165"/>
              <a:gd name="connsiteX3" fmla="*/ 3918857 w 3918857"/>
              <a:gd name="connsiteY3" fmla="*/ 361913 h 41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857" h="414165">
                <a:moveTo>
                  <a:pt x="0" y="414165"/>
                </a:moveTo>
                <a:cubicBezTo>
                  <a:pt x="312420" y="277004"/>
                  <a:pt x="624840" y="139844"/>
                  <a:pt x="1123406" y="74530"/>
                </a:cubicBezTo>
                <a:cubicBezTo>
                  <a:pt x="1621972" y="9216"/>
                  <a:pt x="2525486" y="-25618"/>
                  <a:pt x="2991394" y="22279"/>
                </a:cubicBezTo>
                <a:cubicBezTo>
                  <a:pt x="3457303" y="70176"/>
                  <a:pt x="3688080" y="216044"/>
                  <a:pt x="3918857" y="361913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9960398" y="6003301"/>
            <a:ext cx="1004992" cy="49368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16672" y="5446481"/>
            <a:ext cx="240416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kes-1234</a:t>
            </a:r>
            <a:endParaRPr kumimoji="1" lang="ja-JP" altLang="en-US" sz="20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13436116">
            <a:off x="10305930" y="4836979"/>
            <a:ext cx="1041689" cy="141617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529146" y="4116362"/>
            <a:ext cx="38083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00s20001@g.kashiwa.ed.jp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254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736" y="1948046"/>
            <a:ext cx="4852919" cy="4527220"/>
          </a:xfrm>
          <a:prstGeom prst="rect">
            <a:avLst/>
          </a:prstGeom>
        </p:spPr>
      </p:pic>
      <p:sp>
        <p:nvSpPr>
          <p:cNvPr id="6" name="タイトル 3"/>
          <p:cNvSpPr txBox="1">
            <a:spLocks/>
          </p:cNvSpPr>
          <p:nvPr/>
        </p:nvSpPr>
        <p:spPr>
          <a:xfrm>
            <a:off x="0" y="81907"/>
            <a:ext cx="12192000" cy="8372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パスワードの入力</a:t>
            </a:r>
            <a:endParaRPr lang="en-US" altLang="ja-JP" sz="40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19" y="3067856"/>
            <a:ext cx="5233362" cy="2982746"/>
          </a:xfrm>
          <a:prstGeom prst="rect">
            <a:avLst/>
          </a:prstGeom>
        </p:spPr>
      </p:pic>
      <p:sp>
        <p:nvSpPr>
          <p:cNvPr id="11" name="フリーフォーム 10"/>
          <p:cNvSpPr/>
          <p:nvPr/>
        </p:nvSpPr>
        <p:spPr>
          <a:xfrm rot="20730388">
            <a:off x="2967287" y="4370973"/>
            <a:ext cx="4026065" cy="376512"/>
          </a:xfrm>
          <a:custGeom>
            <a:avLst/>
            <a:gdLst>
              <a:gd name="connsiteX0" fmla="*/ 0 w 3918857"/>
              <a:gd name="connsiteY0" fmla="*/ 414165 h 414165"/>
              <a:gd name="connsiteX1" fmla="*/ 1123406 w 3918857"/>
              <a:gd name="connsiteY1" fmla="*/ 74530 h 414165"/>
              <a:gd name="connsiteX2" fmla="*/ 2991394 w 3918857"/>
              <a:gd name="connsiteY2" fmla="*/ 22279 h 414165"/>
              <a:gd name="connsiteX3" fmla="*/ 3918857 w 3918857"/>
              <a:gd name="connsiteY3" fmla="*/ 361913 h 41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857" h="414165">
                <a:moveTo>
                  <a:pt x="0" y="414165"/>
                </a:moveTo>
                <a:cubicBezTo>
                  <a:pt x="312420" y="277004"/>
                  <a:pt x="624840" y="139844"/>
                  <a:pt x="1123406" y="74530"/>
                </a:cubicBezTo>
                <a:cubicBezTo>
                  <a:pt x="1621972" y="9216"/>
                  <a:pt x="2525486" y="-25618"/>
                  <a:pt x="2991394" y="22279"/>
                </a:cubicBezTo>
                <a:cubicBezTo>
                  <a:pt x="3457303" y="70176"/>
                  <a:pt x="3688080" y="216044"/>
                  <a:pt x="3918857" y="361913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10445761" y="5925125"/>
            <a:ext cx="840300" cy="55014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6863861" y="4474821"/>
            <a:ext cx="510537" cy="38993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912600" y="4485266"/>
            <a:ext cx="383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✓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934787" y="4009936"/>
            <a:ext cx="2243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kes-1234</a:t>
            </a:r>
            <a:endParaRPr kumimoji="1" lang="ja-JP" altLang="en-US" sz="16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447235" y="5279847"/>
            <a:ext cx="19313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kes-1234</a:t>
            </a:r>
            <a:endParaRPr kumimoji="1" lang="ja-JP" altLang="en-US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1447235" y="5273660"/>
            <a:ext cx="1931390" cy="46197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7087" y="1160173"/>
            <a:ext cx="11077826" cy="6052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ja-JP" altLang="en-US" sz="36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② パスワードを入力し</a:t>
            </a:r>
            <a:r>
              <a:rPr lang="ja-JP" altLang="en-US" sz="3600" dirty="0" smtClean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「次へ」</a:t>
            </a:r>
            <a:r>
              <a:rPr lang="ja-JP" altLang="en-US" sz="36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をタップしましょう</a:t>
            </a:r>
            <a:endParaRPr lang="ja-JP" altLang="en-US" sz="3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角丸四角形吹き出し 15"/>
          <p:cNvSpPr/>
          <p:nvPr/>
        </p:nvSpPr>
        <p:spPr>
          <a:xfrm>
            <a:off x="6912600" y="5232677"/>
            <a:ext cx="2840180" cy="1520312"/>
          </a:xfrm>
          <a:prstGeom prst="wedgeRoundRectCallout">
            <a:avLst>
              <a:gd name="adj1" fmla="val -40507"/>
              <a:gd name="adj2" fmla="val -72193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ここをタップすると</a:t>
            </a:r>
            <a:endParaRPr kumimoji="1" lang="en-US" altLang="ja-JP" sz="2000" dirty="0" smtClean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20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入力したパスワードが</a:t>
            </a:r>
            <a:endParaRPr lang="en-US" altLang="ja-JP" sz="2000" dirty="0" smtClean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kumimoji="1" lang="ja-JP" altLang="en-US" sz="20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確認できます</a:t>
            </a:r>
            <a:endParaRPr kumimoji="1" lang="ja-JP" altLang="en-US" sz="20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2958330">
            <a:off x="6053768" y="4616706"/>
            <a:ext cx="712810" cy="96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2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943" y="2015714"/>
            <a:ext cx="8152033" cy="4625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タイトル 3"/>
          <p:cNvSpPr txBox="1">
            <a:spLocks/>
          </p:cNvSpPr>
          <p:nvPr/>
        </p:nvSpPr>
        <p:spPr>
          <a:xfrm>
            <a:off x="0" y="81907"/>
            <a:ext cx="12192000" cy="8372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ja-JP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PIN</a:t>
            </a: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の選択</a:t>
            </a:r>
            <a:endParaRPr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7631738" y="6145110"/>
            <a:ext cx="756481" cy="47784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02823" y="1162616"/>
            <a:ext cx="11077826" cy="6096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ja-JP" altLang="en-US" sz="3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③</a:t>
            </a:r>
            <a:r>
              <a:rPr lang="ja-JP" altLang="en-US" sz="36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ja-JP" altLang="en-US" sz="3600" dirty="0" smtClean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「スキップ」</a:t>
            </a:r>
            <a:r>
              <a:rPr lang="ja-JP" altLang="en-US" sz="36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をタップしましょう</a:t>
            </a:r>
            <a:endParaRPr lang="ja-JP" altLang="en-US" sz="3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3358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659" y="2053023"/>
            <a:ext cx="8538680" cy="480066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タイトル 3"/>
          <p:cNvSpPr txBox="1">
            <a:spLocks/>
          </p:cNvSpPr>
          <p:nvPr/>
        </p:nvSpPr>
        <p:spPr>
          <a:xfrm>
            <a:off x="0" y="166391"/>
            <a:ext cx="12191999" cy="1043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起動の画面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タイトル 3"/>
          <p:cNvSpPr txBox="1">
            <a:spLocks/>
          </p:cNvSpPr>
          <p:nvPr/>
        </p:nvSpPr>
        <p:spPr>
          <a:xfrm>
            <a:off x="835534" y="1333915"/>
            <a:ext cx="11043139" cy="5949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>
              <a:lnSpc>
                <a:spcPts val="4000"/>
              </a:lnSpc>
              <a:defRPr sz="36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defRPr>
            </a:lvl1pPr>
          </a:lstStyle>
          <a:p>
            <a:r>
              <a:rPr lang="ja-JP" altLang="en-US" sz="3200" dirty="0"/>
              <a:t>ログインする</a:t>
            </a:r>
            <a:r>
              <a:rPr lang="ja-JP" altLang="en-US" sz="3200" dirty="0" smtClean="0"/>
              <a:t>と「学習メニュー」の</a:t>
            </a:r>
            <a:r>
              <a:rPr lang="ja-JP" altLang="en-US" sz="3200" dirty="0"/>
              <a:t>画面が</a:t>
            </a:r>
            <a:r>
              <a:rPr lang="ja-JP" altLang="en-US" sz="3200" dirty="0" smtClean="0"/>
              <a:t>表示されます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222420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 txBox="1">
            <a:spLocks/>
          </p:cNvSpPr>
          <p:nvPr/>
        </p:nvSpPr>
        <p:spPr>
          <a:xfrm>
            <a:off x="0" y="1433907"/>
            <a:ext cx="12192000" cy="26574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ja-JP" sz="72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en-US" altLang="ja-JP" sz="72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Chromebook</a:t>
            </a:r>
            <a:r>
              <a:rPr lang="ja-JP" altLang="en-US" sz="72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の基本操作</a:t>
            </a:r>
            <a:endParaRPr lang="en-US" altLang="ja-JP" sz="72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03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タイトル 3"/>
          <p:cNvSpPr txBox="1">
            <a:spLocks/>
          </p:cNvSpPr>
          <p:nvPr/>
        </p:nvSpPr>
        <p:spPr>
          <a:xfrm>
            <a:off x="0" y="113519"/>
            <a:ext cx="12192000" cy="18517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US" altLang="ja-JP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Chromebook</a:t>
            </a: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のいろいろな操作方法</a:t>
            </a:r>
            <a:endParaRPr lang="en-US" altLang="ja-JP" sz="40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ja-JP" altLang="en-US" sz="4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①タッチパッド　②画面タッチ　③ペン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236106" y="2253042"/>
            <a:ext cx="3790472" cy="4559361"/>
            <a:chOff x="282632" y="431074"/>
            <a:chExt cx="5087389" cy="6119356"/>
          </a:xfrm>
        </p:grpSpPr>
        <p:sp>
          <p:nvSpPr>
            <p:cNvPr id="11" name="角丸四角形 10"/>
            <p:cNvSpPr/>
            <p:nvPr/>
          </p:nvSpPr>
          <p:spPr>
            <a:xfrm>
              <a:off x="1695796" y="5203767"/>
              <a:ext cx="2177936" cy="114715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" name="グループ化 6"/>
            <p:cNvGrpSpPr/>
            <p:nvPr/>
          </p:nvGrpSpPr>
          <p:grpSpPr>
            <a:xfrm>
              <a:off x="282632" y="431074"/>
              <a:ext cx="5087389" cy="6119356"/>
              <a:chOff x="282632" y="431074"/>
              <a:chExt cx="5087389" cy="6119356"/>
            </a:xfrm>
          </p:grpSpPr>
          <p:pic>
            <p:nvPicPr>
              <p:cNvPr id="4" name="図 3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0424" t="7014" r="23939" b="3757"/>
              <a:stretch/>
            </p:blipFill>
            <p:spPr>
              <a:xfrm>
                <a:off x="282632" y="431074"/>
                <a:ext cx="5087389" cy="6119356"/>
              </a:xfrm>
              <a:prstGeom prst="rect">
                <a:avLst/>
              </a:prstGeom>
            </p:spPr>
          </p:pic>
          <p:pic>
            <p:nvPicPr>
              <p:cNvPr id="12" name="図 11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7417" y="515389"/>
                <a:ext cx="4032777" cy="2763387"/>
              </a:xfrm>
              <a:prstGeom prst="rect">
                <a:avLst/>
              </a:prstGeom>
            </p:spPr>
          </p:pic>
        </p:grpSp>
        <p:sp>
          <p:nvSpPr>
            <p:cNvPr id="3" name="角丸四角形 2"/>
            <p:cNvSpPr/>
            <p:nvPr/>
          </p:nvSpPr>
          <p:spPr>
            <a:xfrm>
              <a:off x="1835618" y="5203767"/>
              <a:ext cx="1926486" cy="114715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465813" y="4553563"/>
              <a:ext cx="2721026" cy="537008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sz="2000" dirty="0" smtClean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①タッチパッド</a:t>
              </a:r>
              <a:endParaRPr kumimoji="1"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4200764" y="2247071"/>
            <a:ext cx="3790471" cy="4559361"/>
            <a:chOff x="282632" y="431074"/>
            <a:chExt cx="5087389" cy="6119356"/>
          </a:xfrm>
        </p:grpSpPr>
        <p:sp>
          <p:nvSpPr>
            <p:cNvPr id="86" name="角丸四角形 85"/>
            <p:cNvSpPr/>
            <p:nvPr/>
          </p:nvSpPr>
          <p:spPr>
            <a:xfrm>
              <a:off x="1695796" y="5203767"/>
              <a:ext cx="2177936" cy="114715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87" name="グループ化 86"/>
            <p:cNvGrpSpPr/>
            <p:nvPr/>
          </p:nvGrpSpPr>
          <p:grpSpPr>
            <a:xfrm>
              <a:off x="282632" y="431074"/>
              <a:ext cx="5087389" cy="6119356"/>
              <a:chOff x="282632" y="431074"/>
              <a:chExt cx="5087389" cy="6119356"/>
            </a:xfrm>
          </p:grpSpPr>
          <p:pic>
            <p:nvPicPr>
              <p:cNvPr id="88" name="図 87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0424" t="7014" r="23939" b="3757"/>
              <a:stretch/>
            </p:blipFill>
            <p:spPr>
              <a:xfrm>
                <a:off x="282632" y="431074"/>
                <a:ext cx="5087389" cy="6119356"/>
              </a:xfrm>
              <a:prstGeom prst="rect">
                <a:avLst/>
              </a:prstGeom>
            </p:spPr>
          </p:pic>
          <p:pic>
            <p:nvPicPr>
              <p:cNvPr id="89" name="図 88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7417" y="515389"/>
                <a:ext cx="4032777" cy="2763387"/>
              </a:xfrm>
              <a:prstGeom prst="rect">
                <a:avLst/>
              </a:prstGeom>
            </p:spPr>
          </p:pic>
        </p:grpSp>
        <p:sp>
          <p:nvSpPr>
            <p:cNvPr id="90" name="角丸四角形 89"/>
            <p:cNvSpPr/>
            <p:nvPr/>
          </p:nvSpPr>
          <p:spPr>
            <a:xfrm>
              <a:off x="742292" y="556953"/>
              <a:ext cx="4077902" cy="255200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1407821" y="2337517"/>
              <a:ext cx="2458191" cy="537008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dirty="0" smtClean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②画面タッチ</a:t>
              </a:r>
              <a:endParaRPr kumimoji="1"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8151635" y="2247071"/>
            <a:ext cx="3790471" cy="4559361"/>
            <a:chOff x="282632" y="431074"/>
            <a:chExt cx="5087389" cy="6119356"/>
          </a:xfrm>
        </p:grpSpPr>
        <p:sp>
          <p:nvSpPr>
            <p:cNvPr id="19" name="角丸四角形 18"/>
            <p:cNvSpPr/>
            <p:nvPr/>
          </p:nvSpPr>
          <p:spPr>
            <a:xfrm>
              <a:off x="1695796" y="5203767"/>
              <a:ext cx="2177936" cy="114715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1" name="グループ化 20"/>
            <p:cNvGrpSpPr/>
            <p:nvPr/>
          </p:nvGrpSpPr>
          <p:grpSpPr>
            <a:xfrm>
              <a:off x="282632" y="431074"/>
              <a:ext cx="5087389" cy="6119356"/>
              <a:chOff x="282632" y="431074"/>
              <a:chExt cx="5087389" cy="6119356"/>
            </a:xfrm>
          </p:grpSpPr>
          <p:pic>
            <p:nvPicPr>
              <p:cNvPr id="24" name="図 23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0424" t="7014" r="23939" b="3757"/>
              <a:stretch/>
            </p:blipFill>
            <p:spPr>
              <a:xfrm>
                <a:off x="282632" y="431074"/>
                <a:ext cx="5087389" cy="6119356"/>
              </a:xfrm>
              <a:prstGeom prst="rect">
                <a:avLst/>
              </a:prstGeom>
            </p:spPr>
          </p:pic>
          <p:pic>
            <p:nvPicPr>
              <p:cNvPr id="25" name="図 24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7417" y="515389"/>
                <a:ext cx="4032777" cy="2763387"/>
              </a:xfrm>
              <a:prstGeom prst="rect">
                <a:avLst/>
              </a:prstGeom>
            </p:spPr>
          </p:pic>
        </p:grpSp>
        <p:sp>
          <p:nvSpPr>
            <p:cNvPr id="22" name="角丸四角形 21"/>
            <p:cNvSpPr/>
            <p:nvPr/>
          </p:nvSpPr>
          <p:spPr>
            <a:xfrm>
              <a:off x="742292" y="556953"/>
              <a:ext cx="4077902" cy="255200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7" name="図 16"/>
          <p:cNvPicPr>
            <a:picLocks noChangeAspect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61" l="0" r="89849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423543">
            <a:off x="9349991" y="3398527"/>
            <a:ext cx="1482346" cy="938072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9339820" y="3000799"/>
            <a:ext cx="1104362" cy="40011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③ペン</a:t>
            </a:r>
            <a:endParaRPr kumimoji="1" lang="ja-JP" altLang="en-US" sz="20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19215065">
            <a:off x="6874074" y="3427724"/>
            <a:ext cx="618287" cy="840563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19215065">
            <a:off x="2147164" y="6141001"/>
            <a:ext cx="618287" cy="84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5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タイトル 3"/>
          <p:cNvSpPr txBox="1">
            <a:spLocks/>
          </p:cNvSpPr>
          <p:nvPr/>
        </p:nvSpPr>
        <p:spPr>
          <a:xfrm>
            <a:off x="0" y="170111"/>
            <a:ext cx="12192000" cy="681070"/>
          </a:xfrm>
          <a:prstGeom prst="rect">
            <a:avLst/>
          </a:prstGeom>
          <a:solidFill>
            <a:srgbClr val="FDFEC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基本の操作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1781668" y="934361"/>
            <a:ext cx="4068000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クリック</a:t>
            </a:r>
            <a:endParaRPr lang="en-US" altLang="ja-JP" sz="20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●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左のボタンを</a:t>
            </a:r>
            <a:r>
              <a:rPr lang="en-US" altLang="ja-JP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回おす</a:t>
            </a:r>
            <a:endParaRPr lang="en-US" altLang="ja-JP" sz="20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スクロール</a:t>
            </a:r>
            <a:endParaRPr lang="en-US" altLang="ja-JP" sz="20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dirty="0" smtClean="0">
                <a:solidFill>
                  <a:srgbClr val="00B05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●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まん中のボタンをくるくる回す</a:t>
            </a:r>
            <a:endParaRPr lang="en-US" altLang="ja-JP" sz="20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右クリック</a:t>
            </a:r>
            <a:endParaRPr lang="en-US" altLang="ja-JP" sz="20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lang="ja-JP" altLang="en-US" sz="2000" dirty="0" smtClean="0">
                <a:solidFill>
                  <a:schemeClr val="bg1">
                    <a:lumMod val="6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右のボタンを</a:t>
            </a:r>
            <a:r>
              <a:rPr lang="en-US" altLang="ja-JP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回おす</a:t>
            </a:r>
            <a:endParaRPr lang="en-US" altLang="ja-JP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239123" y="1772972"/>
            <a:ext cx="1087619" cy="1459847"/>
            <a:chOff x="1160762" y="2055872"/>
            <a:chExt cx="1758105" cy="2558876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1160762" y="2055872"/>
              <a:ext cx="1758105" cy="2558876"/>
              <a:chOff x="879338" y="2453876"/>
              <a:chExt cx="1758105" cy="2558876"/>
            </a:xfrm>
          </p:grpSpPr>
          <p:pic>
            <p:nvPicPr>
              <p:cNvPr id="26" name="図 25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9338" y="2453876"/>
                <a:ext cx="1758105" cy="2558876"/>
              </a:xfrm>
              <a:prstGeom prst="rect">
                <a:avLst/>
              </a:prstGeom>
            </p:spPr>
          </p:pic>
          <p:sp>
            <p:nvSpPr>
              <p:cNvPr id="5" name="楕円 4"/>
              <p:cNvSpPr/>
              <p:nvPr/>
            </p:nvSpPr>
            <p:spPr>
              <a:xfrm>
                <a:off x="1234514" y="2956642"/>
                <a:ext cx="304799" cy="30479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8" name="楕円 57"/>
            <p:cNvSpPr/>
            <p:nvPr/>
          </p:nvSpPr>
          <p:spPr>
            <a:xfrm>
              <a:off x="1997199" y="2606765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楕円 59"/>
            <p:cNvSpPr/>
            <p:nvPr/>
          </p:nvSpPr>
          <p:spPr>
            <a:xfrm>
              <a:off x="2326061" y="2571368"/>
              <a:ext cx="304799" cy="30479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4" name="テキスト ボックス 63"/>
          <p:cNvSpPr txBox="1"/>
          <p:nvPr/>
        </p:nvSpPr>
        <p:spPr>
          <a:xfrm>
            <a:off x="7888469" y="971438"/>
            <a:ext cx="4068000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クリック</a:t>
            </a:r>
            <a:endParaRPr lang="en-US" altLang="ja-JP" sz="20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lang="en-US" altLang="ja-JP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本の指で</a:t>
            </a:r>
            <a:r>
              <a:rPr lang="en-US" altLang="ja-JP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回タップする</a:t>
            </a:r>
            <a:endParaRPr lang="en-US" altLang="ja-JP" sz="20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スクロール</a:t>
            </a:r>
            <a:endParaRPr lang="en-US" altLang="ja-JP" sz="20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lang="en-US" altLang="ja-JP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本の指で上下に動かす</a:t>
            </a:r>
            <a:endParaRPr lang="en-US" altLang="ja-JP" sz="20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右クリック</a:t>
            </a:r>
            <a:endParaRPr lang="en-US" altLang="ja-JP" sz="20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lang="en-US" altLang="ja-JP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本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の指で</a:t>
            </a:r>
            <a:r>
              <a:rPr lang="en-US" altLang="ja-JP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回タップする</a:t>
            </a:r>
            <a:endParaRPr lang="en-US" altLang="ja-JP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6222534" y="1763547"/>
            <a:ext cx="1511875" cy="1531343"/>
            <a:chOff x="-120131" y="431074"/>
            <a:chExt cx="6278475" cy="6119356"/>
          </a:xfrm>
        </p:grpSpPr>
        <p:sp>
          <p:nvSpPr>
            <p:cNvPr id="11" name="角丸四角形 10"/>
            <p:cNvSpPr/>
            <p:nvPr/>
          </p:nvSpPr>
          <p:spPr>
            <a:xfrm>
              <a:off x="1695796" y="5203767"/>
              <a:ext cx="2177936" cy="114715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" name="グループ化 6"/>
            <p:cNvGrpSpPr/>
            <p:nvPr/>
          </p:nvGrpSpPr>
          <p:grpSpPr>
            <a:xfrm>
              <a:off x="282632" y="431074"/>
              <a:ext cx="5087389" cy="6119356"/>
              <a:chOff x="282632" y="431074"/>
              <a:chExt cx="5087389" cy="6119356"/>
            </a:xfrm>
          </p:grpSpPr>
          <p:pic>
            <p:nvPicPr>
              <p:cNvPr id="4" name="図 3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0424" t="7014" r="23939" b="3757"/>
              <a:stretch/>
            </p:blipFill>
            <p:spPr>
              <a:xfrm>
                <a:off x="282632" y="431074"/>
                <a:ext cx="5087389" cy="6119356"/>
              </a:xfrm>
              <a:prstGeom prst="rect">
                <a:avLst/>
              </a:prstGeom>
            </p:spPr>
          </p:pic>
          <p:pic>
            <p:nvPicPr>
              <p:cNvPr id="12" name="図 11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-50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7417" y="515389"/>
                <a:ext cx="4032777" cy="2763387"/>
              </a:xfrm>
              <a:prstGeom prst="rect">
                <a:avLst/>
              </a:prstGeom>
            </p:spPr>
          </p:pic>
        </p:grpSp>
        <p:sp>
          <p:nvSpPr>
            <p:cNvPr id="3" name="角丸四角形 2"/>
            <p:cNvSpPr/>
            <p:nvPr/>
          </p:nvSpPr>
          <p:spPr>
            <a:xfrm>
              <a:off x="1835618" y="5203767"/>
              <a:ext cx="1926486" cy="114715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-120131" y="3776305"/>
              <a:ext cx="6278475" cy="1352886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sz="1600" dirty="0" smtClean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タッチパッド</a:t>
              </a:r>
              <a:endParaRPr kumimoji="1" lang="ja-JP" altLang="en-US" sz="1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</p:grpSp>
      <p:sp>
        <p:nvSpPr>
          <p:cNvPr id="66" name="タイトル 3"/>
          <p:cNvSpPr txBox="1">
            <a:spLocks/>
          </p:cNvSpPr>
          <p:nvPr/>
        </p:nvSpPr>
        <p:spPr>
          <a:xfrm>
            <a:off x="6006604" y="1198772"/>
            <a:ext cx="1760233" cy="3980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defPPr>
              <a:defRPr lang="ja-JP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r>
              <a:rPr lang="ja-JP" altLang="en-US" dirty="0"/>
              <a:t>タッチパッド</a:t>
            </a:r>
            <a:endParaRPr lang="en-US" altLang="ja-JP" dirty="0"/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177633">
            <a:off x="6683547" y="3123246"/>
            <a:ext cx="379656" cy="516143"/>
          </a:xfrm>
          <a:prstGeom prst="rect">
            <a:avLst/>
          </a:prstGeom>
        </p:spPr>
      </p:pic>
      <p:sp>
        <p:nvSpPr>
          <p:cNvPr id="55" name="タイトル 3"/>
          <p:cNvSpPr txBox="1">
            <a:spLocks/>
          </p:cNvSpPr>
          <p:nvPr/>
        </p:nvSpPr>
        <p:spPr>
          <a:xfrm>
            <a:off x="277797" y="1353340"/>
            <a:ext cx="977382" cy="3980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000" dirty="0" smtClean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マウス</a:t>
            </a:r>
            <a:endParaRPr lang="en-US" altLang="ja-JP" sz="1600" dirty="0" smtClean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801661" y="3863885"/>
            <a:ext cx="4068000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タップ</a:t>
            </a:r>
            <a:endParaRPr lang="en-US" altLang="ja-JP" sz="20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lang="en-US" altLang="ja-JP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本の指で</a:t>
            </a:r>
            <a:r>
              <a:rPr lang="en-US" altLang="ja-JP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回タップする</a:t>
            </a:r>
            <a:endParaRPr lang="en-US" altLang="ja-JP" sz="20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スクロール</a:t>
            </a:r>
            <a:endParaRPr lang="en-US" altLang="ja-JP" sz="20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lang="en-US" altLang="ja-JP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本の指で上下に動かす</a:t>
            </a:r>
            <a:endParaRPr lang="en-US" altLang="ja-JP" sz="20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右クリック</a:t>
            </a:r>
            <a:endParaRPr lang="en-US" altLang="ja-JP" sz="20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本の指で長押しする</a:t>
            </a:r>
            <a:endParaRPr lang="en-US" altLang="ja-JP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タイトル 3"/>
          <p:cNvSpPr txBox="1">
            <a:spLocks/>
          </p:cNvSpPr>
          <p:nvPr/>
        </p:nvSpPr>
        <p:spPr>
          <a:xfrm>
            <a:off x="219220" y="4203626"/>
            <a:ext cx="1503055" cy="3980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defPPr>
              <a:defRPr lang="ja-JP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r>
              <a:rPr lang="ja-JP" altLang="en-US" dirty="0"/>
              <a:t>画面タッチ</a:t>
            </a:r>
            <a:endParaRPr lang="en-US" altLang="ja-JP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378619" y="4820338"/>
            <a:ext cx="1266998" cy="1524006"/>
            <a:chOff x="4436462" y="3906845"/>
            <a:chExt cx="1266998" cy="1524006"/>
          </a:xfrm>
        </p:grpSpPr>
        <p:grpSp>
          <p:nvGrpSpPr>
            <p:cNvPr id="23" name="グループ化 22"/>
            <p:cNvGrpSpPr/>
            <p:nvPr/>
          </p:nvGrpSpPr>
          <p:grpSpPr>
            <a:xfrm>
              <a:off x="4436462" y="3906845"/>
              <a:ext cx="1266998" cy="1524006"/>
              <a:chOff x="282632" y="431074"/>
              <a:chExt cx="5087389" cy="6119356"/>
            </a:xfrm>
          </p:grpSpPr>
          <p:sp>
            <p:nvSpPr>
              <p:cNvPr id="24" name="角丸四角形 23"/>
              <p:cNvSpPr/>
              <p:nvPr/>
            </p:nvSpPr>
            <p:spPr>
              <a:xfrm>
                <a:off x="1695796" y="5203767"/>
                <a:ext cx="2177936" cy="1147157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5" name="グループ化 24"/>
              <p:cNvGrpSpPr/>
              <p:nvPr/>
            </p:nvGrpSpPr>
            <p:grpSpPr>
              <a:xfrm>
                <a:off x="282632" y="431074"/>
                <a:ext cx="5087389" cy="6119356"/>
                <a:chOff x="282632" y="431074"/>
                <a:chExt cx="5087389" cy="6119356"/>
              </a:xfrm>
            </p:grpSpPr>
            <p:pic>
              <p:nvPicPr>
                <p:cNvPr id="29" name="図 28"/>
                <p:cNvPicPr>
                  <a:picLocks noChangeAspect="1"/>
                </p:cNvPicPr>
                <p:nvPr/>
              </p:nvPicPr>
              <p:blipFill rotWithShape="1"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0424" t="7014" r="23939" b="3757"/>
                <a:stretch/>
              </p:blipFill>
              <p:spPr>
                <a:xfrm>
                  <a:off x="282632" y="431074"/>
                  <a:ext cx="5087389" cy="6119356"/>
                </a:xfrm>
                <a:prstGeom prst="rect">
                  <a:avLst/>
                </a:prstGeom>
              </p:spPr>
            </p:pic>
            <p:pic>
              <p:nvPicPr>
                <p:cNvPr id="30" name="図 29"/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sharpenSoften amount="-50000"/>
                          </a14:imgEffect>
                          <a14:imgEffect>
                            <a14:brightnessContrast bright="-4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417" y="515389"/>
                  <a:ext cx="4032777" cy="2763387"/>
                </a:xfrm>
                <a:prstGeom prst="rect">
                  <a:avLst/>
                </a:prstGeom>
              </p:spPr>
            </p:pic>
          </p:grpSp>
          <p:sp>
            <p:nvSpPr>
              <p:cNvPr id="27" name="角丸四角形 26"/>
              <p:cNvSpPr/>
              <p:nvPr/>
            </p:nvSpPr>
            <p:spPr>
              <a:xfrm>
                <a:off x="742292" y="556953"/>
                <a:ext cx="4077902" cy="2552007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1721855" y="1219127"/>
                <a:ext cx="2458193" cy="1359399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600" dirty="0" smtClean="0">
                    <a:latin typeface="UD デジタル 教科書体 N-B" panose="02020700000000000000" pitchFamily="17" charset="-128"/>
                    <a:ea typeface="UD デジタル 教科書体 N-B" panose="02020700000000000000" pitchFamily="17" charset="-128"/>
                  </a:rPr>
                  <a:t>画面</a:t>
                </a:r>
                <a:endParaRPr kumimoji="1" lang="ja-JP" altLang="en-US" sz="1600" dirty="0" smtClean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endParaRPr>
              </a:p>
            </p:txBody>
          </p:sp>
        </p:grpSp>
        <p:pic>
          <p:nvPicPr>
            <p:cNvPr id="31" name="図 30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0164" t="16410" r="29811" b="15580"/>
            <a:stretch/>
          </p:blipFill>
          <p:spPr>
            <a:xfrm rot="20356289">
              <a:off x="5187869" y="4325927"/>
              <a:ext cx="405937" cy="551872"/>
            </a:xfrm>
            <a:prstGeom prst="rect">
              <a:avLst/>
            </a:prstGeom>
          </p:spPr>
        </p:pic>
      </p:grpSp>
      <p:sp>
        <p:nvSpPr>
          <p:cNvPr id="32" name="テキスト ボックス 31"/>
          <p:cNvSpPr txBox="1"/>
          <p:nvPr/>
        </p:nvSpPr>
        <p:spPr>
          <a:xfrm>
            <a:off x="7888469" y="3885280"/>
            <a:ext cx="4068000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タップ</a:t>
            </a:r>
            <a:endParaRPr lang="en-US" altLang="ja-JP" sz="20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ペンで</a:t>
            </a:r>
            <a:r>
              <a:rPr lang="en-US" altLang="ja-JP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回タップする</a:t>
            </a:r>
            <a:endParaRPr lang="en-US" altLang="ja-JP" sz="20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スクロール</a:t>
            </a:r>
            <a:endParaRPr lang="en-US" altLang="ja-JP" sz="20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画面の上でペンを上下に動かす</a:t>
            </a:r>
            <a:endParaRPr lang="en-US" altLang="ja-JP" sz="20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右クリック</a:t>
            </a:r>
            <a:endParaRPr lang="en-US" altLang="ja-JP" sz="20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ペンで長押しする</a:t>
            </a:r>
            <a:endParaRPr lang="en-US" altLang="ja-JP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3" name="タイトル 3"/>
          <p:cNvSpPr txBox="1">
            <a:spLocks/>
          </p:cNvSpPr>
          <p:nvPr/>
        </p:nvSpPr>
        <p:spPr>
          <a:xfrm>
            <a:off x="6513786" y="4388077"/>
            <a:ext cx="831999" cy="39800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defPPr>
              <a:defRPr lang="ja-JP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r>
              <a:rPr lang="ja-JP" altLang="en-US" dirty="0"/>
              <a:t>ペン</a:t>
            </a:r>
            <a:endParaRPr lang="en-US" altLang="ja-JP" dirty="0"/>
          </a:p>
        </p:txBody>
      </p:sp>
      <p:grpSp>
        <p:nvGrpSpPr>
          <p:cNvPr id="34" name="グループ化 33"/>
          <p:cNvGrpSpPr/>
          <p:nvPr/>
        </p:nvGrpSpPr>
        <p:grpSpPr>
          <a:xfrm>
            <a:off x="6362062" y="4907170"/>
            <a:ext cx="1255065" cy="1515018"/>
            <a:chOff x="5512063" y="1789407"/>
            <a:chExt cx="3790471" cy="4559361"/>
          </a:xfrm>
        </p:grpSpPr>
        <p:grpSp>
          <p:nvGrpSpPr>
            <p:cNvPr id="35" name="グループ化 34"/>
            <p:cNvGrpSpPr/>
            <p:nvPr/>
          </p:nvGrpSpPr>
          <p:grpSpPr>
            <a:xfrm>
              <a:off x="5512063" y="1789407"/>
              <a:ext cx="3790471" cy="4559361"/>
              <a:chOff x="282632" y="431074"/>
              <a:chExt cx="5087389" cy="6119356"/>
            </a:xfrm>
          </p:grpSpPr>
          <p:sp>
            <p:nvSpPr>
              <p:cNvPr id="37" name="角丸四角形 36"/>
              <p:cNvSpPr/>
              <p:nvPr/>
            </p:nvSpPr>
            <p:spPr>
              <a:xfrm>
                <a:off x="1695796" y="5203767"/>
                <a:ext cx="2177936" cy="1147157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8" name="グループ化 37"/>
              <p:cNvGrpSpPr/>
              <p:nvPr/>
            </p:nvGrpSpPr>
            <p:grpSpPr>
              <a:xfrm>
                <a:off x="282632" y="431074"/>
                <a:ext cx="5087389" cy="6119356"/>
                <a:chOff x="282632" y="431074"/>
                <a:chExt cx="5087389" cy="6119356"/>
              </a:xfrm>
            </p:grpSpPr>
            <p:pic>
              <p:nvPicPr>
                <p:cNvPr id="41" name="図 40"/>
                <p:cNvPicPr>
                  <a:picLocks noChangeAspect="1"/>
                </p:cNvPicPr>
                <p:nvPr/>
              </p:nvPicPr>
              <p:blipFill rotWithShape="1"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0424" t="7014" r="23939" b="3757"/>
                <a:stretch/>
              </p:blipFill>
              <p:spPr>
                <a:xfrm>
                  <a:off x="282632" y="431074"/>
                  <a:ext cx="5087389" cy="6119356"/>
                </a:xfrm>
                <a:prstGeom prst="rect">
                  <a:avLst/>
                </a:prstGeom>
              </p:spPr>
            </p:pic>
            <p:pic>
              <p:nvPicPr>
                <p:cNvPr id="42" name="図 41"/>
                <p:cNvPicPr>
                  <a:picLocks noChangeAspect="1"/>
                </p:cNvPicPr>
                <p:nvPr/>
              </p:nvPicPr>
              <p:blipFill>
                <a:blip r:embed="rId14" cstate="email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sharpenSoften amount="-50000"/>
                          </a14:imgEffect>
                          <a14:imgEffect>
                            <a14:brightnessContrast bright="-4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417" y="515389"/>
                  <a:ext cx="4032777" cy="2763387"/>
                </a:xfrm>
                <a:prstGeom prst="rect">
                  <a:avLst/>
                </a:prstGeom>
              </p:spPr>
            </p:pic>
          </p:grpSp>
          <p:sp>
            <p:nvSpPr>
              <p:cNvPr id="40" name="角丸四角形 39"/>
              <p:cNvSpPr/>
              <p:nvPr/>
            </p:nvSpPr>
            <p:spPr>
              <a:xfrm>
                <a:off x="742292" y="556953"/>
                <a:ext cx="4077902" cy="2552007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16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89761" l="0" r="89849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1205" y="2257777"/>
              <a:ext cx="1157573" cy="732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220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454" y="789712"/>
            <a:ext cx="8091053" cy="606828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18342" y="2923633"/>
            <a:ext cx="10555315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みなさんが検索などでよく使う「</a:t>
            </a:r>
            <a:r>
              <a:rPr lang="en-US" altLang="ja-JP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Google</a:t>
            </a: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」が開発したノートパソコンです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タイトル 3"/>
          <p:cNvSpPr txBox="1">
            <a:spLocks/>
          </p:cNvSpPr>
          <p:nvPr/>
        </p:nvSpPr>
        <p:spPr>
          <a:xfrm>
            <a:off x="0" y="224325"/>
            <a:ext cx="12192000" cy="9085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</a:t>
            </a:r>
            <a:r>
              <a:rPr lang="en-US" altLang="ja-JP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Chromebook</a:t>
            </a:r>
            <a:r>
              <a:rPr lang="ja-JP" altLang="en-US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」とは</a:t>
            </a:r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角丸四角形吹き出し 6"/>
          <p:cNvSpPr/>
          <p:nvPr/>
        </p:nvSpPr>
        <p:spPr>
          <a:xfrm>
            <a:off x="7038109" y="4449153"/>
            <a:ext cx="5043055" cy="1217356"/>
          </a:xfrm>
          <a:prstGeom prst="wedgeRoundRectCallout">
            <a:avLst>
              <a:gd name="adj1" fmla="val -63453"/>
              <a:gd name="adj2" fmla="val 44873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コンピュータ室にある</a:t>
            </a:r>
            <a:r>
              <a:rPr lang="en-US" altLang="ja-JP" sz="20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Windows</a:t>
            </a:r>
            <a:r>
              <a:rPr lang="ja-JP" altLang="en-US" sz="20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パソコンや</a:t>
            </a:r>
            <a:r>
              <a:rPr lang="en-US" altLang="ja-JP" sz="20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iPad</a:t>
            </a:r>
            <a:r>
              <a:rPr lang="ja-JP" altLang="en-US" sz="20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とは操作方法やキーボードなど</a:t>
            </a:r>
            <a:endParaRPr lang="en-US" altLang="ja-JP" sz="2000" dirty="0" smtClean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20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少しちがいがあります</a:t>
            </a:r>
            <a:endParaRPr kumimoji="1" lang="ja-JP" altLang="en-US" sz="20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418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897" y="2852359"/>
            <a:ext cx="4644699" cy="2611368"/>
          </a:xfrm>
          <a:prstGeom prst="rect">
            <a:avLst/>
          </a:prstGeom>
          <a:ln w="254000">
            <a:solidFill>
              <a:schemeClr val="tx1"/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24" t="7014" r="23939" b="3757"/>
          <a:stretch/>
        </p:blipFill>
        <p:spPr>
          <a:xfrm>
            <a:off x="1226307" y="2234025"/>
            <a:ext cx="4300603" cy="449248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478" y="2464432"/>
            <a:ext cx="2949989" cy="1658559"/>
          </a:xfrm>
          <a:prstGeom prst="rect">
            <a:avLst/>
          </a:prstGeom>
          <a:ln w="1524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4" name="タイトル 3"/>
          <p:cNvSpPr txBox="1">
            <a:spLocks/>
          </p:cNvSpPr>
          <p:nvPr/>
        </p:nvSpPr>
        <p:spPr>
          <a:xfrm>
            <a:off x="0" y="124450"/>
            <a:ext cx="12192000" cy="910086"/>
          </a:xfrm>
          <a:prstGeom prst="rect">
            <a:avLst/>
          </a:prstGeom>
          <a:solidFill>
            <a:srgbClr val="FDFEC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カーソルを動かす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2539117" y="5737866"/>
            <a:ext cx="1628547" cy="8421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587291" y="5279061"/>
            <a:ext cx="1674737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タッチパッド</a:t>
            </a:r>
            <a:endParaRPr kumimoji="1" lang="ja-JP" altLang="en-US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20066135">
            <a:off x="3723743" y="6235671"/>
            <a:ext cx="476384" cy="647645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1866477" y="1139273"/>
            <a:ext cx="9557991" cy="995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sz="32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タッチパット・画面タッチ・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ペン</a:t>
            </a:r>
            <a:r>
              <a:rPr lang="ja-JP" altLang="en-US" sz="32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などでカーソルを</a:t>
            </a:r>
            <a:endParaRPr lang="en-US" altLang="ja-JP" sz="32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ts val="3500"/>
              </a:lnSpc>
            </a:pPr>
            <a:r>
              <a:rPr lang="ja-JP" altLang="en-US" sz="32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動かしてみましょう</a:t>
            </a:r>
            <a:endParaRPr lang="en-US" altLang="ja-JP" sz="32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上矢印 27"/>
          <p:cNvSpPr/>
          <p:nvPr/>
        </p:nvSpPr>
        <p:spPr>
          <a:xfrm rot="18916128">
            <a:off x="10102514" y="4061911"/>
            <a:ext cx="249894" cy="491491"/>
          </a:xfrm>
          <a:prstGeom prst="upArrow">
            <a:avLst>
              <a:gd name="adj1" fmla="val 39167"/>
              <a:gd name="adj2" fmla="val 133844"/>
            </a:avLst>
          </a:prstGeom>
          <a:ln w="57150" cmpd="dbl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853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18519E-6 L 2.08333E-7 5.18519E-6 C -0.00391 -0.00069 -0.00768 -0.00069 -0.01146 -0.00184 C -0.01406 -0.00254 -0.01654 -0.00416 -0.01901 -0.00509 C -0.02057 -0.00578 -0.02227 -0.00624 -0.02383 -0.00694 C -0.02474 -0.0074 -0.02565 -0.00833 -0.02656 -0.00856 C -0.03008 -0.00948 -0.03359 -0.00971 -0.03711 -0.01018 C -0.03828 -0.01087 -0.03958 -0.01134 -0.04089 -0.01203 C -0.04271 -0.01296 -0.04648 -0.01527 -0.04648 -0.01527 C -0.04622 -0.01712 -0.04622 -0.01897 -0.04557 -0.02036 C -0.04427 -0.02337 -0.0418 -0.0243 -0.03984 -0.02546 C -0.03932 -0.02661 -0.0388 -0.028 -0.03802 -0.02893 C -0.03385 -0.03333 -0.02513 -0.02916 -0.02279 -0.02893 C -0.02044 -0.02731 -0.01875 -0.02638 -0.01615 -0.02546 C -0.01393 -0.02476 -0.01172 -0.0243 -0.00951 -0.02384 C -0.00833 -0.0243 -0.00638 -0.02337 -0.00573 -0.02546 C -0.0043 -0.03078 -0.00703 -0.03448 -0.00859 -0.03726 C -0.00885 -0.03888 -0.00898 -0.04096 -0.00951 -0.04235 C -0.0112 -0.04606 -0.01641 -0.04814 -0.0181 -0.04907 L -0.02096 -0.05069 C -0.03646 -0.04907 -0.03099 -0.04907 -0.03711 -0.04907 L -0.03711 -0.04907 " pathEditMode="relative" ptsTypes="AAAAAAAAAAAAAAAAAAAAAA">
                                      <p:cBhvr>
                                        <p:cTn id="6" dur="68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768 -0.00139 -0.00781 -0.00069 -0.01328 -0.00347 C -0.01432 -0.00393 -0.01537 -0.0044 -0.01615 -0.00509 C -0.01823 -0.00717 -0.01979 -0.01018 -0.02188 -0.01203 C -0.02474 -0.01458 -0.02943 -0.01805 -0.03229 -0.02199 C -0.03607 -0.02731 -0.03242 -0.02477 -0.03802 -0.03055 C -0.03893 -0.03148 -0.03997 -0.03148 -0.04089 -0.03217 C -0.0474 -0.03796 -0.03958 -0.03379 -0.04753 -0.03727 C -0.04844 -0.03842 -0.04961 -0.03912 -0.05039 -0.04051 C -0.05117 -0.04213 -0.0513 -0.04467 -0.05234 -0.0456 C -0.05404 -0.04745 -0.05794 -0.04907 -0.05794 -0.04907 C -0.05899 -0.05023 -0.05977 -0.05162 -0.06081 -0.05231 C -0.06172 -0.05324 -0.06276 -0.05324 -0.06367 -0.05416 C -0.06445 -0.05486 -0.06484 -0.05648 -0.06563 -0.0574 C -0.06862 -0.0618 -0.06966 -0.06065 -0.07227 -0.06759 C -0.07292 -0.06921 -0.07344 -0.07106 -0.07409 -0.07268 C -0.07526 -0.075 -0.07787 -0.0794 -0.07787 -0.0794 C -0.0776 -0.08217 -0.07734 -0.08518 -0.07695 -0.08796 C -0.07591 -0.09444 -0.07526 -0.10115 -0.07122 -0.10463 C -0.06576 -0.10972 -0.06888 -0.1074 -0.06172 -0.11157 L -0.05899 -0.11319 C -0.05391 -0.11227 -0.05078 -0.11296 -0.04662 -0.10972 C -0.04531 -0.10879 -0.04401 -0.10787 -0.04284 -0.10648 C -0.04206 -0.10555 -0.04167 -0.1037 -0.04089 -0.10301 C -0.03945 -0.10185 -0.03776 -0.10185 -0.0362 -0.10139 C -0.02214 -0.08495 -0.03685 -0.10162 -0.02669 -0.0912 C -0.02565 -0.09027 -0.02487 -0.08865 -0.02383 -0.08796 C -0.02227 -0.0868 -0.02057 -0.0868 -0.01901 -0.08611 C -0.0181 -0.08565 -0.01719 -0.08495 -0.01615 -0.08449 C -0.01172 -0.08495 -0.00729 -0.08472 -0.00287 -0.08611 C -0.00182 -0.08657 -0.00104 -0.08865 0 -0.08958 C 0.00182 -0.09097 0.0056 -0.09282 0.0056 -0.09282 C 0.00625 -0.09398 0.0069 -0.09537 0.00755 -0.09629 C 0.00872 -0.09815 0.01029 -0.0993 0.01133 -0.10139 C 0.01185 -0.10254 0.01315 -0.11273 0.01328 -0.11319 C 0.01862 -0.13842 0.01224 -0.10231 0.01615 -0.12662 C 0.01641 -0.12847 0.0168 -0.13009 0.01706 -0.13171 C 0.01771 -0.13611 0.01901 -0.14514 0.01901 -0.14514 C 0.01862 -0.15301 0.01875 -0.16111 0.01797 -0.16875 C 0.01784 -0.17083 0.01706 -0.17291 0.01615 -0.17384 C 0.01445 -0.17569 0.01042 -0.17731 0.01042 -0.17731 C 0.00117 -0.17662 -0.00794 -0.17662 -0.01719 -0.17569 C -0.01875 -0.17546 -0.02031 -0.1743 -0.02188 -0.17384 C -0.02409 -0.17338 -0.0263 -0.17268 -0.02852 -0.17222 C -0.0362 -0.17268 -0.04375 -0.17268 -0.0513 -0.17384 C -0.05339 -0.1743 -0.05508 -0.17662 -0.05703 -0.17731 C -0.05859 -0.17777 -0.06016 -0.17824 -0.06172 -0.17893 C -0.06276 -0.1794 -0.06458 -0.18055 -0.06458 -0.18055 L -0.06458 -0.18055 " pathEditMode="relative" ptsTypes="AAAAAAAAAAAAAAAAAAAAAAAAAAAAAAAAAAAAAAAAAAAAAAAAAA">
                                      <p:cBhvr>
                                        <p:cTn id="8" dur="6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66" t="8939" r="19375" b="13525"/>
          <a:stretch/>
        </p:blipFill>
        <p:spPr>
          <a:xfrm>
            <a:off x="6311869" y="1671337"/>
            <a:ext cx="4999934" cy="352931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09" t="9981" r="17618" b="6229"/>
          <a:stretch/>
        </p:blipFill>
        <p:spPr>
          <a:xfrm>
            <a:off x="766494" y="1667834"/>
            <a:ext cx="4852555" cy="350220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タイトル 3"/>
          <p:cNvSpPr txBox="1">
            <a:spLocks/>
          </p:cNvSpPr>
          <p:nvPr/>
        </p:nvSpPr>
        <p:spPr>
          <a:xfrm>
            <a:off x="26750" y="37721"/>
            <a:ext cx="12191999" cy="578353"/>
          </a:xfrm>
          <a:prstGeom prst="rect">
            <a:avLst/>
          </a:prstGeom>
          <a:solidFill>
            <a:srgbClr val="FDFEC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タップ（クリック）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4117918" y="4053596"/>
            <a:ext cx="739832" cy="66390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上矢印 34"/>
          <p:cNvSpPr/>
          <p:nvPr/>
        </p:nvSpPr>
        <p:spPr>
          <a:xfrm rot="18916128">
            <a:off x="4796681" y="4360736"/>
            <a:ext cx="249894" cy="491491"/>
          </a:xfrm>
          <a:prstGeom prst="upArrow">
            <a:avLst>
              <a:gd name="adj1" fmla="val 39167"/>
              <a:gd name="adj2" fmla="val 133844"/>
            </a:avLst>
          </a:prstGeom>
          <a:ln w="57150" cmpd="dbl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459314" y="689479"/>
            <a:ext cx="10202466" cy="9900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sz="28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「柏</a:t>
            </a:r>
            <a:r>
              <a:rPr lang="ja-JP" altLang="en-US" sz="2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のページ」にポインタを合わせて</a:t>
            </a:r>
            <a:endParaRPr lang="en-US" altLang="ja-JP" sz="2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ts val="3500"/>
              </a:lnSpc>
            </a:pPr>
            <a:r>
              <a:rPr lang="ja-JP" altLang="en-US" sz="2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タッチパッドを</a:t>
            </a:r>
            <a:r>
              <a:rPr lang="en-US" altLang="ja-JP" sz="2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本の指でタップ</a:t>
            </a:r>
            <a:r>
              <a:rPr lang="ja-JP" altLang="en-US" sz="28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してページを開きましょう</a:t>
            </a:r>
            <a:endParaRPr lang="en-US" altLang="ja-JP" sz="2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785082" y="4959282"/>
            <a:ext cx="4815378" cy="1898718"/>
            <a:chOff x="408202" y="4270726"/>
            <a:chExt cx="4815378" cy="1898718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408202" y="4270726"/>
              <a:ext cx="4815378" cy="1884910"/>
              <a:chOff x="60048" y="4973090"/>
              <a:chExt cx="4815378" cy="1884910"/>
            </a:xfrm>
          </p:grpSpPr>
          <p:grpSp>
            <p:nvGrpSpPr>
              <p:cNvPr id="12" name="グループ化 11"/>
              <p:cNvGrpSpPr/>
              <p:nvPr/>
            </p:nvGrpSpPr>
            <p:grpSpPr>
              <a:xfrm>
                <a:off x="60048" y="4973090"/>
                <a:ext cx="4815378" cy="1884910"/>
                <a:chOff x="282632" y="4636354"/>
                <a:chExt cx="5087389" cy="1914076"/>
              </a:xfrm>
            </p:grpSpPr>
            <p:pic>
              <p:nvPicPr>
                <p:cNvPr id="17" name="図 16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0424" t="68333" r="23939" b="3757"/>
                <a:stretch/>
              </p:blipFill>
              <p:spPr>
                <a:xfrm>
                  <a:off x="282632" y="4636354"/>
                  <a:ext cx="5087389" cy="1914076"/>
                </a:xfrm>
                <a:prstGeom prst="rect">
                  <a:avLst/>
                </a:prstGeom>
              </p:spPr>
            </p:pic>
            <p:sp>
              <p:nvSpPr>
                <p:cNvPr id="13" name="角丸四角形 12"/>
                <p:cNvSpPr/>
                <p:nvPr/>
              </p:nvSpPr>
              <p:spPr>
                <a:xfrm>
                  <a:off x="1695796" y="5203767"/>
                  <a:ext cx="2177936" cy="1147157"/>
                </a:xfrm>
                <a:prstGeom prst="roundRect">
                  <a:avLst/>
                </a:prstGeom>
                <a:no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" name="テキスト ボックス 1"/>
              <p:cNvSpPr txBox="1"/>
              <p:nvPr/>
            </p:nvSpPr>
            <p:spPr>
              <a:xfrm>
                <a:off x="3280887" y="5909341"/>
                <a:ext cx="753715" cy="408623"/>
              </a:xfrm>
              <a:prstGeom prst="wedgeRoundRectCallout">
                <a:avLst>
                  <a:gd name="adj1" fmla="val -51797"/>
                  <a:gd name="adj2" fmla="val 83262"/>
                  <a:gd name="adj3" fmla="val 1666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 smtClean="0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とん</a:t>
                </a:r>
                <a:endParaRPr kumimoji="1" lang="ja-JP" altLang="en-US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  <p:sp>
            <p:nvSpPr>
              <p:cNvPr id="6" name="フリーフォーム 5"/>
              <p:cNvSpPr/>
              <p:nvPr/>
            </p:nvSpPr>
            <p:spPr>
              <a:xfrm>
                <a:off x="2293430" y="5748462"/>
                <a:ext cx="637309" cy="321758"/>
              </a:xfrm>
              <a:custGeom>
                <a:avLst/>
                <a:gdLst>
                  <a:gd name="connsiteX0" fmla="*/ 0 w 637309"/>
                  <a:gd name="connsiteY0" fmla="*/ 207818 h 207818"/>
                  <a:gd name="connsiteX1" fmla="*/ 69273 w 637309"/>
                  <a:gd name="connsiteY1" fmla="*/ 193964 h 207818"/>
                  <a:gd name="connsiteX2" fmla="*/ 110836 w 637309"/>
                  <a:gd name="connsiteY2" fmla="*/ 110836 h 207818"/>
                  <a:gd name="connsiteX3" fmla="*/ 96982 w 637309"/>
                  <a:gd name="connsiteY3" fmla="*/ 55418 h 207818"/>
                  <a:gd name="connsiteX4" fmla="*/ 138545 w 637309"/>
                  <a:gd name="connsiteY4" fmla="*/ 69273 h 207818"/>
                  <a:gd name="connsiteX5" fmla="*/ 180109 w 637309"/>
                  <a:gd name="connsiteY5" fmla="*/ 96982 h 207818"/>
                  <a:gd name="connsiteX6" fmla="*/ 277091 w 637309"/>
                  <a:gd name="connsiteY6" fmla="*/ 0 h 207818"/>
                  <a:gd name="connsiteX7" fmla="*/ 318654 w 637309"/>
                  <a:gd name="connsiteY7" fmla="*/ 41564 h 207818"/>
                  <a:gd name="connsiteX8" fmla="*/ 401782 w 637309"/>
                  <a:gd name="connsiteY8" fmla="*/ 110836 h 207818"/>
                  <a:gd name="connsiteX9" fmla="*/ 443345 w 637309"/>
                  <a:gd name="connsiteY9" fmla="*/ 96982 h 207818"/>
                  <a:gd name="connsiteX10" fmla="*/ 471054 w 637309"/>
                  <a:gd name="connsiteY10" fmla="*/ 13855 h 207818"/>
                  <a:gd name="connsiteX11" fmla="*/ 540327 w 637309"/>
                  <a:gd name="connsiteY11" fmla="*/ 69273 h 207818"/>
                  <a:gd name="connsiteX12" fmla="*/ 581891 w 637309"/>
                  <a:gd name="connsiteY12" fmla="*/ 83127 h 207818"/>
                  <a:gd name="connsiteX13" fmla="*/ 637309 w 637309"/>
                  <a:gd name="connsiteY13" fmla="*/ 41564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37309" h="207818">
                    <a:moveTo>
                      <a:pt x="0" y="207818"/>
                    </a:moveTo>
                    <a:cubicBezTo>
                      <a:pt x="23091" y="203200"/>
                      <a:pt x="48827" y="205647"/>
                      <a:pt x="69273" y="193964"/>
                    </a:cubicBezTo>
                    <a:cubicBezTo>
                      <a:pt x="91391" y="181325"/>
                      <a:pt x="103725" y="132170"/>
                      <a:pt x="110836" y="110836"/>
                    </a:cubicBezTo>
                    <a:cubicBezTo>
                      <a:pt x="106218" y="92363"/>
                      <a:pt x="86420" y="71261"/>
                      <a:pt x="96982" y="55418"/>
                    </a:cubicBezTo>
                    <a:cubicBezTo>
                      <a:pt x="105083" y="43267"/>
                      <a:pt x="125483" y="62742"/>
                      <a:pt x="138545" y="69273"/>
                    </a:cubicBezTo>
                    <a:cubicBezTo>
                      <a:pt x="153438" y="76720"/>
                      <a:pt x="166254" y="87746"/>
                      <a:pt x="180109" y="96982"/>
                    </a:cubicBezTo>
                    <a:cubicBezTo>
                      <a:pt x="275387" y="33463"/>
                      <a:pt x="252705" y="73157"/>
                      <a:pt x="277091" y="0"/>
                    </a:cubicBezTo>
                    <a:cubicBezTo>
                      <a:pt x="290945" y="13855"/>
                      <a:pt x="303602" y="29021"/>
                      <a:pt x="318654" y="41564"/>
                    </a:cubicBezTo>
                    <a:cubicBezTo>
                      <a:pt x="434403" y="138022"/>
                      <a:pt x="280335" y="-10608"/>
                      <a:pt x="401782" y="110836"/>
                    </a:cubicBezTo>
                    <a:cubicBezTo>
                      <a:pt x="415636" y="106218"/>
                      <a:pt x="434857" y="108866"/>
                      <a:pt x="443345" y="96982"/>
                    </a:cubicBezTo>
                    <a:cubicBezTo>
                      <a:pt x="460322" y="73215"/>
                      <a:pt x="471054" y="13855"/>
                      <a:pt x="471054" y="13855"/>
                    </a:cubicBezTo>
                    <a:cubicBezTo>
                      <a:pt x="496826" y="39626"/>
                      <a:pt x="505375" y="51797"/>
                      <a:pt x="540327" y="69273"/>
                    </a:cubicBezTo>
                    <a:cubicBezTo>
                      <a:pt x="553389" y="75804"/>
                      <a:pt x="568036" y="78509"/>
                      <a:pt x="581891" y="83127"/>
                    </a:cubicBezTo>
                    <a:cubicBezTo>
                      <a:pt x="633251" y="66008"/>
                      <a:pt x="616923" y="82335"/>
                      <a:pt x="637309" y="41564"/>
                    </a:cubicBezTo>
                  </a:path>
                </a:pathLst>
              </a:cu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29" name="図 28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0164" t="16410" r="29811" b="15580"/>
            <a:stretch/>
          </p:blipFill>
          <p:spPr>
            <a:xfrm rot="20356289">
              <a:off x="2878232" y="5306269"/>
              <a:ext cx="634920" cy="863175"/>
            </a:xfrm>
            <a:prstGeom prst="rect">
              <a:avLst/>
            </a:prstGeom>
          </p:spPr>
        </p:pic>
      </p:grpSp>
      <p:grpSp>
        <p:nvGrpSpPr>
          <p:cNvPr id="5" name="グループ化 4"/>
          <p:cNvGrpSpPr/>
          <p:nvPr/>
        </p:nvGrpSpPr>
        <p:grpSpPr>
          <a:xfrm>
            <a:off x="6560547" y="5374697"/>
            <a:ext cx="4445483" cy="1318939"/>
            <a:chOff x="6493140" y="5388544"/>
            <a:chExt cx="4445483" cy="1318939"/>
          </a:xfrm>
        </p:grpSpPr>
        <p:sp>
          <p:nvSpPr>
            <p:cNvPr id="24" name="テキスト ボックス 23"/>
            <p:cNvSpPr txBox="1"/>
            <p:nvPr/>
          </p:nvSpPr>
          <p:spPr>
            <a:xfrm>
              <a:off x="6493140" y="5388544"/>
              <a:ext cx="4445483" cy="131893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 smtClean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クリック</a:t>
              </a:r>
              <a:r>
                <a:rPr lang="en-US" altLang="ja-JP" dirty="0" smtClean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【</a:t>
              </a:r>
              <a:r>
                <a:rPr lang="ja-JP" altLang="en-US" dirty="0" smtClean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マウスでは</a:t>
              </a:r>
              <a:r>
                <a:rPr lang="en-US" altLang="ja-JP" dirty="0" smtClean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】</a:t>
              </a:r>
            </a:p>
            <a:p>
              <a:pPr>
                <a:lnSpc>
                  <a:spcPct val="150000"/>
                </a:lnSpc>
              </a:pPr>
              <a:r>
                <a:rPr lang="ja-JP" altLang="en-US" dirty="0" smtClean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 ●</a:t>
              </a:r>
              <a:r>
                <a:rPr lang="ja-JP" altLang="en-US" dirty="0" smtClean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左のボタンを</a:t>
              </a:r>
              <a:r>
                <a:rPr lang="en-US" altLang="ja-JP" dirty="0" smtClean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1</a:t>
              </a:r>
              <a:r>
                <a:rPr lang="ja-JP" altLang="en-US" dirty="0" smtClean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回おす</a:t>
              </a:r>
              <a:endParaRPr lang="en-US" altLang="ja-JP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grpSp>
          <p:nvGrpSpPr>
            <p:cNvPr id="18" name="グループ化 17"/>
            <p:cNvGrpSpPr/>
            <p:nvPr/>
          </p:nvGrpSpPr>
          <p:grpSpPr>
            <a:xfrm>
              <a:off x="9469202" y="5492273"/>
              <a:ext cx="920208" cy="1126139"/>
              <a:chOff x="1160762" y="2055872"/>
              <a:chExt cx="1758105" cy="2558876"/>
            </a:xfrm>
          </p:grpSpPr>
          <p:grpSp>
            <p:nvGrpSpPr>
              <p:cNvPr id="19" name="グループ化 18"/>
              <p:cNvGrpSpPr/>
              <p:nvPr/>
            </p:nvGrpSpPr>
            <p:grpSpPr>
              <a:xfrm>
                <a:off x="1160762" y="2055872"/>
                <a:ext cx="1758105" cy="2558876"/>
                <a:chOff x="879338" y="2453876"/>
                <a:chExt cx="1758105" cy="2558876"/>
              </a:xfrm>
            </p:grpSpPr>
            <p:pic>
              <p:nvPicPr>
                <p:cNvPr id="22" name="図 21"/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9338" y="2453876"/>
                  <a:ext cx="1758105" cy="2558876"/>
                </a:xfrm>
                <a:prstGeom prst="rect">
                  <a:avLst/>
                </a:prstGeom>
              </p:spPr>
            </p:pic>
            <p:sp>
              <p:nvSpPr>
                <p:cNvPr id="23" name="楕円 22"/>
                <p:cNvSpPr/>
                <p:nvPr/>
              </p:nvSpPr>
              <p:spPr>
                <a:xfrm>
                  <a:off x="1234514" y="2956642"/>
                  <a:ext cx="304799" cy="30479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0" name="楕円 19"/>
              <p:cNvSpPr/>
              <p:nvPr/>
            </p:nvSpPr>
            <p:spPr>
              <a:xfrm>
                <a:off x="1997199" y="2606765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楕円 20"/>
              <p:cNvSpPr/>
              <p:nvPr/>
            </p:nvSpPr>
            <p:spPr>
              <a:xfrm>
                <a:off x="2326061" y="2571368"/>
                <a:ext cx="304799" cy="30479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172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049" y="1753567"/>
            <a:ext cx="9078978" cy="510443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タイトル 3"/>
          <p:cNvSpPr txBox="1">
            <a:spLocks/>
          </p:cNvSpPr>
          <p:nvPr/>
        </p:nvSpPr>
        <p:spPr>
          <a:xfrm>
            <a:off x="1" y="97010"/>
            <a:ext cx="12191999" cy="633771"/>
          </a:xfrm>
          <a:prstGeom prst="rect">
            <a:avLst/>
          </a:prstGeom>
          <a:solidFill>
            <a:srgbClr val="FDFEC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</a:t>
            </a:r>
            <a:r>
              <a:rPr lang="ja-JP" altLang="en-US" sz="36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スクロール</a:t>
            </a: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（ページ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</a:t>
            </a: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上下動かす）</a:t>
            </a:r>
            <a:endParaRPr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398688" y="643132"/>
            <a:ext cx="9146944" cy="11502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タッチパッド・・</a:t>
            </a:r>
            <a:r>
              <a:rPr lang="en-US" altLang="ja-JP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本</a:t>
            </a:r>
            <a:r>
              <a:rPr lang="ja-JP" altLang="en-US" sz="2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r>
              <a:rPr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指を上下</a:t>
            </a: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に動かしましょう</a:t>
            </a:r>
            <a:endParaRPr lang="en-US" altLang="ja-JP" sz="24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画面タッチ・・・</a:t>
            </a:r>
            <a:r>
              <a:rPr lang="en-US" altLang="ja-JP" sz="2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１本</a:t>
            </a:r>
            <a:r>
              <a:rPr lang="ja-JP" altLang="en-US" sz="2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r>
              <a:rPr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指で上下</a:t>
            </a:r>
            <a:r>
              <a:rPr lang="ja-JP" altLang="en-US" sz="2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に動かしましょう</a:t>
            </a:r>
            <a:endParaRPr lang="en-US" altLang="ja-JP" sz="2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上矢印 24"/>
          <p:cNvSpPr/>
          <p:nvPr/>
        </p:nvSpPr>
        <p:spPr>
          <a:xfrm rot="18916128">
            <a:off x="9839920" y="4126501"/>
            <a:ext cx="249894" cy="416021"/>
          </a:xfrm>
          <a:prstGeom prst="upArrow">
            <a:avLst>
              <a:gd name="adj1" fmla="val 39167"/>
              <a:gd name="adj2" fmla="val 133844"/>
            </a:avLst>
          </a:prstGeom>
          <a:ln w="57150" cmpd="dbl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388949" y="4571073"/>
            <a:ext cx="4600735" cy="1883702"/>
            <a:chOff x="388949" y="4571073"/>
            <a:chExt cx="4600735" cy="1883702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388949" y="4571073"/>
              <a:ext cx="4600735" cy="1883702"/>
              <a:chOff x="282632" y="4636354"/>
              <a:chExt cx="5087389" cy="1914076"/>
            </a:xfrm>
          </p:grpSpPr>
          <p:sp>
            <p:nvSpPr>
              <p:cNvPr id="12" name="角丸四角形 11"/>
              <p:cNvSpPr/>
              <p:nvPr/>
            </p:nvSpPr>
            <p:spPr>
              <a:xfrm>
                <a:off x="1695796" y="5203767"/>
                <a:ext cx="2177936" cy="1147157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3" name="図 12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0424" t="68333" r="23939" b="3757"/>
              <a:stretch/>
            </p:blipFill>
            <p:spPr>
              <a:xfrm>
                <a:off x="282632" y="4636354"/>
                <a:ext cx="5087389" cy="1914076"/>
              </a:xfrm>
              <a:prstGeom prst="rect">
                <a:avLst/>
              </a:prstGeom>
            </p:spPr>
          </p:pic>
        </p:grpSp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2977" y="5512924"/>
              <a:ext cx="898361" cy="898361"/>
            </a:xfrm>
            <a:prstGeom prst="rect">
              <a:avLst/>
            </a:prstGeom>
          </p:spPr>
        </p:pic>
        <p:cxnSp>
          <p:nvCxnSpPr>
            <p:cNvPr id="6" name="直線矢印コネクタ 5"/>
            <p:cNvCxnSpPr/>
            <p:nvPr/>
          </p:nvCxnSpPr>
          <p:spPr>
            <a:xfrm>
              <a:off x="3011338" y="5306291"/>
              <a:ext cx="0" cy="817418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角丸四角形 27"/>
          <p:cNvSpPr/>
          <p:nvPr/>
        </p:nvSpPr>
        <p:spPr>
          <a:xfrm>
            <a:off x="1620985" y="5205183"/>
            <a:ext cx="2061487" cy="124959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04364" y="5135910"/>
            <a:ext cx="4670021" cy="1318939"/>
          </a:xfrm>
          <a:prstGeom prst="rect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スクロール</a:t>
            </a:r>
            <a:r>
              <a:rPr lang="en-US" altLang="ja-JP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【</a:t>
            </a:r>
            <a:r>
              <a:rPr lang="ja-JP" altLang="en-US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マウスでは</a:t>
            </a:r>
            <a:r>
              <a:rPr lang="en-US" altLang="ja-JP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】</a:t>
            </a:r>
          </a:p>
          <a:p>
            <a:pPr>
              <a:lnSpc>
                <a:spcPct val="150000"/>
              </a:lnSpc>
            </a:pPr>
            <a:r>
              <a:rPr lang="ja-JP" altLang="en-US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lang="ja-JP" altLang="en-US" sz="1100" dirty="0">
                <a:solidFill>
                  <a:srgbClr val="00B05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●</a:t>
            </a:r>
            <a:r>
              <a: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まん中のボタンをくるくる回す</a:t>
            </a:r>
            <a:endParaRPr lang="en-US" altLang="ja-JP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10768102" y="5232309"/>
            <a:ext cx="920208" cy="1126139"/>
            <a:chOff x="1160763" y="2055872"/>
            <a:chExt cx="1758105" cy="2558876"/>
          </a:xfrm>
        </p:grpSpPr>
        <p:grpSp>
          <p:nvGrpSpPr>
            <p:cNvPr id="17" name="グループ化 16"/>
            <p:cNvGrpSpPr/>
            <p:nvPr/>
          </p:nvGrpSpPr>
          <p:grpSpPr>
            <a:xfrm>
              <a:off x="1160763" y="2055872"/>
              <a:ext cx="1758105" cy="2558876"/>
              <a:chOff x="879339" y="2453876"/>
              <a:chExt cx="1758105" cy="2558876"/>
            </a:xfrm>
          </p:grpSpPr>
          <p:pic>
            <p:nvPicPr>
              <p:cNvPr id="20" name="図 19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9339" y="2453876"/>
                <a:ext cx="1758105" cy="2558876"/>
              </a:xfrm>
              <a:prstGeom prst="rect">
                <a:avLst/>
              </a:prstGeom>
            </p:spPr>
          </p:pic>
          <p:sp>
            <p:nvSpPr>
              <p:cNvPr id="21" name="楕円 20"/>
              <p:cNvSpPr/>
              <p:nvPr/>
            </p:nvSpPr>
            <p:spPr>
              <a:xfrm>
                <a:off x="1234514" y="2956642"/>
                <a:ext cx="304799" cy="30479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8" name="楕円 17"/>
            <p:cNvSpPr/>
            <p:nvPr/>
          </p:nvSpPr>
          <p:spPr>
            <a:xfrm>
              <a:off x="1997199" y="2606765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楕円 18"/>
            <p:cNvSpPr/>
            <p:nvPr/>
          </p:nvSpPr>
          <p:spPr>
            <a:xfrm>
              <a:off x="2326061" y="2571368"/>
              <a:ext cx="304799" cy="30479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842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776" y="1449138"/>
            <a:ext cx="9246447" cy="51985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タイトル 3"/>
          <p:cNvSpPr txBox="1">
            <a:spLocks/>
          </p:cNvSpPr>
          <p:nvPr/>
        </p:nvSpPr>
        <p:spPr>
          <a:xfrm>
            <a:off x="1" y="97010"/>
            <a:ext cx="12191999" cy="633771"/>
          </a:xfrm>
          <a:prstGeom prst="rect">
            <a:avLst/>
          </a:prstGeom>
          <a:solidFill>
            <a:srgbClr val="FDFEC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ホームページを</a:t>
            </a:r>
            <a:r>
              <a:rPr lang="ja-JP" altLang="en-US" sz="36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タップ</a:t>
            </a: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開く</a:t>
            </a:r>
            <a:endParaRPr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34971" y="663206"/>
            <a:ext cx="9005455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自分の学校の文字を</a:t>
            </a:r>
            <a:r>
              <a:rPr lang="ja-JP" altLang="en-US" sz="28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タップ</a:t>
            </a:r>
            <a:r>
              <a:rPr lang="ja-JP" altLang="en-US" sz="28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してページを開きましょう</a:t>
            </a:r>
            <a:endParaRPr lang="en-US" altLang="ja-JP" sz="2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297366" y="4959282"/>
            <a:ext cx="4815378" cy="1898718"/>
            <a:chOff x="408202" y="4270726"/>
            <a:chExt cx="4815378" cy="1898718"/>
          </a:xfrm>
        </p:grpSpPr>
        <p:grpSp>
          <p:nvGrpSpPr>
            <p:cNvPr id="16" name="グループ化 15"/>
            <p:cNvGrpSpPr/>
            <p:nvPr/>
          </p:nvGrpSpPr>
          <p:grpSpPr>
            <a:xfrm>
              <a:off x="408202" y="4270726"/>
              <a:ext cx="4815378" cy="1884910"/>
              <a:chOff x="60048" y="4973090"/>
              <a:chExt cx="4815378" cy="1884910"/>
            </a:xfrm>
          </p:grpSpPr>
          <p:grpSp>
            <p:nvGrpSpPr>
              <p:cNvPr id="18" name="グループ化 17"/>
              <p:cNvGrpSpPr/>
              <p:nvPr/>
            </p:nvGrpSpPr>
            <p:grpSpPr>
              <a:xfrm>
                <a:off x="60048" y="4973090"/>
                <a:ext cx="4815378" cy="1884910"/>
                <a:chOff x="282632" y="4636354"/>
                <a:chExt cx="5087389" cy="1914076"/>
              </a:xfrm>
            </p:grpSpPr>
            <p:pic>
              <p:nvPicPr>
                <p:cNvPr id="21" name="図 20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0424" t="68333" r="23939" b="3757"/>
                <a:stretch/>
              </p:blipFill>
              <p:spPr>
                <a:xfrm>
                  <a:off x="282632" y="4636354"/>
                  <a:ext cx="5087389" cy="1914076"/>
                </a:xfrm>
                <a:prstGeom prst="rect">
                  <a:avLst/>
                </a:prstGeom>
              </p:spPr>
            </p:pic>
            <p:sp>
              <p:nvSpPr>
                <p:cNvPr id="22" name="角丸四角形 21"/>
                <p:cNvSpPr/>
                <p:nvPr/>
              </p:nvSpPr>
              <p:spPr>
                <a:xfrm>
                  <a:off x="1695796" y="5203767"/>
                  <a:ext cx="2177936" cy="1147157"/>
                </a:xfrm>
                <a:prstGeom prst="roundRect">
                  <a:avLst/>
                </a:prstGeom>
                <a:no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9" name="テキスト ボックス 18"/>
              <p:cNvSpPr txBox="1"/>
              <p:nvPr/>
            </p:nvSpPr>
            <p:spPr>
              <a:xfrm>
                <a:off x="3280887" y="5909341"/>
                <a:ext cx="753715" cy="408623"/>
              </a:xfrm>
              <a:prstGeom prst="wedgeRoundRectCallout">
                <a:avLst>
                  <a:gd name="adj1" fmla="val -51797"/>
                  <a:gd name="adj2" fmla="val 83262"/>
                  <a:gd name="adj3" fmla="val 1666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 smtClean="0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とん</a:t>
                </a:r>
                <a:endParaRPr kumimoji="1" lang="ja-JP" altLang="en-US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  <p:sp>
            <p:nvSpPr>
              <p:cNvPr id="20" name="フリーフォーム 19"/>
              <p:cNvSpPr/>
              <p:nvPr/>
            </p:nvSpPr>
            <p:spPr>
              <a:xfrm>
                <a:off x="2293430" y="5748462"/>
                <a:ext cx="637309" cy="321758"/>
              </a:xfrm>
              <a:custGeom>
                <a:avLst/>
                <a:gdLst>
                  <a:gd name="connsiteX0" fmla="*/ 0 w 637309"/>
                  <a:gd name="connsiteY0" fmla="*/ 207818 h 207818"/>
                  <a:gd name="connsiteX1" fmla="*/ 69273 w 637309"/>
                  <a:gd name="connsiteY1" fmla="*/ 193964 h 207818"/>
                  <a:gd name="connsiteX2" fmla="*/ 110836 w 637309"/>
                  <a:gd name="connsiteY2" fmla="*/ 110836 h 207818"/>
                  <a:gd name="connsiteX3" fmla="*/ 96982 w 637309"/>
                  <a:gd name="connsiteY3" fmla="*/ 55418 h 207818"/>
                  <a:gd name="connsiteX4" fmla="*/ 138545 w 637309"/>
                  <a:gd name="connsiteY4" fmla="*/ 69273 h 207818"/>
                  <a:gd name="connsiteX5" fmla="*/ 180109 w 637309"/>
                  <a:gd name="connsiteY5" fmla="*/ 96982 h 207818"/>
                  <a:gd name="connsiteX6" fmla="*/ 277091 w 637309"/>
                  <a:gd name="connsiteY6" fmla="*/ 0 h 207818"/>
                  <a:gd name="connsiteX7" fmla="*/ 318654 w 637309"/>
                  <a:gd name="connsiteY7" fmla="*/ 41564 h 207818"/>
                  <a:gd name="connsiteX8" fmla="*/ 401782 w 637309"/>
                  <a:gd name="connsiteY8" fmla="*/ 110836 h 207818"/>
                  <a:gd name="connsiteX9" fmla="*/ 443345 w 637309"/>
                  <a:gd name="connsiteY9" fmla="*/ 96982 h 207818"/>
                  <a:gd name="connsiteX10" fmla="*/ 471054 w 637309"/>
                  <a:gd name="connsiteY10" fmla="*/ 13855 h 207818"/>
                  <a:gd name="connsiteX11" fmla="*/ 540327 w 637309"/>
                  <a:gd name="connsiteY11" fmla="*/ 69273 h 207818"/>
                  <a:gd name="connsiteX12" fmla="*/ 581891 w 637309"/>
                  <a:gd name="connsiteY12" fmla="*/ 83127 h 207818"/>
                  <a:gd name="connsiteX13" fmla="*/ 637309 w 637309"/>
                  <a:gd name="connsiteY13" fmla="*/ 41564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37309" h="207818">
                    <a:moveTo>
                      <a:pt x="0" y="207818"/>
                    </a:moveTo>
                    <a:cubicBezTo>
                      <a:pt x="23091" y="203200"/>
                      <a:pt x="48827" y="205647"/>
                      <a:pt x="69273" y="193964"/>
                    </a:cubicBezTo>
                    <a:cubicBezTo>
                      <a:pt x="91391" y="181325"/>
                      <a:pt x="103725" y="132170"/>
                      <a:pt x="110836" y="110836"/>
                    </a:cubicBezTo>
                    <a:cubicBezTo>
                      <a:pt x="106218" y="92363"/>
                      <a:pt x="86420" y="71261"/>
                      <a:pt x="96982" y="55418"/>
                    </a:cubicBezTo>
                    <a:cubicBezTo>
                      <a:pt x="105083" y="43267"/>
                      <a:pt x="125483" y="62742"/>
                      <a:pt x="138545" y="69273"/>
                    </a:cubicBezTo>
                    <a:cubicBezTo>
                      <a:pt x="153438" y="76720"/>
                      <a:pt x="166254" y="87746"/>
                      <a:pt x="180109" y="96982"/>
                    </a:cubicBezTo>
                    <a:cubicBezTo>
                      <a:pt x="275387" y="33463"/>
                      <a:pt x="252705" y="73157"/>
                      <a:pt x="277091" y="0"/>
                    </a:cubicBezTo>
                    <a:cubicBezTo>
                      <a:pt x="290945" y="13855"/>
                      <a:pt x="303602" y="29021"/>
                      <a:pt x="318654" y="41564"/>
                    </a:cubicBezTo>
                    <a:cubicBezTo>
                      <a:pt x="434403" y="138022"/>
                      <a:pt x="280335" y="-10608"/>
                      <a:pt x="401782" y="110836"/>
                    </a:cubicBezTo>
                    <a:cubicBezTo>
                      <a:pt x="415636" y="106218"/>
                      <a:pt x="434857" y="108866"/>
                      <a:pt x="443345" y="96982"/>
                    </a:cubicBezTo>
                    <a:cubicBezTo>
                      <a:pt x="460322" y="73215"/>
                      <a:pt x="471054" y="13855"/>
                      <a:pt x="471054" y="13855"/>
                    </a:cubicBezTo>
                    <a:cubicBezTo>
                      <a:pt x="496826" y="39626"/>
                      <a:pt x="505375" y="51797"/>
                      <a:pt x="540327" y="69273"/>
                    </a:cubicBezTo>
                    <a:cubicBezTo>
                      <a:pt x="553389" y="75804"/>
                      <a:pt x="568036" y="78509"/>
                      <a:pt x="581891" y="83127"/>
                    </a:cubicBezTo>
                    <a:cubicBezTo>
                      <a:pt x="633251" y="66008"/>
                      <a:pt x="616923" y="82335"/>
                      <a:pt x="637309" y="41564"/>
                    </a:cubicBezTo>
                  </a:path>
                </a:pathLst>
              </a:cu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17" name="図 1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0164" t="16410" r="29811" b="15580"/>
            <a:stretch/>
          </p:blipFill>
          <p:spPr>
            <a:xfrm rot="20356289">
              <a:off x="2878232" y="5306269"/>
              <a:ext cx="634920" cy="863175"/>
            </a:xfrm>
            <a:prstGeom prst="rect">
              <a:avLst/>
            </a:prstGeom>
          </p:spPr>
        </p:pic>
      </p:grpSp>
      <p:pic>
        <p:nvPicPr>
          <p:cNvPr id="2" name="図 1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08" b="98462" l="9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4213">
            <a:off x="7692683" y="4255476"/>
            <a:ext cx="293732" cy="36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7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74" b="15518"/>
          <a:stretch/>
        </p:blipFill>
        <p:spPr>
          <a:xfrm>
            <a:off x="4039181" y="2408458"/>
            <a:ext cx="7923650" cy="403640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" name="タイトル 3"/>
          <p:cNvSpPr txBox="1">
            <a:spLocks/>
          </p:cNvSpPr>
          <p:nvPr/>
        </p:nvSpPr>
        <p:spPr>
          <a:xfrm>
            <a:off x="1" y="155938"/>
            <a:ext cx="12191999" cy="633771"/>
          </a:xfrm>
          <a:prstGeom prst="rect">
            <a:avLst/>
          </a:prstGeom>
          <a:solidFill>
            <a:srgbClr val="FDFEC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4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右クリック</a:t>
            </a: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でメニューを表示</a:t>
            </a:r>
            <a:endParaRPr lang="en-US" altLang="ja-JP" sz="40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9" name="上矢印 48"/>
          <p:cNvSpPr/>
          <p:nvPr/>
        </p:nvSpPr>
        <p:spPr>
          <a:xfrm rot="18916128">
            <a:off x="7578535" y="3213938"/>
            <a:ext cx="249894" cy="416021"/>
          </a:xfrm>
          <a:prstGeom prst="upArrow">
            <a:avLst>
              <a:gd name="adj1" fmla="val 39167"/>
              <a:gd name="adj2" fmla="val 133844"/>
            </a:avLst>
          </a:prstGeom>
          <a:ln w="57150" cmpd="dbl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" name="グループ化 21"/>
          <p:cNvGrpSpPr/>
          <p:nvPr/>
        </p:nvGrpSpPr>
        <p:grpSpPr>
          <a:xfrm>
            <a:off x="107318" y="4694212"/>
            <a:ext cx="4600735" cy="1883702"/>
            <a:chOff x="282632" y="4636354"/>
            <a:chExt cx="5087389" cy="1914076"/>
          </a:xfrm>
        </p:grpSpPr>
        <p:sp>
          <p:nvSpPr>
            <p:cNvPr id="30" name="角丸四角形 29"/>
            <p:cNvSpPr/>
            <p:nvPr/>
          </p:nvSpPr>
          <p:spPr>
            <a:xfrm>
              <a:off x="1695796" y="5203767"/>
              <a:ext cx="2177936" cy="114715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" name="図 30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424" t="68333" r="23939" b="3757"/>
            <a:stretch/>
          </p:blipFill>
          <p:spPr>
            <a:xfrm>
              <a:off x="282632" y="4636354"/>
              <a:ext cx="5087389" cy="1914076"/>
            </a:xfrm>
            <a:prstGeom prst="rect">
              <a:avLst/>
            </a:prstGeom>
          </p:spPr>
        </p:pic>
      </p:grpSp>
      <p:sp>
        <p:nvSpPr>
          <p:cNvPr id="33" name="フリーフォーム 32"/>
          <p:cNvSpPr/>
          <p:nvPr/>
        </p:nvSpPr>
        <p:spPr>
          <a:xfrm>
            <a:off x="1892580" y="5431752"/>
            <a:ext cx="637309" cy="321758"/>
          </a:xfrm>
          <a:custGeom>
            <a:avLst/>
            <a:gdLst>
              <a:gd name="connsiteX0" fmla="*/ 0 w 637309"/>
              <a:gd name="connsiteY0" fmla="*/ 207818 h 207818"/>
              <a:gd name="connsiteX1" fmla="*/ 69273 w 637309"/>
              <a:gd name="connsiteY1" fmla="*/ 193964 h 207818"/>
              <a:gd name="connsiteX2" fmla="*/ 110836 w 637309"/>
              <a:gd name="connsiteY2" fmla="*/ 110836 h 207818"/>
              <a:gd name="connsiteX3" fmla="*/ 96982 w 637309"/>
              <a:gd name="connsiteY3" fmla="*/ 55418 h 207818"/>
              <a:gd name="connsiteX4" fmla="*/ 138545 w 637309"/>
              <a:gd name="connsiteY4" fmla="*/ 69273 h 207818"/>
              <a:gd name="connsiteX5" fmla="*/ 180109 w 637309"/>
              <a:gd name="connsiteY5" fmla="*/ 96982 h 207818"/>
              <a:gd name="connsiteX6" fmla="*/ 277091 w 637309"/>
              <a:gd name="connsiteY6" fmla="*/ 0 h 207818"/>
              <a:gd name="connsiteX7" fmla="*/ 318654 w 637309"/>
              <a:gd name="connsiteY7" fmla="*/ 41564 h 207818"/>
              <a:gd name="connsiteX8" fmla="*/ 401782 w 637309"/>
              <a:gd name="connsiteY8" fmla="*/ 110836 h 207818"/>
              <a:gd name="connsiteX9" fmla="*/ 443345 w 637309"/>
              <a:gd name="connsiteY9" fmla="*/ 96982 h 207818"/>
              <a:gd name="connsiteX10" fmla="*/ 471054 w 637309"/>
              <a:gd name="connsiteY10" fmla="*/ 13855 h 207818"/>
              <a:gd name="connsiteX11" fmla="*/ 540327 w 637309"/>
              <a:gd name="connsiteY11" fmla="*/ 69273 h 207818"/>
              <a:gd name="connsiteX12" fmla="*/ 581891 w 637309"/>
              <a:gd name="connsiteY12" fmla="*/ 83127 h 207818"/>
              <a:gd name="connsiteX13" fmla="*/ 637309 w 637309"/>
              <a:gd name="connsiteY13" fmla="*/ 41564 h 20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7309" h="207818">
                <a:moveTo>
                  <a:pt x="0" y="207818"/>
                </a:moveTo>
                <a:cubicBezTo>
                  <a:pt x="23091" y="203200"/>
                  <a:pt x="48827" y="205647"/>
                  <a:pt x="69273" y="193964"/>
                </a:cubicBezTo>
                <a:cubicBezTo>
                  <a:pt x="91391" y="181325"/>
                  <a:pt x="103725" y="132170"/>
                  <a:pt x="110836" y="110836"/>
                </a:cubicBezTo>
                <a:cubicBezTo>
                  <a:pt x="106218" y="92363"/>
                  <a:pt x="86420" y="71261"/>
                  <a:pt x="96982" y="55418"/>
                </a:cubicBezTo>
                <a:cubicBezTo>
                  <a:pt x="105083" y="43267"/>
                  <a:pt x="125483" y="62742"/>
                  <a:pt x="138545" y="69273"/>
                </a:cubicBezTo>
                <a:cubicBezTo>
                  <a:pt x="153438" y="76720"/>
                  <a:pt x="166254" y="87746"/>
                  <a:pt x="180109" y="96982"/>
                </a:cubicBezTo>
                <a:cubicBezTo>
                  <a:pt x="275387" y="33463"/>
                  <a:pt x="252705" y="73157"/>
                  <a:pt x="277091" y="0"/>
                </a:cubicBezTo>
                <a:cubicBezTo>
                  <a:pt x="290945" y="13855"/>
                  <a:pt x="303602" y="29021"/>
                  <a:pt x="318654" y="41564"/>
                </a:cubicBezTo>
                <a:cubicBezTo>
                  <a:pt x="434403" y="138022"/>
                  <a:pt x="280335" y="-10608"/>
                  <a:pt x="401782" y="110836"/>
                </a:cubicBezTo>
                <a:cubicBezTo>
                  <a:pt x="415636" y="106218"/>
                  <a:pt x="434857" y="108866"/>
                  <a:pt x="443345" y="96982"/>
                </a:cubicBezTo>
                <a:cubicBezTo>
                  <a:pt x="460322" y="73215"/>
                  <a:pt x="471054" y="13855"/>
                  <a:pt x="471054" y="13855"/>
                </a:cubicBezTo>
                <a:cubicBezTo>
                  <a:pt x="496826" y="39626"/>
                  <a:pt x="505375" y="51797"/>
                  <a:pt x="540327" y="69273"/>
                </a:cubicBezTo>
                <a:cubicBezTo>
                  <a:pt x="553389" y="75804"/>
                  <a:pt x="568036" y="78509"/>
                  <a:pt x="581891" y="83127"/>
                </a:cubicBezTo>
                <a:cubicBezTo>
                  <a:pt x="633251" y="66008"/>
                  <a:pt x="616923" y="82335"/>
                  <a:pt x="637309" y="41564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角丸四角形 33"/>
          <p:cNvSpPr/>
          <p:nvPr/>
        </p:nvSpPr>
        <p:spPr>
          <a:xfrm>
            <a:off x="1447057" y="5252621"/>
            <a:ext cx="1907840" cy="112895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399" y="5636064"/>
            <a:ext cx="898361" cy="898361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2845121" y="5370155"/>
            <a:ext cx="1450197" cy="715089"/>
          </a:xfrm>
          <a:prstGeom prst="wedgeRoundRectCallout">
            <a:avLst>
              <a:gd name="adj1" fmla="val -65539"/>
              <a:gd name="adj2" fmla="val 340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２本</a:t>
            </a:r>
            <a:r>
              <a:rPr kumimoji="1" lang="ja-JP" altLang="en-US" dirty="0" err="1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ゆび</a:t>
            </a:r>
            <a:r>
              <a:rPr kumimoji="1" lang="ja-JP" altLang="en-US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で「とん」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5721983" y="2758325"/>
            <a:ext cx="1696236" cy="96907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1538" y="2691255"/>
            <a:ext cx="2944257" cy="16713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4" name="グループ化 3"/>
          <p:cNvGrpSpPr/>
          <p:nvPr/>
        </p:nvGrpSpPr>
        <p:grpSpPr>
          <a:xfrm>
            <a:off x="88474" y="3095454"/>
            <a:ext cx="3847790" cy="1318939"/>
            <a:chOff x="7429810" y="5157627"/>
            <a:chExt cx="3847790" cy="1318939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7429810" y="5157627"/>
              <a:ext cx="3847790" cy="131893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 smtClean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右クリック</a:t>
              </a:r>
              <a:r>
                <a:rPr lang="en-US" altLang="ja-JP" dirty="0" smtClean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【</a:t>
              </a:r>
              <a:r>
                <a:rPr lang="ja-JP" altLang="en-US" dirty="0" smtClean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マウスでは</a:t>
              </a:r>
              <a:r>
                <a:rPr lang="en-US" altLang="ja-JP" dirty="0" smtClean="0">
                  <a:solidFill>
                    <a:srgbClr val="FF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】</a:t>
              </a:r>
            </a:p>
            <a:p>
              <a:pPr>
                <a:lnSpc>
                  <a:spcPct val="150000"/>
                </a:lnSpc>
              </a:pPr>
              <a:r>
                <a:rPr lang="ja-JP" altLang="en-US" dirty="0" smtClean="0">
                  <a:solidFill>
                    <a:schemeClr val="accent1">
                      <a:lumMod val="75000"/>
                    </a:schemeClr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●</a:t>
              </a:r>
              <a:r>
                <a:rPr lang="ja-JP" altLang="en-US" dirty="0" smtClean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右</a:t>
              </a:r>
              <a:r>
                <a:rPr lang="ja-JP" altLang="en-US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のボタンを</a:t>
              </a:r>
              <a:r>
                <a:rPr lang="en-US" altLang="ja-JP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1</a:t>
              </a:r>
              <a:r>
                <a:rPr lang="ja-JP" altLang="en-US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回おす</a:t>
              </a:r>
              <a:endParaRPr lang="en-US" altLang="ja-JP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grpSp>
          <p:nvGrpSpPr>
            <p:cNvPr id="18" name="グループ化 17"/>
            <p:cNvGrpSpPr/>
            <p:nvPr/>
          </p:nvGrpSpPr>
          <p:grpSpPr>
            <a:xfrm>
              <a:off x="10216715" y="5197981"/>
              <a:ext cx="920208" cy="1126139"/>
              <a:chOff x="1160763" y="2055872"/>
              <a:chExt cx="1758105" cy="2558876"/>
            </a:xfrm>
          </p:grpSpPr>
          <p:grpSp>
            <p:nvGrpSpPr>
              <p:cNvPr id="19" name="グループ化 18"/>
              <p:cNvGrpSpPr/>
              <p:nvPr/>
            </p:nvGrpSpPr>
            <p:grpSpPr>
              <a:xfrm>
                <a:off x="1160763" y="2055872"/>
                <a:ext cx="1758105" cy="2558876"/>
                <a:chOff x="879339" y="2453876"/>
                <a:chExt cx="1758105" cy="2558876"/>
              </a:xfrm>
            </p:grpSpPr>
            <p:pic>
              <p:nvPicPr>
                <p:cNvPr id="25" name="図 24"/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9339" y="2453876"/>
                  <a:ext cx="1758105" cy="2558876"/>
                </a:xfrm>
                <a:prstGeom prst="rect">
                  <a:avLst/>
                </a:prstGeom>
              </p:spPr>
            </p:pic>
            <p:sp>
              <p:nvSpPr>
                <p:cNvPr id="26" name="楕円 25"/>
                <p:cNvSpPr/>
                <p:nvPr/>
              </p:nvSpPr>
              <p:spPr>
                <a:xfrm>
                  <a:off x="1234514" y="2956642"/>
                  <a:ext cx="304799" cy="30479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1" name="楕円 20"/>
              <p:cNvSpPr/>
              <p:nvPr/>
            </p:nvSpPr>
            <p:spPr>
              <a:xfrm>
                <a:off x="1997199" y="2606765"/>
                <a:ext cx="152400" cy="1524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楕円 23"/>
              <p:cNvSpPr/>
              <p:nvPr/>
            </p:nvSpPr>
            <p:spPr>
              <a:xfrm>
                <a:off x="2326061" y="2571368"/>
                <a:ext cx="304799" cy="30479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51" name="テキスト ボックス 50"/>
          <p:cNvSpPr txBox="1"/>
          <p:nvPr/>
        </p:nvSpPr>
        <p:spPr>
          <a:xfrm>
            <a:off x="7151807" y="4641644"/>
            <a:ext cx="3224414" cy="1246495"/>
          </a:xfrm>
          <a:prstGeom prst="wedgeRectCallout">
            <a:avLst>
              <a:gd name="adj1" fmla="val -4472"/>
              <a:gd name="adj2" fmla="val -79513"/>
            </a:avLst>
          </a:prstGeom>
          <a:solidFill>
            <a:srgbClr val="FDFEC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ja-JP" altLang="en-US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ワンポイント</a:t>
            </a:r>
            <a:endParaRPr lang="en-US" altLang="ja-JP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ts val="3000"/>
              </a:lnSpc>
            </a:pPr>
            <a:r>
              <a:rPr lang="ja-JP" altLang="en-US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「画像をコピー</a:t>
            </a:r>
            <a:r>
              <a:rPr lang="ja-JP" altLang="en-US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」を選ぶと</a:t>
            </a:r>
            <a:endParaRPr lang="en-US" altLang="ja-JP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ts val="3000"/>
              </a:lnSpc>
            </a:pPr>
            <a:r>
              <a:rPr lang="ja-JP" altLang="en-US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写真のコピーができます</a:t>
            </a:r>
            <a:endParaRPr lang="en-US" altLang="ja-JP" sz="1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758851" y="888357"/>
            <a:ext cx="914694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タッチパッド・・</a:t>
            </a:r>
            <a:r>
              <a:rPr lang="en-US" altLang="ja-JP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本</a:t>
            </a:r>
            <a:r>
              <a:rPr lang="ja-JP" altLang="en-US" sz="2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r>
              <a:rPr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指</a:t>
            </a:r>
            <a:r>
              <a:rPr lang="ja-JP" altLang="en-US" sz="2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同時タップ</a:t>
            </a:r>
            <a:endParaRPr lang="en-US" altLang="ja-JP" sz="24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画面タッチ・・・</a:t>
            </a:r>
            <a:r>
              <a:rPr lang="en-US" altLang="ja-JP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本の指で長押し</a:t>
            </a:r>
            <a:endParaRPr lang="en-US" altLang="ja-JP" sz="2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257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1" r="2540" b="15518"/>
          <a:stretch/>
        </p:blipFill>
        <p:spPr>
          <a:xfrm>
            <a:off x="149369" y="1574454"/>
            <a:ext cx="5555674" cy="28888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" name="タイトル 3"/>
          <p:cNvSpPr txBox="1">
            <a:spLocks/>
          </p:cNvSpPr>
          <p:nvPr/>
        </p:nvSpPr>
        <p:spPr>
          <a:xfrm>
            <a:off x="1" y="155938"/>
            <a:ext cx="12191999" cy="633771"/>
          </a:xfrm>
          <a:prstGeom prst="rect">
            <a:avLst/>
          </a:prstGeom>
          <a:solidFill>
            <a:srgbClr val="FDFEC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</a:t>
            </a:r>
            <a:r>
              <a:rPr lang="ja-JP" altLang="en-US" sz="4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スワイプ</a:t>
            </a: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で画面を拡大（縮小）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9" name="上矢印 48"/>
          <p:cNvSpPr/>
          <p:nvPr/>
        </p:nvSpPr>
        <p:spPr>
          <a:xfrm rot="18916128">
            <a:off x="7772711" y="3051289"/>
            <a:ext cx="249894" cy="416021"/>
          </a:xfrm>
          <a:prstGeom prst="upArrow">
            <a:avLst>
              <a:gd name="adj1" fmla="val 39167"/>
              <a:gd name="adj2" fmla="val 133844"/>
            </a:avLst>
          </a:prstGeom>
          <a:ln w="57150" cmpd="dbl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62001" y="972775"/>
            <a:ext cx="11108904" cy="5411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タッチパッドの上で指で開くように動かすと</a:t>
            </a: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画面の一部分が拡大表示されます</a:t>
            </a:r>
            <a:endParaRPr lang="en-US" altLang="ja-JP" sz="2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1779548" y="4631479"/>
            <a:ext cx="4600735" cy="1883702"/>
            <a:chOff x="282632" y="4636354"/>
            <a:chExt cx="5087389" cy="1914076"/>
          </a:xfrm>
        </p:grpSpPr>
        <p:sp>
          <p:nvSpPr>
            <p:cNvPr id="30" name="角丸四角形 29"/>
            <p:cNvSpPr/>
            <p:nvPr/>
          </p:nvSpPr>
          <p:spPr>
            <a:xfrm>
              <a:off x="1695796" y="5203767"/>
              <a:ext cx="2177936" cy="114715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" name="図 30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424" t="68333" r="23939" b="3757"/>
            <a:stretch/>
          </p:blipFill>
          <p:spPr>
            <a:xfrm>
              <a:off x="282632" y="4636354"/>
              <a:ext cx="5087389" cy="1914076"/>
            </a:xfrm>
            <a:prstGeom prst="rect">
              <a:avLst/>
            </a:prstGeom>
          </p:spPr>
        </p:pic>
      </p:grpSp>
      <p:sp>
        <p:nvSpPr>
          <p:cNvPr id="34" name="角丸四角形 33"/>
          <p:cNvSpPr/>
          <p:nvPr/>
        </p:nvSpPr>
        <p:spPr>
          <a:xfrm>
            <a:off x="3136666" y="5204544"/>
            <a:ext cx="1907840" cy="112895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59" l="0" r="996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485" y="5172460"/>
            <a:ext cx="1309655" cy="130965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836">
            <a:off x="2947314" y="5393891"/>
            <a:ext cx="601311" cy="1005177"/>
          </a:xfrm>
          <a:prstGeom prst="rect">
            <a:avLst/>
          </a:prstGeom>
        </p:spPr>
      </p:pic>
      <p:sp>
        <p:nvSpPr>
          <p:cNvPr id="7" name="右矢印 6"/>
          <p:cNvSpPr/>
          <p:nvPr/>
        </p:nvSpPr>
        <p:spPr>
          <a:xfrm>
            <a:off x="3547605" y="5778443"/>
            <a:ext cx="376354" cy="2842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03" b="24676"/>
          <a:stretch/>
        </p:blipFill>
        <p:spPr>
          <a:xfrm>
            <a:off x="6031040" y="1570006"/>
            <a:ext cx="5576628" cy="289330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9" name="角丸四角形 28"/>
          <p:cNvSpPr/>
          <p:nvPr/>
        </p:nvSpPr>
        <p:spPr>
          <a:xfrm>
            <a:off x="2212798" y="1682120"/>
            <a:ext cx="3192491" cy="1573698"/>
          </a:xfrm>
          <a:prstGeom prst="roundRect">
            <a:avLst>
              <a:gd name="adj" fmla="val 522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角丸四角形 35"/>
          <p:cNvSpPr/>
          <p:nvPr/>
        </p:nvSpPr>
        <p:spPr>
          <a:xfrm>
            <a:off x="6006906" y="1682120"/>
            <a:ext cx="5600762" cy="2781188"/>
          </a:xfrm>
          <a:prstGeom prst="roundRect">
            <a:avLst>
              <a:gd name="adj" fmla="val 522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右矢印 36"/>
          <p:cNvSpPr/>
          <p:nvPr/>
        </p:nvSpPr>
        <p:spPr>
          <a:xfrm>
            <a:off x="5405288" y="2410836"/>
            <a:ext cx="625751" cy="4431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996724" y="845766"/>
            <a:ext cx="1108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かくだ</a:t>
            </a:r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い</a:t>
            </a:r>
            <a:endParaRPr kumimoji="1" lang="ja-JP" altLang="en-US" sz="16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360" y="5393891"/>
            <a:ext cx="601311" cy="1005177"/>
          </a:xfrm>
          <a:prstGeom prst="rect">
            <a:avLst/>
          </a:prstGeom>
        </p:spPr>
      </p:pic>
      <p:sp>
        <p:nvSpPr>
          <p:cNvPr id="21" name="右矢印 20"/>
          <p:cNvSpPr/>
          <p:nvPr/>
        </p:nvSpPr>
        <p:spPr>
          <a:xfrm>
            <a:off x="4534478" y="5754364"/>
            <a:ext cx="376354" cy="2842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619299" y="5213966"/>
            <a:ext cx="3224414" cy="1128953"/>
          </a:xfrm>
          <a:prstGeom prst="wedgeRectCallout">
            <a:avLst>
              <a:gd name="adj1" fmla="val -81185"/>
              <a:gd name="adj2" fmla="val 6715"/>
            </a:avLst>
          </a:prstGeom>
          <a:solidFill>
            <a:srgbClr val="FDFECE"/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>
              <a:lnSpc>
                <a:spcPts val="3000"/>
              </a:lnSpc>
            </a:pPr>
            <a:r>
              <a:rPr lang="ja-JP" altLang="en-US" dirty="0" err="1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ゆびを</a:t>
            </a:r>
            <a:r>
              <a:rPr lang="ja-JP" altLang="en-US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ひろげる・・・大きく</a:t>
            </a:r>
            <a:endParaRPr lang="en-US" altLang="ja-JP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ts val="3000"/>
              </a:lnSpc>
            </a:pPr>
            <a:r>
              <a:rPr lang="ja-JP" altLang="en-US" dirty="0" err="1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ゆびを</a:t>
            </a:r>
            <a:r>
              <a:rPr lang="ja-JP" altLang="en-US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とじる・・・・小さく</a:t>
            </a:r>
            <a:endParaRPr lang="en-US" altLang="ja-JP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799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316" y="1654607"/>
            <a:ext cx="9000529" cy="50603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タイトル 3"/>
          <p:cNvSpPr txBox="1">
            <a:spLocks/>
          </p:cNvSpPr>
          <p:nvPr/>
        </p:nvSpPr>
        <p:spPr>
          <a:xfrm>
            <a:off x="1" y="155938"/>
            <a:ext cx="12191999" cy="633771"/>
          </a:xfrm>
          <a:prstGeom prst="rect">
            <a:avLst/>
          </a:prstGeom>
          <a:solidFill>
            <a:srgbClr val="FDFECE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画面を閉じる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10321438" y="1538313"/>
            <a:ext cx="447878" cy="3597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1631" y="929039"/>
            <a:ext cx="112247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画面の右上に</a:t>
            </a: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ある</a:t>
            </a:r>
            <a:r>
              <a:rPr lang="en-US" altLang="ja-JP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×</a:t>
            </a:r>
            <a:r>
              <a:rPr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閉じる</a:t>
            </a: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ボタンにポインタを合わせて</a:t>
            </a:r>
            <a:r>
              <a:rPr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タップ</a:t>
            </a: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</a:t>
            </a:r>
            <a:endParaRPr kumimoji="1" lang="ja-JP" altLang="en-US" sz="24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上矢印 6"/>
          <p:cNvSpPr/>
          <p:nvPr/>
        </p:nvSpPr>
        <p:spPr>
          <a:xfrm rot="18916128">
            <a:off x="10572633" y="1925772"/>
            <a:ext cx="249894" cy="416021"/>
          </a:xfrm>
          <a:prstGeom prst="upArrow">
            <a:avLst>
              <a:gd name="adj1" fmla="val 39167"/>
              <a:gd name="adj2" fmla="val 133844"/>
            </a:avLst>
          </a:prstGeom>
          <a:ln w="57150" cmpd="dbl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440246" y="4959282"/>
            <a:ext cx="4815378" cy="1898718"/>
            <a:chOff x="408202" y="4270726"/>
            <a:chExt cx="4815378" cy="1898718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408202" y="4270726"/>
              <a:ext cx="4815378" cy="1884910"/>
              <a:chOff x="60048" y="4973090"/>
              <a:chExt cx="4815378" cy="1884910"/>
            </a:xfrm>
          </p:grpSpPr>
          <p:grpSp>
            <p:nvGrpSpPr>
              <p:cNvPr id="14" name="グループ化 13"/>
              <p:cNvGrpSpPr/>
              <p:nvPr/>
            </p:nvGrpSpPr>
            <p:grpSpPr>
              <a:xfrm>
                <a:off x="60048" y="4973090"/>
                <a:ext cx="4815378" cy="1884910"/>
                <a:chOff x="282632" y="4636354"/>
                <a:chExt cx="5087389" cy="1914076"/>
              </a:xfrm>
            </p:grpSpPr>
            <p:pic>
              <p:nvPicPr>
                <p:cNvPr id="17" name="図 16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0424" t="68333" r="23939" b="3757"/>
                <a:stretch/>
              </p:blipFill>
              <p:spPr>
                <a:xfrm>
                  <a:off x="282632" y="4636354"/>
                  <a:ext cx="5087389" cy="1914076"/>
                </a:xfrm>
                <a:prstGeom prst="rect">
                  <a:avLst/>
                </a:prstGeom>
              </p:spPr>
            </p:pic>
            <p:sp>
              <p:nvSpPr>
                <p:cNvPr id="18" name="角丸四角形 17"/>
                <p:cNvSpPr/>
                <p:nvPr/>
              </p:nvSpPr>
              <p:spPr>
                <a:xfrm>
                  <a:off x="1695796" y="5203767"/>
                  <a:ext cx="2177936" cy="1147157"/>
                </a:xfrm>
                <a:prstGeom prst="roundRect">
                  <a:avLst/>
                </a:prstGeom>
                <a:no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5" name="テキスト ボックス 14"/>
              <p:cNvSpPr txBox="1"/>
              <p:nvPr/>
            </p:nvSpPr>
            <p:spPr>
              <a:xfrm>
                <a:off x="3280887" y="5909341"/>
                <a:ext cx="753715" cy="408623"/>
              </a:xfrm>
              <a:prstGeom prst="wedgeRoundRectCallout">
                <a:avLst>
                  <a:gd name="adj1" fmla="val -51797"/>
                  <a:gd name="adj2" fmla="val 83262"/>
                  <a:gd name="adj3" fmla="val 1666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 smtClean="0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とん</a:t>
                </a:r>
                <a:endParaRPr kumimoji="1" lang="ja-JP" altLang="en-US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  <p:sp>
            <p:nvSpPr>
              <p:cNvPr id="16" name="フリーフォーム 15"/>
              <p:cNvSpPr/>
              <p:nvPr/>
            </p:nvSpPr>
            <p:spPr>
              <a:xfrm>
                <a:off x="2293430" y="5748462"/>
                <a:ext cx="637309" cy="321758"/>
              </a:xfrm>
              <a:custGeom>
                <a:avLst/>
                <a:gdLst>
                  <a:gd name="connsiteX0" fmla="*/ 0 w 637309"/>
                  <a:gd name="connsiteY0" fmla="*/ 207818 h 207818"/>
                  <a:gd name="connsiteX1" fmla="*/ 69273 w 637309"/>
                  <a:gd name="connsiteY1" fmla="*/ 193964 h 207818"/>
                  <a:gd name="connsiteX2" fmla="*/ 110836 w 637309"/>
                  <a:gd name="connsiteY2" fmla="*/ 110836 h 207818"/>
                  <a:gd name="connsiteX3" fmla="*/ 96982 w 637309"/>
                  <a:gd name="connsiteY3" fmla="*/ 55418 h 207818"/>
                  <a:gd name="connsiteX4" fmla="*/ 138545 w 637309"/>
                  <a:gd name="connsiteY4" fmla="*/ 69273 h 207818"/>
                  <a:gd name="connsiteX5" fmla="*/ 180109 w 637309"/>
                  <a:gd name="connsiteY5" fmla="*/ 96982 h 207818"/>
                  <a:gd name="connsiteX6" fmla="*/ 277091 w 637309"/>
                  <a:gd name="connsiteY6" fmla="*/ 0 h 207818"/>
                  <a:gd name="connsiteX7" fmla="*/ 318654 w 637309"/>
                  <a:gd name="connsiteY7" fmla="*/ 41564 h 207818"/>
                  <a:gd name="connsiteX8" fmla="*/ 401782 w 637309"/>
                  <a:gd name="connsiteY8" fmla="*/ 110836 h 207818"/>
                  <a:gd name="connsiteX9" fmla="*/ 443345 w 637309"/>
                  <a:gd name="connsiteY9" fmla="*/ 96982 h 207818"/>
                  <a:gd name="connsiteX10" fmla="*/ 471054 w 637309"/>
                  <a:gd name="connsiteY10" fmla="*/ 13855 h 207818"/>
                  <a:gd name="connsiteX11" fmla="*/ 540327 w 637309"/>
                  <a:gd name="connsiteY11" fmla="*/ 69273 h 207818"/>
                  <a:gd name="connsiteX12" fmla="*/ 581891 w 637309"/>
                  <a:gd name="connsiteY12" fmla="*/ 83127 h 207818"/>
                  <a:gd name="connsiteX13" fmla="*/ 637309 w 637309"/>
                  <a:gd name="connsiteY13" fmla="*/ 41564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37309" h="207818">
                    <a:moveTo>
                      <a:pt x="0" y="207818"/>
                    </a:moveTo>
                    <a:cubicBezTo>
                      <a:pt x="23091" y="203200"/>
                      <a:pt x="48827" y="205647"/>
                      <a:pt x="69273" y="193964"/>
                    </a:cubicBezTo>
                    <a:cubicBezTo>
                      <a:pt x="91391" y="181325"/>
                      <a:pt x="103725" y="132170"/>
                      <a:pt x="110836" y="110836"/>
                    </a:cubicBezTo>
                    <a:cubicBezTo>
                      <a:pt x="106218" y="92363"/>
                      <a:pt x="86420" y="71261"/>
                      <a:pt x="96982" y="55418"/>
                    </a:cubicBezTo>
                    <a:cubicBezTo>
                      <a:pt x="105083" y="43267"/>
                      <a:pt x="125483" y="62742"/>
                      <a:pt x="138545" y="69273"/>
                    </a:cubicBezTo>
                    <a:cubicBezTo>
                      <a:pt x="153438" y="76720"/>
                      <a:pt x="166254" y="87746"/>
                      <a:pt x="180109" y="96982"/>
                    </a:cubicBezTo>
                    <a:cubicBezTo>
                      <a:pt x="275387" y="33463"/>
                      <a:pt x="252705" y="73157"/>
                      <a:pt x="277091" y="0"/>
                    </a:cubicBezTo>
                    <a:cubicBezTo>
                      <a:pt x="290945" y="13855"/>
                      <a:pt x="303602" y="29021"/>
                      <a:pt x="318654" y="41564"/>
                    </a:cubicBezTo>
                    <a:cubicBezTo>
                      <a:pt x="434403" y="138022"/>
                      <a:pt x="280335" y="-10608"/>
                      <a:pt x="401782" y="110836"/>
                    </a:cubicBezTo>
                    <a:cubicBezTo>
                      <a:pt x="415636" y="106218"/>
                      <a:pt x="434857" y="108866"/>
                      <a:pt x="443345" y="96982"/>
                    </a:cubicBezTo>
                    <a:cubicBezTo>
                      <a:pt x="460322" y="73215"/>
                      <a:pt x="471054" y="13855"/>
                      <a:pt x="471054" y="13855"/>
                    </a:cubicBezTo>
                    <a:cubicBezTo>
                      <a:pt x="496826" y="39626"/>
                      <a:pt x="505375" y="51797"/>
                      <a:pt x="540327" y="69273"/>
                    </a:cubicBezTo>
                    <a:cubicBezTo>
                      <a:pt x="553389" y="75804"/>
                      <a:pt x="568036" y="78509"/>
                      <a:pt x="581891" y="83127"/>
                    </a:cubicBezTo>
                    <a:cubicBezTo>
                      <a:pt x="633251" y="66008"/>
                      <a:pt x="616923" y="82335"/>
                      <a:pt x="637309" y="41564"/>
                    </a:cubicBezTo>
                  </a:path>
                </a:pathLst>
              </a:cu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0164" t="16410" r="29811" b="15580"/>
            <a:stretch/>
          </p:blipFill>
          <p:spPr>
            <a:xfrm rot="20356289">
              <a:off x="2878232" y="5306269"/>
              <a:ext cx="634920" cy="863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828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 txBox="1">
            <a:spLocks/>
          </p:cNvSpPr>
          <p:nvPr/>
        </p:nvSpPr>
        <p:spPr>
          <a:xfrm>
            <a:off x="0" y="1433907"/>
            <a:ext cx="12192000" cy="26574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ja-JP" sz="72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en-US" altLang="ja-JP" sz="72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Chromebook</a:t>
            </a:r>
            <a:r>
              <a:rPr lang="ja-JP" altLang="en-US" sz="72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のアプリ</a:t>
            </a: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　　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17381" y="4429946"/>
            <a:ext cx="9941170" cy="10095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ja-JP" altLang="en-US" sz="3600" dirty="0" smtClean="0"/>
              <a:t>操作は、自分の好きな方法でやってみましょう</a:t>
            </a:r>
            <a:endParaRPr lang="en-US" altLang="ja-JP" sz="3600" dirty="0" smtClean="0"/>
          </a:p>
        </p:txBody>
      </p:sp>
    </p:spTree>
    <p:extLst>
      <p:ext uri="{BB962C8B-B14F-4D97-AF65-F5344CB8AC3E}">
        <p14:creationId xmlns:p14="http://schemas.microsoft.com/office/powerpoint/2010/main" val="317646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09"/>
          <a:stretch/>
        </p:blipFill>
        <p:spPr>
          <a:xfrm>
            <a:off x="1281331" y="1558174"/>
            <a:ext cx="10136946" cy="4779976"/>
          </a:xfrm>
          <a:prstGeom prst="rect">
            <a:avLst/>
          </a:prstGeom>
          <a:ln w="381000">
            <a:solidFill>
              <a:schemeClr val="tx1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831" b="1"/>
          <a:stretch/>
        </p:blipFill>
        <p:spPr>
          <a:xfrm>
            <a:off x="1168657" y="4721625"/>
            <a:ext cx="10372775" cy="1701043"/>
          </a:xfrm>
          <a:prstGeom prst="rect">
            <a:avLst/>
          </a:prstGeom>
        </p:spPr>
      </p:pic>
      <p:sp>
        <p:nvSpPr>
          <p:cNvPr id="12" name="タイトル 3"/>
          <p:cNvSpPr txBox="1">
            <a:spLocks/>
          </p:cNvSpPr>
          <p:nvPr/>
        </p:nvSpPr>
        <p:spPr>
          <a:xfrm>
            <a:off x="0" y="103494"/>
            <a:ext cx="12191999" cy="8772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アプリの一覧を</a:t>
            </a: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出す ①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60810" y="1693824"/>
            <a:ext cx="9790770" cy="148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ja-JP" altLang="en-US" sz="2800" dirty="0" smtClean="0">
                <a:solidFill>
                  <a:srgbClr val="FF0000"/>
                </a:solidFill>
              </a:rPr>
              <a:t>ランチャー</a:t>
            </a:r>
            <a:r>
              <a:rPr lang="ja-JP" altLang="en-US" sz="2800" dirty="0" smtClean="0"/>
              <a:t>ボタンをクリック</a:t>
            </a:r>
            <a:endParaRPr lang="en-US" altLang="ja-JP" sz="2800" dirty="0" smtClean="0"/>
          </a:p>
          <a:p>
            <a:pPr algn="l">
              <a:lnSpc>
                <a:spcPct val="150000"/>
              </a:lnSpc>
            </a:pPr>
            <a:r>
              <a:rPr lang="ja-JP" altLang="en-US" sz="2800" dirty="0" smtClean="0"/>
              <a:t>　　ボタンをクリックしてアプリ一覧を表示してみましょう</a:t>
            </a:r>
            <a:endParaRPr lang="en-US" altLang="ja-JP" sz="2800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9929" y="5254479"/>
            <a:ext cx="1640501" cy="447174"/>
          </a:xfrm>
          <a:prstGeom prst="wedgeRectCallout">
            <a:avLst>
              <a:gd name="adj1" fmla="val -900"/>
              <a:gd name="adj2" fmla="val 103999"/>
            </a:avLst>
          </a:prstGeom>
          <a:solidFill>
            <a:srgbClr val="FDFECE"/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>
              <a:lnSpc>
                <a:spcPts val="3000"/>
              </a:lnSpc>
            </a:pPr>
            <a:r>
              <a:rPr lang="ja-JP" altLang="en-US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ランチャー</a:t>
            </a:r>
            <a:endParaRPr lang="en-US" altLang="ja-JP" sz="1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1066932" y="5954752"/>
            <a:ext cx="581891" cy="5630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831" b="26841"/>
          <a:stretch/>
        </p:blipFill>
        <p:spPr>
          <a:xfrm>
            <a:off x="1168657" y="4337538"/>
            <a:ext cx="10372775" cy="384087"/>
          </a:xfrm>
          <a:prstGeom prst="rect">
            <a:avLst/>
          </a:prstGeom>
        </p:spPr>
      </p:pic>
      <p:sp>
        <p:nvSpPr>
          <p:cNvPr id="3" name="楕円 2"/>
          <p:cNvSpPr/>
          <p:nvPr/>
        </p:nvSpPr>
        <p:spPr>
          <a:xfrm>
            <a:off x="6072554" y="4431324"/>
            <a:ext cx="433752" cy="400360"/>
          </a:xfrm>
          <a:prstGeom prst="ellipse">
            <a:avLst/>
          </a:prstGeom>
          <a:solidFill>
            <a:schemeClr val="bg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/>
        </p:nvGrpSpPr>
        <p:grpSpPr>
          <a:xfrm>
            <a:off x="6140979" y="4501413"/>
            <a:ext cx="296901" cy="198080"/>
            <a:chOff x="3281083" y="4568902"/>
            <a:chExt cx="296901" cy="198080"/>
          </a:xfrm>
        </p:grpSpPr>
        <p:cxnSp>
          <p:nvCxnSpPr>
            <p:cNvPr id="6" name="直線コネクタ 5"/>
            <p:cNvCxnSpPr/>
            <p:nvPr/>
          </p:nvCxnSpPr>
          <p:spPr>
            <a:xfrm flipV="1">
              <a:off x="3281083" y="4572000"/>
              <a:ext cx="161365" cy="19498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H="1" flipV="1">
              <a:off x="3416619" y="4568902"/>
              <a:ext cx="161365" cy="19498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角丸四角形 24"/>
          <p:cNvSpPr/>
          <p:nvPr/>
        </p:nvSpPr>
        <p:spPr>
          <a:xfrm>
            <a:off x="5946172" y="4337538"/>
            <a:ext cx="688804" cy="5801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761358" y="3856411"/>
            <a:ext cx="1640501" cy="604982"/>
          </a:xfrm>
          <a:prstGeom prst="wedgeRectCallout">
            <a:avLst>
              <a:gd name="adj1" fmla="val -57318"/>
              <a:gd name="adj2" fmla="val 76459"/>
            </a:avLst>
          </a:prstGeom>
          <a:solidFill>
            <a:srgbClr val="FDFECE"/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>
              <a:lnSpc>
                <a:spcPts val="3000"/>
              </a:lnSpc>
            </a:pPr>
            <a:r>
              <a:rPr lang="ja-JP" altLang="en-US" sz="1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大きく表示</a:t>
            </a:r>
            <a:endParaRPr lang="en-US" altLang="ja-JP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楕円 20"/>
          <p:cNvSpPr/>
          <p:nvPr/>
        </p:nvSpPr>
        <p:spPr>
          <a:xfrm>
            <a:off x="1653767" y="2507515"/>
            <a:ext cx="479502" cy="42699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7" name="グループ化 26"/>
          <p:cNvGrpSpPr/>
          <p:nvPr/>
        </p:nvGrpSpPr>
        <p:grpSpPr>
          <a:xfrm>
            <a:off x="1745067" y="2614415"/>
            <a:ext cx="296901" cy="198080"/>
            <a:chOff x="3281083" y="4568902"/>
            <a:chExt cx="296901" cy="198080"/>
          </a:xfrm>
        </p:grpSpPr>
        <p:cxnSp>
          <p:nvCxnSpPr>
            <p:cNvPr id="28" name="直線コネクタ 27"/>
            <p:cNvCxnSpPr/>
            <p:nvPr/>
          </p:nvCxnSpPr>
          <p:spPr>
            <a:xfrm flipV="1">
              <a:off x="3281083" y="4572000"/>
              <a:ext cx="161365" cy="19498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H="1" flipV="1">
              <a:off x="3416619" y="4568902"/>
              <a:ext cx="161365" cy="19498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688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31" y="1096348"/>
            <a:ext cx="10147754" cy="5705325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9728535" y="3738517"/>
            <a:ext cx="404950" cy="99930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680753" y="4924933"/>
            <a:ext cx="5878087" cy="1200329"/>
          </a:xfrm>
          <a:prstGeom prst="rect">
            <a:avLst/>
          </a:prstGeom>
          <a:solidFill>
            <a:srgbClr val="FDFEC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lang="ja-JP" altLang="en-US" sz="16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○</a:t>
            </a:r>
            <a:r>
              <a:rPr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をタップ</a:t>
            </a: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</a:t>
            </a:r>
            <a:endParaRPr lang="en-US" altLang="ja-JP" sz="24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次の画面のアプリ一覧に切り替わります</a:t>
            </a:r>
          </a:p>
        </p:txBody>
      </p:sp>
      <p:sp>
        <p:nvSpPr>
          <p:cNvPr id="20" name="タイトル 3"/>
          <p:cNvSpPr txBox="1">
            <a:spLocks/>
          </p:cNvSpPr>
          <p:nvPr/>
        </p:nvSpPr>
        <p:spPr>
          <a:xfrm>
            <a:off x="0" y="142707"/>
            <a:ext cx="12191999" cy="8772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アプリの一覧を</a:t>
            </a: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出す 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①</a:t>
            </a:r>
          </a:p>
        </p:txBody>
      </p:sp>
    </p:spTree>
    <p:extLst>
      <p:ext uri="{BB962C8B-B14F-4D97-AF65-F5344CB8AC3E}">
        <p14:creationId xmlns:p14="http://schemas.microsoft.com/office/powerpoint/2010/main" val="182050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パソコンのキャラクター（ノートパソコン）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17" t="46347" r="21009"/>
          <a:stretch/>
        </p:blipFill>
        <p:spPr bwMode="auto">
          <a:xfrm>
            <a:off x="875252" y="3564878"/>
            <a:ext cx="2743200" cy="256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円形吹き出し 14"/>
          <p:cNvSpPr/>
          <p:nvPr/>
        </p:nvSpPr>
        <p:spPr>
          <a:xfrm>
            <a:off x="460373" y="1210167"/>
            <a:ext cx="4849091" cy="2672845"/>
          </a:xfrm>
          <a:prstGeom prst="wedgeEllipseCallout">
            <a:avLst>
              <a:gd name="adj1" fmla="val -18833"/>
              <a:gd name="adj2" fmla="val 75459"/>
            </a:avLst>
          </a:prstGeom>
          <a:solidFill>
            <a:schemeClr val="bg1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3"/>
          <p:cNvSpPr txBox="1">
            <a:spLocks/>
          </p:cNvSpPr>
          <p:nvPr/>
        </p:nvSpPr>
        <p:spPr>
          <a:xfrm>
            <a:off x="0" y="224325"/>
            <a:ext cx="12192000" cy="9085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</a:t>
            </a:r>
            <a:r>
              <a:rPr lang="en-US" altLang="ja-JP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Chromebook</a:t>
            </a:r>
            <a:r>
              <a:rPr lang="ja-JP" altLang="en-US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」とは</a:t>
            </a:r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" name="Picture 4" descr="Microsoft、新アイコンを採用した「Office 365 for Mac」のロールアウトをInsiderユーザー向けに開始。 | AAPL Ch.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411" r="81461"/>
          <a:stretch/>
        </p:blipFill>
        <p:spPr bwMode="auto">
          <a:xfrm>
            <a:off x="2319859" y="1866640"/>
            <a:ext cx="953218" cy="91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コンテンツ プレースホルダー 4">
            <a:extLst>
              <a:ext uri="{FF2B5EF4-FFF2-40B4-BE49-F238E27FC236}">
                <a16:creationId xmlns:a16="http://schemas.microsoft.com/office/drawing/2014/main" id="{67A01820-9028-444D-81B8-4CE0F859E7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86" t="25395" r="69407" b="53222"/>
          <a:stretch/>
        </p:blipFill>
        <p:spPr>
          <a:xfrm>
            <a:off x="3508872" y="4444260"/>
            <a:ext cx="581891" cy="1163782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10731725" y="4441211"/>
            <a:ext cx="1136073" cy="1510146"/>
            <a:chOff x="9739744" y="3490237"/>
            <a:chExt cx="1136073" cy="1510146"/>
          </a:xfrm>
        </p:grpSpPr>
        <p:pic>
          <p:nvPicPr>
            <p:cNvPr id="13" name="コンテンツ プレースホルダー 4">
              <a:extLst>
                <a:ext uri="{FF2B5EF4-FFF2-40B4-BE49-F238E27FC236}">
                  <a16:creationId xmlns:a16="http://schemas.microsoft.com/office/drawing/2014/main" id="{67A01820-9028-444D-81B8-4CE0F859E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156" t="55687" r="63796" b="16566"/>
            <a:stretch/>
          </p:blipFill>
          <p:spPr>
            <a:xfrm>
              <a:off x="9739744" y="3490237"/>
              <a:ext cx="1039091" cy="1510146"/>
            </a:xfrm>
            <a:prstGeom prst="rect">
              <a:avLst/>
            </a:prstGeom>
          </p:spPr>
        </p:pic>
        <p:sp>
          <p:nvSpPr>
            <p:cNvPr id="2" name="正方形/長方形 1"/>
            <p:cNvSpPr/>
            <p:nvPr/>
          </p:nvSpPr>
          <p:spPr>
            <a:xfrm>
              <a:off x="10404763" y="4245310"/>
              <a:ext cx="471054" cy="354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右矢印 3"/>
          <p:cNvSpPr/>
          <p:nvPr/>
        </p:nvSpPr>
        <p:spPr>
          <a:xfrm>
            <a:off x="5092840" y="4893586"/>
            <a:ext cx="2133600" cy="581891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538" y="4234959"/>
            <a:ext cx="2463596" cy="1847696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1632373" y="6249681"/>
            <a:ext cx="1252546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今まで</a:t>
            </a:r>
            <a:endParaRPr lang="ja-JP" altLang="en-US" sz="2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532868" y="6249681"/>
            <a:ext cx="1770112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これか</a:t>
            </a:r>
            <a:r>
              <a:rPr lang="ja-JP" altLang="en-US" sz="2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ら</a:t>
            </a:r>
          </a:p>
        </p:txBody>
      </p:sp>
      <p:grpSp>
        <p:nvGrpSpPr>
          <p:cNvPr id="21" name="グループ化 20"/>
          <p:cNvGrpSpPr/>
          <p:nvPr/>
        </p:nvGrpSpPr>
        <p:grpSpPr>
          <a:xfrm>
            <a:off x="6359093" y="2381845"/>
            <a:ext cx="1619713" cy="1187071"/>
            <a:chOff x="6118512" y="3699478"/>
            <a:chExt cx="1012895" cy="694978"/>
          </a:xfrm>
        </p:grpSpPr>
        <p:pic>
          <p:nvPicPr>
            <p:cNvPr id="22" name="図 21" descr="C:\Users\it01\AppData\Local\Microsoft\Windows\INetCache\Content.MSO\884E69B1.tmp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9767" y="3699478"/>
              <a:ext cx="412444" cy="4229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6118512" y="4160209"/>
              <a:ext cx="1012895" cy="23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ClassRoom</a:t>
              </a:r>
            </a:p>
            <a:p>
              <a:pPr algn="ctr"/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オンライン教室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7646500" y="1400830"/>
            <a:ext cx="828590" cy="1198515"/>
            <a:chOff x="7562025" y="3763062"/>
            <a:chExt cx="888991" cy="1598018"/>
          </a:xfrm>
        </p:grpSpPr>
        <p:pic>
          <p:nvPicPr>
            <p:cNvPr id="25" name="図 24" descr="C:\Users\it01\AppData\Local\Microsoft\Windows\INetCache\Content.MSO\2F90C7E7.tmp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2025" y="3763062"/>
              <a:ext cx="888991" cy="10945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テキスト ボックス 25"/>
            <p:cNvSpPr txBox="1"/>
            <p:nvPr/>
          </p:nvSpPr>
          <p:spPr>
            <a:xfrm>
              <a:off x="7614843" y="4868638"/>
              <a:ext cx="76341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ドキュメント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文書作成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7935885" y="2495040"/>
            <a:ext cx="1275605" cy="1369800"/>
            <a:chOff x="8311309" y="3730530"/>
            <a:chExt cx="1134235" cy="1169340"/>
          </a:xfrm>
        </p:grpSpPr>
        <p:pic>
          <p:nvPicPr>
            <p:cNvPr id="28" name="図 27" descr="C:\Users\it01\AppData\Local\Microsoft\Windows\INetCache\Content.MSO\EA0C618D.tmp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1894" y="3730530"/>
              <a:ext cx="1014415" cy="9192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テキスト ボックス 28"/>
            <p:cNvSpPr txBox="1"/>
            <p:nvPr/>
          </p:nvSpPr>
          <p:spPr>
            <a:xfrm>
              <a:off x="8311309" y="4584587"/>
              <a:ext cx="1134235" cy="315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スプレットシート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表計算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8740105" y="1289242"/>
            <a:ext cx="1375484" cy="1221034"/>
            <a:chOff x="7891894" y="4693431"/>
            <a:chExt cx="1237358" cy="1078886"/>
          </a:xfrm>
        </p:grpSpPr>
        <p:pic>
          <p:nvPicPr>
            <p:cNvPr id="31" name="図 30" descr="C:\Users\it01\AppData\Local\Microsoft\Windows\INetCache\Content.MSO\8498A692.tmp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6655" y="4693431"/>
              <a:ext cx="828595" cy="7221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テキスト ボックス 31"/>
            <p:cNvSpPr txBox="1"/>
            <p:nvPr/>
          </p:nvSpPr>
          <p:spPr>
            <a:xfrm>
              <a:off x="7891894" y="5418786"/>
              <a:ext cx="1237358" cy="353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スライド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プレゼンテーション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5" name="雲形吹き出し 4"/>
          <p:cNvSpPr/>
          <p:nvPr/>
        </p:nvSpPr>
        <p:spPr>
          <a:xfrm>
            <a:off x="5887610" y="1029427"/>
            <a:ext cx="5704989" cy="3154032"/>
          </a:xfrm>
          <a:prstGeom prst="cloudCallout">
            <a:avLst>
              <a:gd name="adj1" fmla="val 31379"/>
              <a:gd name="adj2" fmla="val 67332"/>
            </a:avLst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9142996" y="3341620"/>
            <a:ext cx="292086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クラウドに保存</a:t>
            </a:r>
            <a:endParaRPr lang="ja-JP" altLang="en-US" sz="28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28" name="Picture 4" descr="Microsoft、新アイコンを採用した「Office 365 for Mac」のロールアウトをInsiderユーザー向けに開始。 | AAPL Ch.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22" t="46958" r="46728" b="3109"/>
          <a:stretch/>
        </p:blipFill>
        <p:spPr bwMode="auto">
          <a:xfrm>
            <a:off x="3513202" y="2488743"/>
            <a:ext cx="933249" cy="93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icrosoft、新アイコンを採用した「Office 365 for Mac」のロールアウトをInsiderユーザー向けに開始。 | AAPL Ch.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58" t="47485" r="64233" b="4731"/>
          <a:stretch/>
        </p:blipFill>
        <p:spPr bwMode="auto">
          <a:xfrm>
            <a:off x="1382795" y="2696486"/>
            <a:ext cx="860027" cy="80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テキスト ボックス 38"/>
          <p:cNvSpPr txBox="1"/>
          <p:nvPr/>
        </p:nvSpPr>
        <p:spPr>
          <a:xfrm>
            <a:off x="177082" y="1424685"/>
            <a:ext cx="391368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PC</a:t>
            </a:r>
            <a:r>
              <a:rPr lang="ja-JP" altLang="en-US" sz="28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に直接</a:t>
            </a:r>
            <a:r>
              <a:rPr lang="ja-JP" altLang="en-US" sz="2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インストール</a:t>
            </a:r>
          </a:p>
        </p:txBody>
      </p:sp>
      <p:pic>
        <p:nvPicPr>
          <p:cNvPr id="36" name="Picture 4" descr="Microsoft、新アイコンを採用した「Office 365 for Mac」のロールアウトをInsiderユーザー向けに開始。 | AAPL Ch.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411" r="81461"/>
          <a:stretch/>
        </p:blipFill>
        <p:spPr bwMode="auto">
          <a:xfrm>
            <a:off x="1587582" y="5207462"/>
            <a:ext cx="256638" cy="26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Microsoft、新アイコンを採用した「Office 365 for Mac」のロールアウトをInsiderユーザー向けに開始。 | AAPL Ch.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58" t="47485" r="64233" b="4731"/>
          <a:stretch/>
        </p:blipFill>
        <p:spPr bwMode="auto">
          <a:xfrm>
            <a:off x="1578698" y="4906895"/>
            <a:ext cx="254590" cy="23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Microsoft、新アイコンを採用した「Office 365 for Mac」のロールアウトをInsiderユーザー向けに開始。 | AAPL Ch.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22" t="46958" r="46728" b="3109"/>
          <a:stretch/>
        </p:blipFill>
        <p:spPr bwMode="auto">
          <a:xfrm>
            <a:off x="1580678" y="4570440"/>
            <a:ext cx="268015" cy="26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テキスト ボックス 40"/>
          <p:cNvSpPr txBox="1"/>
          <p:nvPr/>
        </p:nvSpPr>
        <p:spPr>
          <a:xfrm>
            <a:off x="3352623" y="5615865"/>
            <a:ext cx="391368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データは</a:t>
            </a:r>
            <a:endParaRPr lang="en-US" altLang="ja-JP" sz="14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1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サーバーに保存</a:t>
            </a:r>
            <a:endParaRPr lang="ja-JP" altLang="en-US" sz="1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33" name="グループ化 32"/>
          <p:cNvGrpSpPr/>
          <p:nvPr/>
        </p:nvGrpSpPr>
        <p:grpSpPr>
          <a:xfrm>
            <a:off x="9969181" y="1755718"/>
            <a:ext cx="1217305" cy="1317921"/>
            <a:chOff x="6120414" y="4089989"/>
            <a:chExt cx="1155937" cy="1238822"/>
          </a:xfrm>
        </p:grpSpPr>
        <p:pic>
          <p:nvPicPr>
            <p:cNvPr id="34" name="図 33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6232576" y="4089989"/>
              <a:ext cx="1010835" cy="996212"/>
            </a:xfrm>
            <a:prstGeom prst="rect">
              <a:avLst/>
            </a:prstGeom>
          </p:spPr>
        </p:pic>
        <p:sp>
          <p:nvSpPr>
            <p:cNvPr id="35" name="テキスト ボックス 34"/>
            <p:cNvSpPr txBox="1"/>
            <p:nvPr/>
          </p:nvSpPr>
          <p:spPr>
            <a:xfrm>
              <a:off x="6120414" y="4981646"/>
              <a:ext cx="1155937" cy="347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Forms</a:t>
              </a:r>
            </a:p>
            <a:p>
              <a:pPr algn="ctr"/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テスト・アンケート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560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413" y="1387613"/>
            <a:ext cx="8976491" cy="5046811"/>
          </a:xfrm>
          <a:prstGeom prst="rect">
            <a:avLst/>
          </a:prstGeom>
          <a:ln w="381000">
            <a:solidFill>
              <a:schemeClr val="tx1"/>
            </a:solidFill>
          </a:ln>
        </p:spPr>
      </p:pic>
      <p:sp>
        <p:nvSpPr>
          <p:cNvPr id="12" name="タイトル 3"/>
          <p:cNvSpPr txBox="1">
            <a:spLocks/>
          </p:cNvSpPr>
          <p:nvPr/>
        </p:nvSpPr>
        <p:spPr>
          <a:xfrm>
            <a:off x="0" y="103494"/>
            <a:ext cx="12191999" cy="8772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アプリの一覧を</a:t>
            </a: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出す②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</a:p>
        </p:txBody>
      </p:sp>
      <p:cxnSp>
        <p:nvCxnSpPr>
          <p:cNvPr id="50" name="直線コネクタ 49"/>
          <p:cNvCxnSpPr/>
          <p:nvPr/>
        </p:nvCxnSpPr>
        <p:spPr>
          <a:xfrm>
            <a:off x="3777719" y="4888147"/>
            <a:ext cx="0" cy="1368000"/>
          </a:xfrm>
          <a:prstGeom prst="line">
            <a:avLst/>
          </a:prstGeom>
          <a:ln w="76200">
            <a:solidFill>
              <a:srgbClr val="FF00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64" t="16410" r="29811" b="15580"/>
          <a:stretch/>
        </p:blipFill>
        <p:spPr>
          <a:xfrm rot="157546">
            <a:off x="3757801" y="6142334"/>
            <a:ext cx="429701" cy="58418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081104" y="1896919"/>
            <a:ext cx="8019108" cy="148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ja-JP" altLang="en-US" sz="2800" dirty="0" smtClean="0">
                <a:solidFill>
                  <a:srgbClr val="FF0000"/>
                </a:solidFill>
              </a:rPr>
              <a:t>ランチャー</a:t>
            </a:r>
            <a:r>
              <a:rPr lang="ja-JP" altLang="en-US" sz="2800" dirty="0" smtClean="0"/>
              <a:t>から上に向かってスクロールして</a:t>
            </a:r>
            <a:endParaRPr lang="en-US" altLang="ja-JP" sz="2800" dirty="0" smtClean="0"/>
          </a:p>
          <a:p>
            <a:pPr algn="l">
              <a:lnSpc>
                <a:spcPct val="150000"/>
              </a:lnSpc>
            </a:pPr>
            <a:r>
              <a:rPr lang="ja-JP" altLang="en-US" sz="2800" dirty="0" smtClean="0"/>
              <a:t>アプリ一覧を表示してみましょう</a:t>
            </a:r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418554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017" y="1896938"/>
            <a:ext cx="8237386" cy="4631268"/>
          </a:xfrm>
          <a:prstGeom prst="rect">
            <a:avLst/>
          </a:prstGeom>
          <a:ln w="381000">
            <a:solidFill>
              <a:schemeClr val="tx1"/>
            </a:solidFill>
          </a:ln>
        </p:spPr>
      </p:pic>
      <p:sp>
        <p:nvSpPr>
          <p:cNvPr id="20" name="タイトル 3"/>
          <p:cNvSpPr txBox="1">
            <a:spLocks/>
          </p:cNvSpPr>
          <p:nvPr/>
        </p:nvSpPr>
        <p:spPr>
          <a:xfrm>
            <a:off x="0" y="57635"/>
            <a:ext cx="12191999" cy="7878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アプリの一覧を</a:t>
            </a: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出す②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983225" y="845443"/>
            <a:ext cx="817215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画面を指で上</a:t>
            </a:r>
            <a:r>
              <a:rPr lang="ja-JP" altLang="en-US" sz="2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下</a:t>
            </a:r>
            <a:r>
              <a:rPr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に動かして</a:t>
            </a: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画面を切りかえてみましょう</a:t>
            </a:r>
            <a:endParaRPr lang="en-US" altLang="ja-JP" sz="24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>
            <a:off x="2675208" y="2081170"/>
            <a:ext cx="0" cy="1368000"/>
          </a:xfrm>
          <a:prstGeom prst="line">
            <a:avLst/>
          </a:prstGeom>
          <a:ln w="76200">
            <a:solidFill>
              <a:srgbClr val="FF00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V="1">
            <a:off x="2731908" y="5160206"/>
            <a:ext cx="0" cy="1368000"/>
          </a:xfrm>
          <a:prstGeom prst="line">
            <a:avLst/>
          </a:prstGeom>
          <a:ln w="76200">
            <a:solidFill>
              <a:srgbClr val="FF00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225" y="3573617"/>
            <a:ext cx="1281204" cy="12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9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31" y="1124058"/>
            <a:ext cx="10147754" cy="5705325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1466555" y="2948020"/>
            <a:ext cx="9258888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はじめてのログインをすると使うためのアプリが順番に</a:t>
            </a:r>
            <a:endParaRPr lang="en-US" altLang="ja-JP" sz="28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インストールされます</a:t>
            </a:r>
            <a:endParaRPr lang="en-US" altLang="ja-JP" sz="28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8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インストールされている</a:t>
            </a:r>
            <a:r>
              <a:rPr lang="ja-JP" altLang="en-US" sz="2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様子</a:t>
            </a:r>
            <a:r>
              <a:rPr kumimoji="1" lang="ja-JP" altLang="en-US" sz="28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を確認してみましょう</a:t>
            </a:r>
          </a:p>
        </p:txBody>
      </p:sp>
      <p:sp>
        <p:nvSpPr>
          <p:cNvPr id="13" name="タイトル 3"/>
          <p:cNvSpPr txBox="1">
            <a:spLocks/>
          </p:cNvSpPr>
          <p:nvPr/>
        </p:nvSpPr>
        <p:spPr>
          <a:xfrm>
            <a:off x="0" y="142707"/>
            <a:ext cx="12191999" cy="8772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アプリの準備（インストール）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013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603" y="1225563"/>
            <a:ext cx="9796791" cy="550800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475670" y="1286118"/>
            <a:ext cx="740644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画面右下の時計をタップします</a:t>
            </a:r>
            <a:endParaRPr lang="en-US" altLang="ja-JP" sz="24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インストール完了や</a:t>
            </a: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インストール中・更新中など</a:t>
            </a:r>
            <a:endParaRPr lang="en-US" altLang="ja-JP" sz="24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インストールの</a:t>
            </a:r>
            <a:r>
              <a:rPr lang="ja-JP" altLang="en-US" sz="2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様子</a:t>
            </a: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が確認できます</a:t>
            </a:r>
            <a:r>
              <a:rPr kumimoji="1" lang="ja-JP" altLang="en-US" sz="2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endParaRPr kumimoji="1" lang="en-US" altLang="ja-JP" sz="24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タイトル 3"/>
          <p:cNvSpPr txBox="1">
            <a:spLocks/>
          </p:cNvSpPr>
          <p:nvPr/>
        </p:nvSpPr>
        <p:spPr>
          <a:xfrm>
            <a:off x="0" y="142707"/>
            <a:ext cx="12191999" cy="8772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アプリのインストール確認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10416874" y="6357350"/>
            <a:ext cx="653143" cy="41393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角丸四角形 17"/>
          <p:cNvSpPr/>
          <p:nvPr/>
        </p:nvSpPr>
        <p:spPr>
          <a:xfrm>
            <a:off x="8273054" y="1211887"/>
            <a:ext cx="2721340" cy="19027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599818" y="3246078"/>
            <a:ext cx="2992360" cy="1015663"/>
          </a:xfrm>
          <a:prstGeom prst="wedgeRectCallout">
            <a:avLst>
              <a:gd name="adj1" fmla="val 75699"/>
              <a:gd name="adj2" fmla="val -73643"/>
            </a:avLst>
          </a:prstGeom>
          <a:solidFill>
            <a:srgbClr val="FDFEC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何もない画面をタップで</a:t>
            </a:r>
            <a:endParaRPr lang="en-US" altLang="ja-JP" sz="20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この画面は消えます</a:t>
            </a:r>
            <a:endParaRPr kumimoji="1" lang="en-US" altLang="ja-JP" sz="20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971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39" y="1110507"/>
            <a:ext cx="10150720" cy="5706351"/>
          </a:xfrm>
          <a:prstGeom prst="rect">
            <a:avLst/>
          </a:prstGeom>
        </p:spPr>
      </p:pic>
      <p:sp>
        <p:nvSpPr>
          <p:cNvPr id="13" name="タイトル 3"/>
          <p:cNvSpPr txBox="1">
            <a:spLocks/>
          </p:cNvSpPr>
          <p:nvPr/>
        </p:nvSpPr>
        <p:spPr>
          <a:xfrm>
            <a:off x="0" y="142707"/>
            <a:ext cx="12191999" cy="8772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アプリを開く　　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95696" y="2528656"/>
            <a:ext cx="7122493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アプリ一覧を表示して</a:t>
            </a:r>
            <a:endParaRPr lang="en-US" altLang="ja-JP" sz="28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8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Chrome</a:t>
            </a:r>
            <a:r>
              <a:rPr lang="ja-JP" altLang="en-US" sz="28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描画キャンパスをタップ</a:t>
            </a:r>
            <a:r>
              <a:rPr lang="ja-JP" altLang="en-US" sz="28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</a:t>
            </a:r>
            <a:r>
              <a:rPr kumimoji="1" lang="ja-JP" altLang="en-US" sz="28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endParaRPr kumimoji="1" lang="en-US" altLang="ja-JP" sz="28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7180189" y="4222812"/>
            <a:ext cx="993360" cy="99674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76" t="22204" r="31006" b="66536"/>
          <a:stretch/>
        </p:blipFill>
        <p:spPr>
          <a:xfrm>
            <a:off x="8939017" y="142707"/>
            <a:ext cx="879172" cy="81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3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3" name="タイトル 3"/>
          <p:cNvSpPr txBox="1">
            <a:spLocks/>
          </p:cNvSpPr>
          <p:nvPr/>
        </p:nvSpPr>
        <p:spPr>
          <a:xfrm>
            <a:off x="0" y="142707"/>
            <a:ext cx="12191999" cy="8772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</a:t>
            </a:r>
            <a:r>
              <a:rPr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【Chrome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描画キャンバス</a:t>
            </a:r>
            <a:r>
              <a:rPr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】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でお絵かき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68281" y="422299"/>
            <a:ext cx="1347824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ツール</a:t>
            </a:r>
            <a:r>
              <a:rPr kumimoji="1" lang="ja-JP" altLang="en-US" sz="2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endParaRPr kumimoji="1" lang="en-US" altLang="ja-JP" sz="28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1046455" y="1291964"/>
            <a:ext cx="894887" cy="418036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 8"/>
          <p:cNvSpPr/>
          <p:nvPr/>
        </p:nvSpPr>
        <p:spPr>
          <a:xfrm>
            <a:off x="3050344" y="1160963"/>
            <a:ext cx="7781779" cy="51132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83383" y="4883726"/>
            <a:ext cx="2544652" cy="6801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キャンバス</a:t>
            </a:r>
            <a:r>
              <a:rPr kumimoji="1" lang="ja-JP" altLang="en-US" sz="2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endParaRPr kumimoji="1" lang="en-US" altLang="ja-JP" sz="28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06181" y="157454"/>
            <a:ext cx="1120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びょうが</a:t>
            </a:r>
            <a:endParaRPr kumimoji="1" lang="ja-JP" altLang="en-US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76" t="22204" r="31006" b="66536"/>
          <a:stretch/>
        </p:blipFill>
        <p:spPr>
          <a:xfrm>
            <a:off x="2387386" y="157454"/>
            <a:ext cx="879172" cy="81637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507781" y="1902187"/>
            <a:ext cx="4627309" cy="1477328"/>
          </a:xfrm>
          <a:prstGeom prst="wedgeRectCallout">
            <a:avLst>
              <a:gd name="adj1" fmla="val 49129"/>
              <a:gd name="adj2" fmla="val 95845"/>
            </a:avLst>
          </a:prstGeom>
          <a:solidFill>
            <a:srgbClr val="FDFEC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タッチパット、画面タッチ、ペンなど色々な方法でドラッグして絵をかいてみましょう</a:t>
            </a:r>
            <a:endParaRPr kumimoji="1" lang="en-US" altLang="ja-JP" sz="20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3084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/>
          <p:cNvSpPr txBox="1">
            <a:spLocks/>
          </p:cNvSpPr>
          <p:nvPr/>
        </p:nvSpPr>
        <p:spPr>
          <a:xfrm>
            <a:off x="1" y="1330040"/>
            <a:ext cx="12191999" cy="23024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ja-JP" altLang="en-US" sz="6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文字入力編</a:t>
            </a:r>
            <a:endParaRPr lang="en-US" altLang="ja-JP" sz="6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736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114" y="2470894"/>
            <a:ext cx="7584162" cy="4264009"/>
          </a:xfrm>
          <a:prstGeom prst="rect">
            <a:avLst/>
          </a:prstGeom>
        </p:spPr>
      </p:pic>
      <p:sp>
        <p:nvSpPr>
          <p:cNvPr id="14" name="角丸四角形 13"/>
          <p:cNvSpPr/>
          <p:nvPr/>
        </p:nvSpPr>
        <p:spPr>
          <a:xfrm>
            <a:off x="6516781" y="3393133"/>
            <a:ext cx="715292" cy="7632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359742" y="1211705"/>
            <a:ext cx="7359445" cy="79806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ja-JP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r>
              <a:rPr lang="ja-JP" altLang="en-US" dirty="0"/>
              <a:t>キーボードの並び方が今までとちがいます</a:t>
            </a:r>
            <a:endParaRPr lang="en-US" altLang="ja-JP" dirty="0"/>
          </a:p>
          <a:p>
            <a:r>
              <a:rPr lang="ja-JP" altLang="en-US" dirty="0"/>
              <a:t>いろいろな</a:t>
            </a:r>
            <a:r>
              <a:rPr lang="ja-JP" altLang="en-US" dirty="0" smtClean="0"/>
              <a:t>入力・変換</a:t>
            </a:r>
            <a:r>
              <a:rPr lang="ja-JP" altLang="en-US" dirty="0"/>
              <a:t>をためしてみましょう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756057" y="3966872"/>
            <a:ext cx="2981216" cy="1272052"/>
          </a:xfrm>
          <a:prstGeom prst="wedgeRectCallout">
            <a:avLst>
              <a:gd name="adj1" fmla="val -72267"/>
              <a:gd name="adj2" fmla="val -43521"/>
            </a:avLst>
          </a:prstGeom>
          <a:solidFill>
            <a:srgbClr val="FDFECE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2880"/>
              </a:lnSpc>
            </a:pPr>
            <a:r>
              <a:rPr lang="ja-JP" altLang="en-US" sz="2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ドキュメントを</a:t>
            </a:r>
            <a:endParaRPr lang="en-US" altLang="ja-JP" sz="2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>
              <a:lnSpc>
                <a:spcPts val="2880"/>
              </a:lnSpc>
            </a:pPr>
            <a:r>
              <a:rPr lang="ja-JP" altLang="en-US" sz="2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タップして</a:t>
            </a:r>
            <a:endParaRPr lang="en-US" altLang="ja-JP" sz="2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>
              <a:lnSpc>
                <a:spcPts val="2880"/>
              </a:lnSpc>
            </a:pPr>
            <a:r>
              <a:rPr lang="ja-JP" altLang="en-US" sz="2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ひらきます</a:t>
            </a:r>
            <a:endParaRPr kumimoji="1" lang="en-US" altLang="ja-JP" sz="2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タイトル 3"/>
          <p:cNvSpPr txBox="1">
            <a:spLocks/>
          </p:cNvSpPr>
          <p:nvPr/>
        </p:nvSpPr>
        <p:spPr>
          <a:xfrm>
            <a:off x="169817" y="164353"/>
            <a:ext cx="11764055" cy="8585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文字入力・</a:t>
            </a: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変換の確認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72464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2"/>
          <a:stretch/>
        </p:blipFill>
        <p:spPr>
          <a:xfrm>
            <a:off x="2458192" y="2057374"/>
            <a:ext cx="7503226" cy="45391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角丸四角形 14"/>
          <p:cNvSpPr/>
          <p:nvPr/>
        </p:nvSpPr>
        <p:spPr>
          <a:xfrm>
            <a:off x="3371979" y="3091086"/>
            <a:ext cx="1435547" cy="1854987"/>
          </a:xfrm>
          <a:prstGeom prst="roundRect">
            <a:avLst>
              <a:gd name="adj" fmla="val 8980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75163" y="1424870"/>
            <a:ext cx="8748451" cy="46605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ja-JP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r>
              <a:rPr lang="ja-JP" altLang="en-US"/>
              <a:t> 「新しい</a:t>
            </a:r>
            <a:r>
              <a:rPr lang="ja-JP" altLang="en-US" dirty="0"/>
              <a:t>ドキュメント</a:t>
            </a:r>
            <a:r>
              <a:rPr lang="ja-JP" altLang="en-US"/>
              <a:t>を作成」を</a:t>
            </a:r>
            <a:r>
              <a:rPr lang="ja-JP" altLang="en-US" dirty="0"/>
              <a:t>タップします</a:t>
            </a:r>
          </a:p>
        </p:txBody>
      </p:sp>
      <p:sp>
        <p:nvSpPr>
          <p:cNvPr id="2" name="右矢印 1"/>
          <p:cNvSpPr/>
          <p:nvPr/>
        </p:nvSpPr>
        <p:spPr>
          <a:xfrm rot="1920790">
            <a:off x="2656488" y="3231025"/>
            <a:ext cx="651163" cy="4294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3"/>
          <p:cNvSpPr txBox="1">
            <a:spLocks/>
          </p:cNvSpPr>
          <p:nvPr/>
        </p:nvSpPr>
        <p:spPr>
          <a:xfrm>
            <a:off x="0" y="211279"/>
            <a:ext cx="12192000" cy="8540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文字入力・</a:t>
            </a: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変換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endParaRPr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6403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"/>
          <a:stretch/>
        </p:blipFill>
        <p:spPr>
          <a:xfrm>
            <a:off x="928255" y="5417126"/>
            <a:ext cx="10116479" cy="1259897"/>
          </a:xfrm>
          <a:prstGeom prst="rect">
            <a:avLst/>
          </a:prstGeom>
          <a:ln>
            <a:noFill/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912"/>
          <a:stretch/>
        </p:blipFill>
        <p:spPr>
          <a:xfrm>
            <a:off x="988814" y="1824163"/>
            <a:ext cx="9995359" cy="4420290"/>
          </a:xfrm>
          <a:prstGeom prst="rect">
            <a:avLst/>
          </a:prstGeom>
          <a:ln>
            <a:noFill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360974" y="1171211"/>
            <a:ext cx="11251036" cy="46605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ja-JP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r>
              <a:rPr lang="ja-JP" altLang="en-US" dirty="0"/>
              <a:t> 「無題のドキュメント」画面</a:t>
            </a:r>
            <a:r>
              <a:rPr lang="ja-JP" altLang="en-US" dirty="0" smtClean="0"/>
              <a:t>が開くので文字を入力してみましょう</a:t>
            </a:r>
            <a:endParaRPr lang="ja-JP" altLang="en-US" dirty="0"/>
          </a:p>
        </p:txBody>
      </p:sp>
      <p:sp>
        <p:nvSpPr>
          <p:cNvPr id="5" name="タイトル 3"/>
          <p:cNvSpPr txBox="1">
            <a:spLocks/>
          </p:cNvSpPr>
          <p:nvPr/>
        </p:nvSpPr>
        <p:spPr>
          <a:xfrm>
            <a:off x="0" y="153009"/>
            <a:ext cx="12192000" cy="8540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文字入力・変換を</a:t>
            </a: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endParaRPr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5220" y="3940535"/>
            <a:ext cx="257391" cy="257391"/>
          </a:xfrm>
          <a:prstGeom prst="rect">
            <a:avLst/>
          </a:prstGeom>
          <a:ln>
            <a:noFill/>
          </a:ln>
        </p:spPr>
      </p:pic>
      <p:sp>
        <p:nvSpPr>
          <p:cNvPr id="7" name="角丸四角形 6"/>
          <p:cNvSpPr/>
          <p:nvPr/>
        </p:nvSpPr>
        <p:spPr>
          <a:xfrm>
            <a:off x="2525220" y="3703103"/>
            <a:ext cx="703385" cy="75443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632709" y="3008431"/>
            <a:ext cx="4926581" cy="1242162"/>
          </a:xfrm>
          <a:prstGeom prst="wedgeRectCallout">
            <a:avLst>
              <a:gd name="adj1" fmla="val -61016"/>
              <a:gd name="adj2" fmla="val 24941"/>
            </a:avLst>
          </a:prstGeom>
          <a:solidFill>
            <a:srgbClr val="FDFECE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「カーソル」が点滅しています</a:t>
            </a:r>
            <a:endParaRPr lang="en-US" altLang="ja-JP" sz="2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2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カーソルの位置から文字が入力できます</a:t>
            </a:r>
            <a:endParaRPr kumimoji="1" lang="en-US" altLang="ja-JP" sz="2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928255" y="1824163"/>
            <a:ext cx="10116479" cy="485286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721926" y="4597495"/>
            <a:ext cx="4959929" cy="1242162"/>
          </a:xfrm>
          <a:prstGeom prst="wedgeRectCallout">
            <a:avLst>
              <a:gd name="adj1" fmla="val 35189"/>
              <a:gd name="adj2" fmla="val 80708"/>
            </a:avLst>
          </a:prstGeom>
          <a:solidFill>
            <a:srgbClr val="FDFECE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日本語入力</a:t>
            </a:r>
            <a:r>
              <a:rPr lang="en-US" altLang="ja-JP" sz="2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ON</a:t>
            </a:r>
            <a:r>
              <a:rPr lang="ja-JP" altLang="en-US" sz="2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の時は「あ」</a:t>
            </a:r>
            <a:endParaRPr lang="en-US" altLang="ja-JP" sz="2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日本語入力</a:t>
            </a:r>
            <a:r>
              <a:rPr lang="en-US" altLang="ja-JP" sz="2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OFF</a:t>
            </a:r>
            <a:r>
              <a:rPr lang="ja-JP" altLang="en-US" sz="2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の時は「</a:t>
            </a:r>
            <a:r>
              <a:rPr lang="en-US" altLang="ja-JP" sz="2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JA</a:t>
            </a:r>
            <a:r>
              <a:rPr lang="ja-JP" altLang="en-US" sz="2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</a:t>
            </a:r>
            <a:endParaRPr lang="en-US" altLang="ja-JP" sz="2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0873" y="4779818"/>
            <a:ext cx="1384207" cy="369260"/>
          </a:xfrm>
          <a:prstGeom prst="rect">
            <a:avLst/>
          </a:prstGeom>
        </p:spPr>
      </p:pic>
      <p:sp>
        <p:nvSpPr>
          <p:cNvPr id="16" name="角丸四角形 15"/>
          <p:cNvSpPr/>
          <p:nvPr/>
        </p:nvSpPr>
        <p:spPr>
          <a:xfrm>
            <a:off x="9245781" y="4834278"/>
            <a:ext cx="331401" cy="29430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0873" y="5264726"/>
            <a:ext cx="1384208" cy="416435"/>
          </a:xfrm>
          <a:prstGeom prst="rect">
            <a:avLst/>
          </a:prstGeom>
        </p:spPr>
      </p:pic>
      <p:sp>
        <p:nvSpPr>
          <p:cNvPr id="22" name="角丸四角形 21"/>
          <p:cNvSpPr/>
          <p:nvPr/>
        </p:nvSpPr>
        <p:spPr>
          <a:xfrm>
            <a:off x="9283505" y="5300208"/>
            <a:ext cx="323047" cy="34335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9483963" y="6244453"/>
            <a:ext cx="1560769" cy="4047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986492" y="2976603"/>
            <a:ext cx="13287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20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てんめつ</a:t>
            </a:r>
            <a:endParaRPr kumimoji="1" lang="ja-JP" altLang="en-US" sz="12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071293" y="3417760"/>
            <a:ext cx="13287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20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いち</a:t>
            </a:r>
            <a:endParaRPr kumimoji="1" lang="ja-JP" altLang="en-US" sz="12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995067" y="4675409"/>
            <a:ext cx="865822" cy="279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20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オン</a:t>
            </a:r>
            <a:endParaRPr kumimoji="1" lang="ja-JP" altLang="en-US" sz="12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002734" y="5151826"/>
            <a:ext cx="865822" cy="279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20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オフ</a:t>
            </a:r>
            <a:endParaRPr kumimoji="1" lang="ja-JP" altLang="en-US" sz="12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4849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66255" y="1132843"/>
            <a:ext cx="11776363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・この</a:t>
            </a:r>
            <a:r>
              <a:rPr lang="en-US" altLang="ja-JP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Chromebook</a:t>
            </a: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は柏市から皆さんに貸与するものです</a:t>
            </a:r>
            <a:endParaRPr lang="en-US" altLang="ja-JP" sz="36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en-US" altLang="ja-JP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年間使いますので、大切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</a:t>
            </a: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扱いましょう</a:t>
            </a:r>
            <a:endParaRPr lang="en-US" altLang="ja-JP" sz="36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もし</a:t>
            </a:r>
            <a:r>
              <a:rPr lang="en-US" altLang="ja-JP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Chromebook</a:t>
            </a: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無くなった場合</a:t>
            </a: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は</a:t>
            </a:r>
            <a:endParaRPr lang="en-US" altLang="ja-JP" sz="36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すぐ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に先生</a:t>
            </a: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に報告して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ください</a:t>
            </a:r>
          </a:p>
          <a:p>
            <a:pPr>
              <a:lnSpc>
                <a:spcPct val="150000"/>
              </a:lnSpc>
            </a:pP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⇒　他人に使用されないように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手続き</a:t>
            </a: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します</a:t>
            </a:r>
            <a:endParaRPr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9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3406" y="4499963"/>
            <a:ext cx="2903903" cy="2177927"/>
          </a:xfrm>
          <a:prstGeom prst="rect">
            <a:avLst/>
          </a:prstGeom>
        </p:spPr>
      </p:pic>
      <p:sp>
        <p:nvSpPr>
          <p:cNvPr id="9" name="タイトル 3"/>
          <p:cNvSpPr txBox="1">
            <a:spLocks/>
          </p:cNvSpPr>
          <p:nvPr/>
        </p:nvSpPr>
        <p:spPr>
          <a:xfrm>
            <a:off x="0" y="224325"/>
            <a:ext cx="12192000" cy="9085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お約束</a:t>
            </a:r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865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228599" y="2216728"/>
            <a:ext cx="11734800" cy="4514272"/>
            <a:chOff x="228599" y="1607127"/>
            <a:chExt cx="11734800" cy="4488873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61" t="26954" r="6036" b="31530"/>
            <a:stretch/>
          </p:blipFill>
          <p:spPr>
            <a:xfrm>
              <a:off x="228599" y="1607127"/>
              <a:ext cx="11734800" cy="4488873"/>
            </a:xfrm>
            <a:prstGeom prst="rect">
              <a:avLst/>
            </a:prstGeom>
          </p:spPr>
        </p:pic>
        <p:sp>
          <p:nvSpPr>
            <p:cNvPr id="31" name="四角形: 角を丸くする 18">
              <a:extLst>
                <a:ext uri="{FF2B5EF4-FFF2-40B4-BE49-F238E27FC236}">
                  <a16:creationId xmlns:a16="http://schemas.microsoft.com/office/drawing/2014/main" id="{CC76947F-E974-4BE9-964C-9FEBC3B0911D}"/>
                </a:ext>
              </a:extLst>
            </p:cNvPr>
            <p:cNvSpPr/>
            <p:nvPr/>
          </p:nvSpPr>
          <p:spPr>
            <a:xfrm>
              <a:off x="6757692" y="4398524"/>
              <a:ext cx="590743" cy="63394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m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M</a:t>
              </a:r>
              <a:endParaRPr lang="ja-JP" altLang="en-US" sz="2600" b="1" dirty="0">
                <a:solidFill>
                  <a:srgbClr val="FF0066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3" name="四角形: 角を丸くする 19">
              <a:extLst>
                <a:ext uri="{FF2B5EF4-FFF2-40B4-BE49-F238E27FC236}">
                  <a16:creationId xmlns:a16="http://schemas.microsoft.com/office/drawing/2014/main" id="{EE6DF3ED-9753-4E0E-88BA-5C83590AF148}"/>
                </a:ext>
              </a:extLst>
            </p:cNvPr>
            <p:cNvSpPr/>
            <p:nvPr/>
          </p:nvSpPr>
          <p:spPr>
            <a:xfrm>
              <a:off x="6050655" y="4384747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kumimoji="1"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n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N</a:t>
              </a:r>
              <a:endParaRPr lang="ja-JP" altLang="en-US" sz="2600" b="1" dirty="0">
                <a:solidFill>
                  <a:srgbClr val="FF0066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4" name="四角形: 角を丸くする 20">
              <a:extLst>
                <a:ext uri="{FF2B5EF4-FFF2-40B4-BE49-F238E27FC236}">
                  <a16:creationId xmlns:a16="http://schemas.microsoft.com/office/drawing/2014/main" id="{A1A605F7-2CF9-418D-B241-4E7A6A987622}"/>
                </a:ext>
              </a:extLst>
            </p:cNvPr>
            <p:cNvSpPr/>
            <p:nvPr/>
          </p:nvSpPr>
          <p:spPr>
            <a:xfrm>
              <a:off x="5328567" y="4398524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kumimoji="1"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b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B</a:t>
              </a:r>
              <a:endParaRPr lang="ja-JP" altLang="en-US" sz="2600" b="1" dirty="0">
                <a:solidFill>
                  <a:srgbClr val="FF0066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5" name="四角形: 角を丸くする 21">
              <a:extLst>
                <a:ext uri="{FF2B5EF4-FFF2-40B4-BE49-F238E27FC236}">
                  <a16:creationId xmlns:a16="http://schemas.microsoft.com/office/drawing/2014/main" id="{1BAA6186-9AA6-4BDE-B246-DEDC883EABDB}"/>
                </a:ext>
              </a:extLst>
            </p:cNvPr>
            <p:cNvSpPr/>
            <p:nvPr/>
          </p:nvSpPr>
          <p:spPr>
            <a:xfrm>
              <a:off x="4609470" y="4398524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kumimoji="1"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v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V</a:t>
              </a:r>
              <a:endParaRPr lang="ja-JP" altLang="en-US" sz="2600" b="1" dirty="0">
                <a:solidFill>
                  <a:srgbClr val="FF0066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6" name="四角形: 角を丸くする 22">
              <a:extLst>
                <a:ext uri="{FF2B5EF4-FFF2-40B4-BE49-F238E27FC236}">
                  <a16:creationId xmlns:a16="http://schemas.microsoft.com/office/drawing/2014/main" id="{AF7D0F03-4802-4E67-82A8-F3EBBE5E7D36}"/>
                </a:ext>
              </a:extLst>
            </p:cNvPr>
            <p:cNvSpPr/>
            <p:nvPr/>
          </p:nvSpPr>
          <p:spPr>
            <a:xfrm>
              <a:off x="3894364" y="4398524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kumimoji="1"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c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C</a:t>
              </a:r>
              <a:endParaRPr lang="ja-JP" altLang="en-US" sz="2600" b="1" dirty="0">
                <a:solidFill>
                  <a:srgbClr val="FF0066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7" name="四角形: 角を丸くする 23">
              <a:extLst>
                <a:ext uri="{FF2B5EF4-FFF2-40B4-BE49-F238E27FC236}">
                  <a16:creationId xmlns:a16="http://schemas.microsoft.com/office/drawing/2014/main" id="{502431AA-2197-4CC6-8521-006C8FF30F06}"/>
                </a:ext>
              </a:extLst>
            </p:cNvPr>
            <p:cNvSpPr/>
            <p:nvPr/>
          </p:nvSpPr>
          <p:spPr>
            <a:xfrm>
              <a:off x="3171463" y="4398524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kumimoji="1"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x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X</a:t>
              </a:r>
              <a:endParaRPr lang="ja-JP" altLang="en-US" sz="2600" b="1" dirty="0">
                <a:solidFill>
                  <a:srgbClr val="FF0066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8" name="四角形: 角を丸くする 24">
              <a:extLst>
                <a:ext uri="{FF2B5EF4-FFF2-40B4-BE49-F238E27FC236}">
                  <a16:creationId xmlns:a16="http://schemas.microsoft.com/office/drawing/2014/main" id="{E200DAB4-CAFE-4B9C-90D3-31C16560180D}"/>
                </a:ext>
              </a:extLst>
            </p:cNvPr>
            <p:cNvSpPr/>
            <p:nvPr/>
          </p:nvSpPr>
          <p:spPr>
            <a:xfrm>
              <a:off x="2457750" y="4398524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kumimoji="1"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z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Z</a:t>
              </a:r>
              <a:endParaRPr lang="ja-JP" altLang="en-US" sz="2600" b="1" dirty="0">
                <a:solidFill>
                  <a:srgbClr val="FF0066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9" name="四角形: 角を丸くする 27">
              <a:extLst>
                <a:ext uri="{FF2B5EF4-FFF2-40B4-BE49-F238E27FC236}">
                  <a16:creationId xmlns:a16="http://schemas.microsoft.com/office/drawing/2014/main" id="{916AFD7E-B6E6-4F0D-A04F-54BD4A2CC3DB}"/>
                </a:ext>
              </a:extLst>
            </p:cNvPr>
            <p:cNvSpPr/>
            <p:nvPr/>
          </p:nvSpPr>
          <p:spPr>
            <a:xfrm>
              <a:off x="7803517" y="3684833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kumimoji="1"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l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L</a:t>
              </a:r>
              <a:endParaRPr lang="ja-JP" altLang="en-US" sz="2600" b="1" dirty="0">
                <a:solidFill>
                  <a:srgbClr val="FF0066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0" name="四角形: 角を丸くする 28">
              <a:extLst>
                <a:ext uri="{FF2B5EF4-FFF2-40B4-BE49-F238E27FC236}">
                  <a16:creationId xmlns:a16="http://schemas.microsoft.com/office/drawing/2014/main" id="{607E3551-715A-4FC4-A9D5-CC87349DB942}"/>
                </a:ext>
              </a:extLst>
            </p:cNvPr>
            <p:cNvSpPr/>
            <p:nvPr/>
          </p:nvSpPr>
          <p:spPr>
            <a:xfrm>
              <a:off x="7095383" y="3684833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kumimoji="1"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k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K</a:t>
              </a:r>
              <a:endParaRPr lang="ja-JP" altLang="en-US" sz="2600" b="1" dirty="0">
                <a:solidFill>
                  <a:srgbClr val="FF0066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1" name="四角形: 角を丸くする 29">
              <a:extLst>
                <a:ext uri="{FF2B5EF4-FFF2-40B4-BE49-F238E27FC236}">
                  <a16:creationId xmlns:a16="http://schemas.microsoft.com/office/drawing/2014/main" id="{60377D24-84DF-4DED-97E8-805E68433ECE}"/>
                </a:ext>
              </a:extLst>
            </p:cNvPr>
            <p:cNvSpPr/>
            <p:nvPr/>
          </p:nvSpPr>
          <p:spPr>
            <a:xfrm>
              <a:off x="6383261" y="3684833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kumimoji="1"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j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J</a:t>
              </a:r>
              <a:endParaRPr lang="ja-JP" altLang="en-US" sz="2600" b="1" dirty="0">
                <a:solidFill>
                  <a:srgbClr val="FF0066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2" name="四角形: 角を丸くする 30">
              <a:extLst>
                <a:ext uri="{FF2B5EF4-FFF2-40B4-BE49-F238E27FC236}">
                  <a16:creationId xmlns:a16="http://schemas.microsoft.com/office/drawing/2014/main" id="{06AF5758-B3E2-493B-B73F-02AF91848ADB}"/>
                </a:ext>
              </a:extLst>
            </p:cNvPr>
            <p:cNvSpPr/>
            <p:nvPr/>
          </p:nvSpPr>
          <p:spPr>
            <a:xfrm>
              <a:off x="5671524" y="3684833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kumimoji="1"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h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H</a:t>
              </a:r>
              <a:endParaRPr lang="ja-JP" altLang="en-US" sz="2600" b="1" dirty="0">
                <a:solidFill>
                  <a:srgbClr val="FF0066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3" name="四角形: 角を丸くする 31">
              <a:extLst>
                <a:ext uri="{FF2B5EF4-FFF2-40B4-BE49-F238E27FC236}">
                  <a16:creationId xmlns:a16="http://schemas.microsoft.com/office/drawing/2014/main" id="{9294CF35-8FDF-4696-9D45-BC22ECA955B6}"/>
                </a:ext>
              </a:extLst>
            </p:cNvPr>
            <p:cNvSpPr/>
            <p:nvPr/>
          </p:nvSpPr>
          <p:spPr>
            <a:xfrm>
              <a:off x="4963230" y="3684833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kumimoji="1"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g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G</a:t>
              </a:r>
              <a:endParaRPr lang="ja-JP" altLang="en-US" sz="2600" b="1" dirty="0">
                <a:solidFill>
                  <a:srgbClr val="FF0066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4" name="四角形: 角を丸くする 32">
              <a:extLst>
                <a:ext uri="{FF2B5EF4-FFF2-40B4-BE49-F238E27FC236}">
                  <a16:creationId xmlns:a16="http://schemas.microsoft.com/office/drawing/2014/main" id="{55E55916-0A38-417B-BA78-A325F0C8AFDD}"/>
                </a:ext>
              </a:extLst>
            </p:cNvPr>
            <p:cNvSpPr/>
            <p:nvPr/>
          </p:nvSpPr>
          <p:spPr>
            <a:xfrm>
              <a:off x="4241848" y="3684833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kumimoji="1"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f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F</a:t>
              </a:r>
              <a:endParaRPr lang="ja-JP" altLang="en-US" sz="2600" b="1" dirty="0">
                <a:solidFill>
                  <a:srgbClr val="FF0066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5" name="四角形: 角を丸くする 33">
              <a:extLst>
                <a:ext uri="{FF2B5EF4-FFF2-40B4-BE49-F238E27FC236}">
                  <a16:creationId xmlns:a16="http://schemas.microsoft.com/office/drawing/2014/main" id="{63A0D25F-9025-426C-A288-E396DA9657AC}"/>
                </a:ext>
              </a:extLst>
            </p:cNvPr>
            <p:cNvSpPr/>
            <p:nvPr/>
          </p:nvSpPr>
          <p:spPr>
            <a:xfrm>
              <a:off x="3535415" y="3684833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kumimoji="1"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d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D</a:t>
              </a:r>
              <a:endParaRPr lang="ja-JP" altLang="en-US" sz="2600" b="1" dirty="0">
                <a:solidFill>
                  <a:srgbClr val="FF0066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6" name="四角形: 角を丸くする 34">
              <a:extLst>
                <a:ext uri="{FF2B5EF4-FFF2-40B4-BE49-F238E27FC236}">
                  <a16:creationId xmlns:a16="http://schemas.microsoft.com/office/drawing/2014/main" id="{C3C205EF-D688-4742-AC99-A29F9529352E}"/>
                </a:ext>
              </a:extLst>
            </p:cNvPr>
            <p:cNvSpPr/>
            <p:nvPr/>
          </p:nvSpPr>
          <p:spPr>
            <a:xfrm>
              <a:off x="2814278" y="3684833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kumimoji="1"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s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S</a:t>
              </a:r>
              <a:endParaRPr lang="ja-JP" altLang="en-US" sz="2600" b="1" dirty="0">
                <a:solidFill>
                  <a:srgbClr val="FF0066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7" name="四角形: 角を丸くする 35">
              <a:extLst>
                <a:ext uri="{FF2B5EF4-FFF2-40B4-BE49-F238E27FC236}">
                  <a16:creationId xmlns:a16="http://schemas.microsoft.com/office/drawing/2014/main" id="{408F67B8-37A0-415C-BB2A-C554DE289F35}"/>
                </a:ext>
              </a:extLst>
            </p:cNvPr>
            <p:cNvSpPr/>
            <p:nvPr/>
          </p:nvSpPr>
          <p:spPr>
            <a:xfrm>
              <a:off x="2107640" y="3684833"/>
              <a:ext cx="586871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kumimoji="1"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a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A</a:t>
              </a:r>
              <a:endParaRPr lang="ja-JP" altLang="en-US" sz="2600" b="1" dirty="0">
                <a:solidFill>
                  <a:srgbClr val="FF0066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9" name="四角形: 角を丸くする 38">
              <a:extLst>
                <a:ext uri="{FF2B5EF4-FFF2-40B4-BE49-F238E27FC236}">
                  <a16:creationId xmlns:a16="http://schemas.microsoft.com/office/drawing/2014/main" id="{9DC3599B-462D-4954-BE93-964884E291D3}"/>
                </a:ext>
              </a:extLst>
            </p:cNvPr>
            <p:cNvSpPr/>
            <p:nvPr/>
          </p:nvSpPr>
          <p:spPr>
            <a:xfrm>
              <a:off x="8356871" y="2965342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p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P</a:t>
              </a:r>
            </a:p>
          </p:txBody>
        </p:sp>
        <p:sp>
          <p:nvSpPr>
            <p:cNvPr id="50" name="四角形: 角を丸くする 40">
              <a:extLst>
                <a:ext uri="{FF2B5EF4-FFF2-40B4-BE49-F238E27FC236}">
                  <a16:creationId xmlns:a16="http://schemas.microsoft.com/office/drawing/2014/main" id="{97542DEF-6FA1-44AC-837C-F583D37365A2}"/>
                </a:ext>
              </a:extLst>
            </p:cNvPr>
            <p:cNvSpPr/>
            <p:nvPr/>
          </p:nvSpPr>
          <p:spPr>
            <a:xfrm>
              <a:off x="7654819" y="2965342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o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O</a:t>
              </a:r>
            </a:p>
          </p:txBody>
        </p:sp>
        <p:sp>
          <p:nvSpPr>
            <p:cNvPr id="51" name="四角形: 角を丸くする 41">
              <a:extLst>
                <a:ext uri="{FF2B5EF4-FFF2-40B4-BE49-F238E27FC236}">
                  <a16:creationId xmlns:a16="http://schemas.microsoft.com/office/drawing/2014/main" id="{6F259C71-4C9A-4DF0-8406-4512A6BEE18B}"/>
                </a:ext>
              </a:extLst>
            </p:cNvPr>
            <p:cNvSpPr/>
            <p:nvPr/>
          </p:nvSpPr>
          <p:spPr>
            <a:xfrm>
              <a:off x="6947558" y="2965342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en-US" altLang="ja-JP" dirty="0" err="1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i</a:t>
              </a:r>
              <a:endParaRPr lang="en-US" altLang="ja-JP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I</a:t>
              </a:r>
            </a:p>
          </p:txBody>
        </p:sp>
        <p:sp>
          <p:nvSpPr>
            <p:cNvPr id="53" name="四角形: 角を丸くする 42">
              <a:extLst>
                <a:ext uri="{FF2B5EF4-FFF2-40B4-BE49-F238E27FC236}">
                  <a16:creationId xmlns:a16="http://schemas.microsoft.com/office/drawing/2014/main" id="{188FA66F-0594-495F-B9A6-3093D98517C6}"/>
                </a:ext>
              </a:extLst>
            </p:cNvPr>
            <p:cNvSpPr/>
            <p:nvPr/>
          </p:nvSpPr>
          <p:spPr>
            <a:xfrm>
              <a:off x="6235981" y="2965342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u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U</a:t>
              </a:r>
            </a:p>
          </p:txBody>
        </p:sp>
        <p:sp>
          <p:nvSpPr>
            <p:cNvPr id="54" name="四角形: 角を丸くする 43">
              <a:extLst>
                <a:ext uri="{FF2B5EF4-FFF2-40B4-BE49-F238E27FC236}">
                  <a16:creationId xmlns:a16="http://schemas.microsoft.com/office/drawing/2014/main" id="{94056CBC-502A-4C24-AE52-25924E119E94}"/>
                </a:ext>
              </a:extLst>
            </p:cNvPr>
            <p:cNvSpPr/>
            <p:nvPr/>
          </p:nvSpPr>
          <p:spPr>
            <a:xfrm>
              <a:off x="5528719" y="2965342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y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Y</a:t>
              </a:r>
            </a:p>
          </p:txBody>
        </p:sp>
        <p:sp>
          <p:nvSpPr>
            <p:cNvPr id="55" name="四角形: 角を丸くする 44">
              <a:extLst>
                <a:ext uri="{FF2B5EF4-FFF2-40B4-BE49-F238E27FC236}">
                  <a16:creationId xmlns:a16="http://schemas.microsoft.com/office/drawing/2014/main" id="{13530590-5A2A-42C6-A292-6F66DA84297A}"/>
                </a:ext>
              </a:extLst>
            </p:cNvPr>
            <p:cNvSpPr/>
            <p:nvPr/>
          </p:nvSpPr>
          <p:spPr>
            <a:xfrm>
              <a:off x="4821916" y="2965342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t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T</a:t>
              </a:r>
            </a:p>
          </p:txBody>
        </p:sp>
        <p:sp>
          <p:nvSpPr>
            <p:cNvPr id="56" name="四角形: 角を丸くする 45">
              <a:extLst>
                <a:ext uri="{FF2B5EF4-FFF2-40B4-BE49-F238E27FC236}">
                  <a16:creationId xmlns:a16="http://schemas.microsoft.com/office/drawing/2014/main" id="{2A1EB487-2D49-4BA6-BD58-584330796137}"/>
                </a:ext>
              </a:extLst>
            </p:cNvPr>
            <p:cNvSpPr/>
            <p:nvPr/>
          </p:nvSpPr>
          <p:spPr>
            <a:xfrm>
              <a:off x="4110070" y="2965342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r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R</a:t>
              </a:r>
            </a:p>
          </p:txBody>
        </p:sp>
        <p:sp>
          <p:nvSpPr>
            <p:cNvPr id="57" name="四角形: 角を丸くする 88">
              <a:extLst>
                <a:ext uri="{FF2B5EF4-FFF2-40B4-BE49-F238E27FC236}">
                  <a16:creationId xmlns:a16="http://schemas.microsoft.com/office/drawing/2014/main" id="{BC92D870-5D0D-4764-A694-9C7672CFB0EE}"/>
                </a:ext>
              </a:extLst>
            </p:cNvPr>
            <p:cNvSpPr/>
            <p:nvPr/>
          </p:nvSpPr>
          <p:spPr>
            <a:xfrm>
              <a:off x="3402037" y="2965342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e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E</a:t>
              </a:r>
            </a:p>
          </p:txBody>
        </p:sp>
        <p:sp>
          <p:nvSpPr>
            <p:cNvPr id="58" name="四角形: 角を丸くする 90">
              <a:extLst>
                <a:ext uri="{FF2B5EF4-FFF2-40B4-BE49-F238E27FC236}">
                  <a16:creationId xmlns:a16="http://schemas.microsoft.com/office/drawing/2014/main" id="{FF7016BD-E96A-4DED-99C2-5D4DE86480A6}"/>
                </a:ext>
              </a:extLst>
            </p:cNvPr>
            <p:cNvSpPr/>
            <p:nvPr/>
          </p:nvSpPr>
          <p:spPr>
            <a:xfrm>
              <a:off x="2686964" y="2965342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w</a:t>
              </a:r>
            </a:p>
            <a:p>
              <a:pPr algn="r"/>
              <a:r>
                <a:rPr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W</a:t>
              </a:r>
            </a:p>
          </p:txBody>
        </p:sp>
        <p:sp>
          <p:nvSpPr>
            <p:cNvPr id="59" name="四角形: 角を丸くする 91">
              <a:extLst>
                <a:ext uri="{FF2B5EF4-FFF2-40B4-BE49-F238E27FC236}">
                  <a16:creationId xmlns:a16="http://schemas.microsoft.com/office/drawing/2014/main" id="{33D8E3E8-BB5F-4FB4-AD95-78BA4B88EAE9}"/>
                </a:ext>
              </a:extLst>
            </p:cNvPr>
            <p:cNvSpPr/>
            <p:nvPr/>
          </p:nvSpPr>
          <p:spPr>
            <a:xfrm>
              <a:off x="1983198" y="2965342"/>
              <a:ext cx="587759" cy="6271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q</a:t>
              </a:r>
            </a:p>
            <a:p>
              <a:pPr algn="r"/>
              <a:r>
                <a:rPr kumimoji="1" lang="en-US" altLang="ja-JP" sz="2600" b="1" dirty="0">
                  <a:solidFill>
                    <a:srgbClr val="FF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Q</a:t>
              </a:r>
            </a:p>
          </p:txBody>
        </p:sp>
      </p:grpSp>
      <p:sp>
        <p:nvSpPr>
          <p:cNvPr id="14" name="正方形/長方形 13"/>
          <p:cNvSpPr/>
          <p:nvPr/>
        </p:nvSpPr>
        <p:spPr>
          <a:xfrm>
            <a:off x="7803517" y="2360384"/>
            <a:ext cx="2651596" cy="573343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66"/>
              </a:solidFill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8492938" y="3073512"/>
            <a:ext cx="1579418" cy="369332"/>
          </a:xfrm>
          <a:prstGeom prst="borderCallout1">
            <a:avLst>
              <a:gd name="adj1" fmla="val 8746"/>
              <a:gd name="adj2" fmla="val 47223"/>
              <a:gd name="adj3" fmla="val -51305"/>
              <a:gd name="adj4" fmla="val 57281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音量調整</a:t>
            </a:r>
            <a:endParaRPr kumimoji="1"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0" name="タイトル 3"/>
          <p:cNvSpPr txBox="1">
            <a:spLocks/>
          </p:cNvSpPr>
          <p:nvPr/>
        </p:nvSpPr>
        <p:spPr>
          <a:xfrm>
            <a:off x="20479" y="58621"/>
            <a:ext cx="12171522" cy="8788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キーボード配列</a:t>
            </a:r>
            <a:endParaRPr lang="ja-JP" altLang="en-US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717247" y="5023918"/>
            <a:ext cx="1597406" cy="6375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66"/>
              </a:solidFill>
            </a:endParaRPr>
          </a:p>
        </p:txBody>
      </p:sp>
      <p:sp>
        <p:nvSpPr>
          <p:cNvPr id="69" name="正方形/長方形 68"/>
          <p:cNvSpPr/>
          <p:nvPr/>
        </p:nvSpPr>
        <p:spPr>
          <a:xfrm>
            <a:off x="813634" y="2917874"/>
            <a:ext cx="682657" cy="6375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66"/>
              </a:solidFill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432717" y="4345243"/>
            <a:ext cx="1290793" cy="400110"/>
          </a:xfrm>
          <a:prstGeom prst="borderCallout1">
            <a:avLst>
              <a:gd name="adj1" fmla="val 98392"/>
              <a:gd name="adj2" fmla="val 55670"/>
              <a:gd name="adj3" fmla="val 164441"/>
              <a:gd name="adj4" fmla="val 75383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Tahoma" panose="020B0604030504040204" pitchFamily="34" charset="0"/>
              </a:rPr>
              <a:t>Shift</a:t>
            </a:r>
            <a:endParaRPr kumimoji="1" lang="ja-JP" altLang="en-US" sz="2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Tahoma" panose="020B0604030504040204" pitchFamily="34" charset="0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408758" y="3822876"/>
            <a:ext cx="1532828" cy="369332"/>
          </a:xfrm>
          <a:prstGeom prst="borderCallout1">
            <a:avLst>
              <a:gd name="adj1" fmla="val 1437"/>
              <a:gd name="adj2" fmla="val 39571"/>
              <a:gd name="adj3" fmla="val -67560"/>
              <a:gd name="adj4" fmla="val 42110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Tahoma" panose="020B0604030504040204" pitchFamily="34" charset="0"/>
              </a:rPr>
              <a:t>日本語切替</a:t>
            </a:r>
            <a:endParaRPr kumimoji="1"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Tahoma" panose="020B0604030504040204" pitchFamily="34" charset="0"/>
            </a:endParaRPr>
          </a:p>
        </p:txBody>
      </p:sp>
      <p:sp>
        <p:nvSpPr>
          <p:cNvPr id="119" name="正方形/長方形 118"/>
          <p:cNvSpPr/>
          <p:nvPr/>
        </p:nvSpPr>
        <p:spPr>
          <a:xfrm>
            <a:off x="10622653" y="2908317"/>
            <a:ext cx="682657" cy="6375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66"/>
              </a:solidFill>
            </a:endParaRPr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10335491" y="3799144"/>
            <a:ext cx="1410192" cy="369332"/>
          </a:xfrm>
          <a:prstGeom prst="borderCallout1">
            <a:avLst>
              <a:gd name="adj1" fmla="val 1437"/>
              <a:gd name="adj2" fmla="val 39571"/>
              <a:gd name="adj3" fmla="val -67560"/>
              <a:gd name="adj4" fmla="val 42110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Tahoma" panose="020B0604030504040204" pitchFamily="34" charset="0"/>
              </a:rPr>
              <a:t>Backspace</a:t>
            </a:r>
            <a:endParaRPr kumimoji="1"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Tahoma" panose="020B0604030504040204" pitchFamily="34" charset="0"/>
            </a:endParaRPr>
          </a:p>
        </p:txBody>
      </p:sp>
      <p:sp>
        <p:nvSpPr>
          <p:cNvPr id="121" name="正方形/長方形 120"/>
          <p:cNvSpPr/>
          <p:nvPr/>
        </p:nvSpPr>
        <p:spPr>
          <a:xfrm>
            <a:off x="5306701" y="2371767"/>
            <a:ext cx="763653" cy="51571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66"/>
              </a:solidFill>
            </a:endParaRPr>
          </a:p>
        </p:txBody>
      </p:sp>
      <p:sp>
        <p:nvSpPr>
          <p:cNvPr id="122" name="テキスト ボックス 121"/>
          <p:cNvSpPr txBox="1"/>
          <p:nvPr/>
        </p:nvSpPr>
        <p:spPr>
          <a:xfrm>
            <a:off x="5328567" y="3101204"/>
            <a:ext cx="1937118" cy="369332"/>
          </a:xfrm>
          <a:prstGeom prst="borderCallout1">
            <a:avLst>
              <a:gd name="adj1" fmla="val 7496"/>
              <a:gd name="adj2" fmla="val 19370"/>
              <a:gd name="adj3" fmla="val -60056"/>
              <a:gd name="adj4" fmla="val 7054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ウィンドウ切替</a:t>
            </a:r>
            <a:endParaRPr kumimoji="1"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3" name="正方形/長方形 122"/>
          <p:cNvSpPr/>
          <p:nvPr/>
        </p:nvSpPr>
        <p:spPr>
          <a:xfrm>
            <a:off x="4378036" y="2359557"/>
            <a:ext cx="819193" cy="51571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66"/>
              </a:solidFill>
            </a:endParaRPr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3633182" y="3076793"/>
            <a:ext cx="1485616" cy="369332"/>
          </a:xfrm>
          <a:prstGeom prst="borderCallout1">
            <a:avLst>
              <a:gd name="adj1" fmla="val 6245"/>
              <a:gd name="adj2" fmla="val 49452"/>
              <a:gd name="adj3" fmla="val -51681"/>
              <a:gd name="adj4" fmla="val 70585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全画面表示</a:t>
            </a:r>
            <a:endParaRPr kumimoji="1"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7" name="テキスト ボックス 126"/>
          <p:cNvSpPr txBox="1"/>
          <p:nvPr/>
        </p:nvSpPr>
        <p:spPr>
          <a:xfrm>
            <a:off x="170521" y="1060748"/>
            <a:ext cx="3819275" cy="967971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ja-JP" altLang="en-US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部分スクリーンショット方法</a:t>
            </a:r>
            <a:endParaRPr lang="en-US" altLang="ja-JP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kumimoji="1" lang="en-US" altLang="ja-JP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＋ｃ　　　＋</a:t>
            </a:r>
            <a:endParaRPr kumimoji="1" lang="en-US" altLang="ja-JP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endParaRPr kumimoji="1"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9" name="図 12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29" y="1611834"/>
            <a:ext cx="772791" cy="36287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56" y="1607795"/>
            <a:ext cx="630207" cy="352916"/>
          </a:xfrm>
          <a:prstGeom prst="rect">
            <a:avLst/>
          </a:prstGeom>
        </p:spPr>
      </p:pic>
      <p:sp>
        <p:nvSpPr>
          <p:cNvPr id="130" name="テキスト ボックス 129"/>
          <p:cNvSpPr txBox="1"/>
          <p:nvPr/>
        </p:nvSpPr>
        <p:spPr>
          <a:xfrm>
            <a:off x="1401737" y="1317667"/>
            <a:ext cx="754415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Tahoma" panose="020B0604030504040204" pitchFamily="34" charset="0"/>
              </a:rPr>
              <a:t>Shift</a:t>
            </a:r>
            <a:endParaRPr kumimoji="1" lang="ja-JP" altLang="en-US" sz="1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Tahoma" panose="020B0604030504040204" pitchFamily="34" charset="0"/>
            </a:endParaRPr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400547" y="1345512"/>
            <a:ext cx="754415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Tahoma" panose="020B0604030504040204" pitchFamily="34" charset="0"/>
              </a:rPr>
              <a:t>Ctrl</a:t>
            </a:r>
            <a:endParaRPr kumimoji="1" lang="ja-JP" altLang="en-US" sz="1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Tahoma" panose="020B0604030504040204" pitchFamily="34" charset="0"/>
            </a:endParaRPr>
          </a:p>
        </p:txBody>
      </p:sp>
      <p:sp>
        <p:nvSpPr>
          <p:cNvPr id="134" name="テキスト ボックス 133"/>
          <p:cNvSpPr txBox="1"/>
          <p:nvPr/>
        </p:nvSpPr>
        <p:spPr>
          <a:xfrm>
            <a:off x="2227907" y="1351766"/>
            <a:ext cx="1468009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Tahoma" panose="020B0604030504040204" pitchFamily="34" charset="0"/>
              </a:rPr>
              <a:t>ウィンドウ切替</a:t>
            </a:r>
            <a:endParaRPr kumimoji="1" lang="ja-JP" altLang="en-US" sz="1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Tahoma" panose="020B0604030504040204" pitchFamily="34" charset="0"/>
            </a:endParaRPr>
          </a:p>
        </p:txBody>
      </p:sp>
      <p:sp>
        <p:nvSpPr>
          <p:cNvPr id="135" name="正方形/長方形 134"/>
          <p:cNvSpPr/>
          <p:nvPr/>
        </p:nvSpPr>
        <p:spPr>
          <a:xfrm>
            <a:off x="697588" y="5747480"/>
            <a:ext cx="1457781" cy="7456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66"/>
              </a:solidFill>
            </a:endParaRPr>
          </a:p>
        </p:txBody>
      </p:sp>
      <p:sp>
        <p:nvSpPr>
          <p:cNvPr id="136" name="テキスト ボックス 135"/>
          <p:cNvSpPr txBox="1"/>
          <p:nvPr/>
        </p:nvSpPr>
        <p:spPr>
          <a:xfrm>
            <a:off x="2437594" y="5992731"/>
            <a:ext cx="926841" cy="400110"/>
          </a:xfrm>
          <a:prstGeom prst="borderCallout1">
            <a:avLst>
              <a:gd name="adj1" fmla="val 56840"/>
              <a:gd name="adj2" fmla="val -4122"/>
              <a:gd name="adj3" fmla="val 29396"/>
              <a:gd name="adj4" fmla="val -32244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Tahoma" panose="020B0604030504040204" pitchFamily="34" charset="0"/>
              </a:rPr>
              <a:t>ctrl</a:t>
            </a:r>
            <a:endParaRPr kumimoji="1" lang="ja-JP" altLang="en-US" sz="2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Tahoma" panose="020B060403050404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398" y="1595262"/>
            <a:ext cx="629061" cy="351974"/>
          </a:xfrm>
          <a:prstGeom prst="rect">
            <a:avLst/>
          </a:prstGeom>
        </p:spPr>
      </p:pic>
      <p:sp>
        <p:nvSpPr>
          <p:cNvPr id="61" name="正方形/長方形 60"/>
          <p:cNvSpPr/>
          <p:nvPr/>
        </p:nvSpPr>
        <p:spPr>
          <a:xfrm>
            <a:off x="6148033" y="2371767"/>
            <a:ext cx="763653" cy="515712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66"/>
              </a:solidFill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5717701" y="1633671"/>
            <a:ext cx="1937118" cy="369332"/>
          </a:xfrm>
          <a:prstGeom prst="borderCallout1">
            <a:avLst>
              <a:gd name="adj1" fmla="val 105028"/>
              <a:gd name="adj2" fmla="val 32244"/>
              <a:gd name="adj3" fmla="val 198780"/>
              <a:gd name="adj4" fmla="val 34232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カタカナ変換</a:t>
            </a:r>
            <a:endParaRPr kumimoji="1"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7883236" y="2428876"/>
            <a:ext cx="2452256" cy="418683"/>
          </a:xfrm>
          <a:prstGeom prst="rect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66"/>
              </a:solidFill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9023974" y="1613750"/>
            <a:ext cx="1937118" cy="369332"/>
          </a:xfrm>
          <a:prstGeom prst="borderCallout1">
            <a:avLst>
              <a:gd name="adj1" fmla="val 105028"/>
              <a:gd name="adj2" fmla="val 32244"/>
              <a:gd name="adj3" fmla="val 198780"/>
              <a:gd name="adj4" fmla="val 34232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英字変換</a:t>
            </a:r>
            <a:endParaRPr kumimoji="1"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5" name="角丸四角形 64"/>
          <p:cNvSpPr/>
          <p:nvPr/>
        </p:nvSpPr>
        <p:spPr>
          <a:xfrm>
            <a:off x="4403949" y="5763946"/>
            <a:ext cx="2452254" cy="76197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7" name="タイトル 3"/>
          <p:cNvSpPr txBox="1">
            <a:spLocks/>
          </p:cNvSpPr>
          <p:nvPr/>
        </p:nvSpPr>
        <p:spPr>
          <a:xfrm>
            <a:off x="7194321" y="6039041"/>
            <a:ext cx="2912857" cy="460900"/>
          </a:xfrm>
          <a:prstGeom prst="accentBorderCallout1">
            <a:avLst>
              <a:gd name="adj1" fmla="val 41210"/>
              <a:gd name="adj2" fmla="val 551"/>
              <a:gd name="adj3" fmla="val 18918"/>
              <a:gd name="adj4" fmla="val -12272"/>
            </a:avLst>
          </a:prstGeom>
          <a:solidFill>
            <a:srgbClr val="FFFFCC"/>
          </a:solidFill>
          <a:ln w="38100">
            <a:solidFill>
              <a:srgbClr val="FF000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2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スペース・</a:t>
            </a: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漢字変換</a:t>
            </a:r>
            <a:endParaRPr lang="en-US" altLang="ja-JP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711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/>
          <p:cNvSpPr txBox="1">
            <a:spLocks/>
          </p:cNvSpPr>
          <p:nvPr/>
        </p:nvSpPr>
        <p:spPr>
          <a:xfrm>
            <a:off x="0" y="240548"/>
            <a:ext cx="12191999" cy="8246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タブレットモードでのキーボード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D8DFE3"/>
              </a:clrFrom>
              <a:clrTo>
                <a:srgbClr val="D8DFE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06" t="2168" r="2447" b="640"/>
          <a:stretch/>
        </p:blipFill>
        <p:spPr>
          <a:xfrm>
            <a:off x="512618" y="3799710"/>
            <a:ext cx="3657600" cy="23240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337321" y="1428015"/>
            <a:ext cx="10258934" cy="2008909"/>
          </a:xfrm>
          <a:prstGeom prst="rect">
            <a:avLst/>
          </a:prstGeom>
          <a:ln w="38100">
            <a:noFill/>
            <a:prstDash val="sysDot"/>
          </a:ln>
        </p:spPr>
        <p:txBody>
          <a:bodyPr/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pPr algn="l">
              <a:lnSpc>
                <a:spcPts val="4600"/>
              </a:lnSpc>
            </a:pPr>
            <a:r>
              <a:rPr lang="ja-JP" altLang="en-US" sz="2800" dirty="0"/>
              <a:t>画面をひっくりかえすと　タブレットモードになります</a:t>
            </a:r>
            <a:endParaRPr lang="en-US" altLang="ja-JP" sz="2800" dirty="0"/>
          </a:p>
          <a:p>
            <a:pPr algn="l">
              <a:lnSpc>
                <a:spcPts val="4600"/>
              </a:lnSpc>
            </a:pPr>
            <a:r>
              <a:rPr lang="ja-JP" altLang="en-US" sz="2800" dirty="0"/>
              <a:t>ドキュメント画面の上でダブルタップすると</a:t>
            </a:r>
            <a:endParaRPr lang="en-US" altLang="ja-JP" sz="2800" dirty="0"/>
          </a:p>
          <a:p>
            <a:pPr algn="l">
              <a:lnSpc>
                <a:spcPts val="4600"/>
              </a:lnSpc>
            </a:pPr>
            <a:r>
              <a:rPr lang="ja-JP" altLang="en-US" sz="2800" dirty="0"/>
              <a:t>ソフトキーボードが出てきます</a:t>
            </a: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6249" y="4084805"/>
            <a:ext cx="6717933" cy="203890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4676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187" y="1432873"/>
            <a:ext cx="9400922" cy="528543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タイトル 3"/>
          <p:cNvSpPr txBox="1">
            <a:spLocks/>
          </p:cNvSpPr>
          <p:nvPr/>
        </p:nvSpPr>
        <p:spPr>
          <a:xfrm>
            <a:off x="4280474" y="1916734"/>
            <a:ext cx="5324909" cy="1492267"/>
          </a:xfrm>
          <a:prstGeom prst="wedgeRectCallout">
            <a:avLst>
              <a:gd name="adj1" fmla="val -41384"/>
              <a:gd name="adj2" fmla="val 71971"/>
            </a:avLst>
          </a:prstGeom>
          <a:solidFill>
            <a:srgbClr val="FDFECE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ctr">
            <a:noAutofit/>
          </a:bodyPr>
          <a:lstStyle>
            <a:defPPr>
              <a:defRPr lang="ja-JP"/>
            </a:defPPr>
            <a:lvl1pPr algn="ctr">
              <a:lnSpc>
                <a:spcPct val="150000"/>
              </a:lnSpc>
              <a:defRPr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defRPr>
            </a:lvl1pPr>
          </a:lstStyle>
          <a:p>
            <a:pPr algn="l">
              <a:lnSpc>
                <a:spcPts val="3000"/>
              </a:lnSpc>
            </a:pPr>
            <a:r>
              <a:rPr lang="ja-JP" altLang="en-US" sz="2000" dirty="0"/>
              <a:t>ダブルタップしてカーソルを</a:t>
            </a:r>
            <a:r>
              <a:rPr lang="ja-JP" altLang="en-US" sz="2000" dirty="0" smtClean="0"/>
              <a:t>表示させる</a:t>
            </a:r>
            <a:r>
              <a:rPr lang="ja-JP" altLang="en-US" sz="2000" dirty="0"/>
              <a:t>と</a:t>
            </a:r>
            <a:endParaRPr lang="en-US" altLang="ja-JP" sz="2000" dirty="0"/>
          </a:p>
          <a:p>
            <a:pPr algn="l">
              <a:lnSpc>
                <a:spcPts val="3000"/>
              </a:lnSpc>
            </a:pPr>
            <a:endParaRPr lang="en-US" altLang="ja-JP" sz="2000" dirty="0"/>
          </a:p>
          <a:p>
            <a:pPr algn="l">
              <a:lnSpc>
                <a:spcPts val="3000"/>
              </a:lnSpc>
            </a:pPr>
            <a:r>
              <a:rPr lang="ja-JP" altLang="en-US" sz="2000" dirty="0"/>
              <a:t>画面キーボードが表示される</a:t>
            </a: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0" y="240548"/>
            <a:ext cx="12191999" cy="8246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タブレットモードでのキーボード</a:t>
            </a:r>
          </a:p>
        </p:txBody>
      </p:sp>
    </p:spTree>
    <p:extLst>
      <p:ext uri="{BB962C8B-B14F-4D97-AF65-F5344CB8AC3E}">
        <p14:creationId xmlns:p14="http://schemas.microsoft.com/office/powerpoint/2010/main" val="26353649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612" y="2288038"/>
            <a:ext cx="11645706" cy="353449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1" name="タイトル 3"/>
          <p:cNvSpPr txBox="1">
            <a:spLocks/>
          </p:cNvSpPr>
          <p:nvPr/>
        </p:nvSpPr>
        <p:spPr>
          <a:xfrm>
            <a:off x="1641084" y="1158361"/>
            <a:ext cx="2757269" cy="761743"/>
          </a:xfrm>
          <a:prstGeom prst="wedgeRectCallout">
            <a:avLst>
              <a:gd name="adj1" fmla="val -14337"/>
              <a:gd name="adj2" fmla="val 114273"/>
            </a:avLst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手書き入力へきりかえ</a:t>
            </a:r>
            <a:endParaRPr lang="en-US" altLang="ja-JP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4752336" y="5242092"/>
            <a:ext cx="2825257" cy="54864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角丸四角形 21"/>
          <p:cNvSpPr/>
          <p:nvPr/>
        </p:nvSpPr>
        <p:spPr>
          <a:xfrm>
            <a:off x="2688794" y="5330991"/>
            <a:ext cx="661851" cy="54864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536601" y="5317929"/>
            <a:ext cx="806044" cy="54864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角丸四角形 23"/>
          <p:cNvSpPr/>
          <p:nvPr/>
        </p:nvSpPr>
        <p:spPr>
          <a:xfrm>
            <a:off x="10904155" y="5330991"/>
            <a:ext cx="806044" cy="45974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角丸四角形 24"/>
          <p:cNvSpPr/>
          <p:nvPr/>
        </p:nvSpPr>
        <p:spPr>
          <a:xfrm>
            <a:off x="10899801" y="3132076"/>
            <a:ext cx="806044" cy="54864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角丸四角形 25"/>
          <p:cNvSpPr/>
          <p:nvPr/>
        </p:nvSpPr>
        <p:spPr>
          <a:xfrm>
            <a:off x="10899801" y="3821042"/>
            <a:ext cx="806044" cy="54864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角丸四角形 26"/>
          <p:cNvSpPr/>
          <p:nvPr/>
        </p:nvSpPr>
        <p:spPr>
          <a:xfrm>
            <a:off x="2188051" y="2316903"/>
            <a:ext cx="661851" cy="54864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角丸四角形 27"/>
          <p:cNvSpPr/>
          <p:nvPr/>
        </p:nvSpPr>
        <p:spPr>
          <a:xfrm>
            <a:off x="5778496" y="2316903"/>
            <a:ext cx="661851" cy="54864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タイトル 3"/>
          <p:cNvSpPr txBox="1">
            <a:spLocks/>
          </p:cNvSpPr>
          <p:nvPr/>
        </p:nvSpPr>
        <p:spPr>
          <a:xfrm>
            <a:off x="5552910" y="1229448"/>
            <a:ext cx="1608593" cy="814100"/>
          </a:xfrm>
          <a:prstGeom prst="wedgeRectCallout">
            <a:avLst>
              <a:gd name="adj1" fmla="val -13705"/>
              <a:gd name="adj2" fmla="val 99517"/>
            </a:avLst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defPPr>
              <a:defRPr lang="ja-JP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r>
              <a:rPr lang="ja-JP" altLang="en-US" dirty="0"/>
              <a:t>小さく表示</a:t>
            </a:r>
            <a:endParaRPr lang="en-US" altLang="ja-JP" dirty="0"/>
          </a:p>
        </p:txBody>
      </p:sp>
      <p:sp>
        <p:nvSpPr>
          <p:cNvPr id="30" name="タイトル 3"/>
          <p:cNvSpPr txBox="1">
            <a:spLocks/>
          </p:cNvSpPr>
          <p:nvPr/>
        </p:nvSpPr>
        <p:spPr>
          <a:xfrm>
            <a:off x="38527" y="4373553"/>
            <a:ext cx="2149524" cy="806933"/>
          </a:xfrm>
          <a:prstGeom prst="wedgeRectCallout">
            <a:avLst>
              <a:gd name="adj1" fmla="val -8237"/>
              <a:gd name="adj2" fmla="val 65728"/>
            </a:avLst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000"/>
              </a:lnSpc>
            </a:pP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数字や記号へ</a:t>
            </a:r>
            <a:endParaRPr lang="en-US" altLang="ja-JP" sz="2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>
              <a:lnSpc>
                <a:spcPts val="3000"/>
              </a:lnSpc>
            </a:pP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きりかえ</a:t>
            </a:r>
            <a:endParaRPr lang="en-US" altLang="ja-JP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1" name="タイトル 3"/>
          <p:cNvSpPr txBox="1">
            <a:spLocks/>
          </p:cNvSpPr>
          <p:nvPr/>
        </p:nvSpPr>
        <p:spPr>
          <a:xfrm>
            <a:off x="2398773" y="4373554"/>
            <a:ext cx="1796646" cy="764054"/>
          </a:xfrm>
          <a:prstGeom prst="wedgeRectCallout">
            <a:avLst>
              <a:gd name="adj1" fmla="val -9815"/>
              <a:gd name="adj2" fmla="val 78567"/>
            </a:avLst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日本語入力のきりかえ</a:t>
            </a:r>
            <a:endParaRPr lang="en-US" altLang="ja-JP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タイトル 3"/>
          <p:cNvSpPr txBox="1">
            <a:spLocks/>
          </p:cNvSpPr>
          <p:nvPr/>
        </p:nvSpPr>
        <p:spPr>
          <a:xfrm>
            <a:off x="5364857" y="4466507"/>
            <a:ext cx="1796646" cy="592284"/>
          </a:xfrm>
          <a:prstGeom prst="wedgeRectCallout">
            <a:avLst>
              <a:gd name="adj1" fmla="val -8153"/>
              <a:gd name="adj2" fmla="val 75547"/>
            </a:avLst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スペースキー</a:t>
            </a:r>
            <a:endParaRPr lang="en-US" altLang="ja-JP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2" name="タイトル 3"/>
          <p:cNvSpPr txBox="1">
            <a:spLocks/>
          </p:cNvSpPr>
          <p:nvPr/>
        </p:nvSpPr>
        <p:spPr>
          <a:xfrm>
            <a:off x="10001478" y="2364574"/>
            <a:ext cx="1533975" cy="596350"/>
          </a:xfrm>
          <a:prstGeom prst="wedgeRectCallout">
            <a:avLst>
              <a:gd name="adj1" fmla="val 7436"/>
              <a:gd name="adj2" fmla="val 87078"/>
            </a:avLst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文字を消す</a:t>
            </a:r>
            <a:endParaRPr lang="en-US" altLang="ja-JP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3" name="タイトル 3"/>
          <p:cNvSpPr txBox="1">
            <a:spLocks/>
          </p:cNvSpPr>
          <p:nvPr/>
        </p:nvSpPr>
        <p:spPr>
          <a:xfrm>
            <a:off x="10001478" y="4620852"/>
            <a:ext cx="1796646" cy="490360"/>
          </a:xfrm>
          <a:prstGeom prst="wedgeRectCallout">
            <a:avLst>
              <a:gd name="adj1" fmla="val 32161"/>
              <a:gd name="adj2" fmla="val -116588"/>
            </a:avLst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エンターキー</a:t>
            </a:r>
            <a:endParaRPr lang="en-US" altLang="ja-JP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4" name="タイトル 3"/>
          <p:cNvSpPr txBox="1">
            <a:spLocks/>
          </p:cNvSpPr>
          <p:nvPr/>
        </p:nvSpPr>
        <p:spPr>
          <a:xfrm>
            <a:off x="8969521" y="6021393"/>
            <a:ext cx="2736324" cy="647071"/>
          </a:xfrm>
          <a:prstGeom prst="wedgeRectCallout">
            <a:avLst>
              <a:gd name="adj1" fmla="val 34236"/>
              <a:gd name="adj2" fmla="val -96688"/>
            </a:avLst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18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画面</a:t>
            </a:r>
            <a:r>
              <a:rPr lang="ja-JP" altLang="en-US" sz="1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キーボードをかくす</a:t>
            </a:r>
            <a:endParaRPr lang="en-US" altLang="ja-JP" sz="1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1" name="タイトル 3"/>
          <p:cNvSpPr txBox="1">
            <a:spLocks/>
          </p:cNvSpPr>
          <p:nvPr/>
        </p:nvSpPr>
        <p:spPr>
          <a:xfrm>
            <a:off x="93" y="333680"/>
            <a:ext cx="12191999" cy="8246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タブレットモードでのキーボード</a:t>
            </a:r>
          </a:p>
        </p:txBody>
      </p:sp>
      <p:sp>
        <p:nvSpPr>
          <p:cNvPr id="35" name="テキスト ボックス 8"/>
          <p:cNvSpPr txBox="1"/>
          <p:nvPr/>
        </p:nvSpPr>
        <p:spPr>
          <a:xfrm>
            <a:off x="699757" y="2754299"/>
            <a:ext cx="479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</a:t>
            </a:r>
            <a:endParaRPr kumimoji="1" lang="ja-JP" altLang="en-US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77046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タイトル 3"/>
          <p:cNvSpPr txBox="1">
            <a:spLocks/>
          </p:cNvSpPr>
          <p:nvPr/>
        </p:nvSpPr>
        <p:spPr>
          <a:xfrm>
            <a:off x="93" y="333680"/>
            <a:ext cx="12191999" cy="8246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タブレットモードでのキーボード</a:t>
            </a: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679" y="2922105"/>
            <a:ext cx="11645706" cy="356715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38" name="角丸四角形 37"/>
          <p:cNvSpPr/>
          <p:nvPr/>
        </p:nvSpPr>
        <p:spPr>
          <a:xfrm>
            <a:off x="329615" y="3517770"/>
            <a:ext cx="11532769" cy="237582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角丸四角形 41"/>
          <p:cNvSpPr/>
          <p:nvPr/>
        </p:nvSpPr>
        <p:spPr>
          <a:xfrm>
            <a:off x="5708515" y="2856709"/>
            <a:ext cx="661851" cy="54864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楕円 45"/>
          <p:cNvSpPr/>
          <p:nvPr/>
        </p:nvSpPr>
        <p:spPr>
          <a:xfrm>
            <a:off x="216679" y="3811530"/>
            <a:ext cx="3332109" cy="139340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ja-JP" altLang="en-US" sz="2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rPr>
              <a:t>ペン</a:t>
            </a:r>
            <a:r>
              <a:rPr lang="ja-JP" altLang="en-US" sz="1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rPr>
              <a:t>または</a:t>
            </a:r>
            <a:r>
              <a:rPr lang="ja-JP" altLang="en-US" sz="2400" dirty="0" err="1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rPr>
              <a:t>ゆびで</a:t>
            </a:r>
            <a:r>
              <a:rPr lang="ja-JP" altLang="en-US" sz="2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rPr>
              <a:t>文字を書く</a:t>
            </a:r>
            <a:endParaRPr lang="en-US" altLang="ja-JP" sz="2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j-cs"/>
            </a:endParaRPr>
          </a:p>
        </p:txBody>
      </p:sp>
      <p:sp>
        <p:nvSpPr>
          <p:cNvPr id="47" name="フリーフォーム 46"/>
          <p:cNvSpPr/>
          <p:nvPr/>
        </p:nvSpPr>
        <p:spPr>
          <a:xfrm>
            <a:off x="2017337" y="3638101"/>
            <a:ext cx="2017336" cy="279140"/>
          </a:xfrm>
          <a:custGeom>
            <a:avLst/>
            <a:gdLst>
              <a:gd name="connsiteX0" fmla="*/ 0 w 3918857"/>
              <a:gd name="connsiteY0" fmla="*/ 414165 h 414165"/>
              <a:gd name="connsiteX1" fmla="*/ 1123406 w 3918857"/>
              <a:gd name="connsiteY1" fmla="*/ 74530 h 414165"/>
              <a:gd name="connsiteX2" fmla="*/ 2991394 w 3918857"/>
              <a:gd name="connsiteY2" fmla="*/ 22279 h 414165"/>
              <a:gd name="connsiteX3" fmla="*/ 3918857 w 3918857"/>
              <a:gd name="connsiteY3" fmla="*/ 361913 h 41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857" h="414165">
                <a:moveTo>
                  <a:pt x="0" y="414165"/>
                </a:moveTo>
                <a:cubicBezTo>
                  <a:pt x="312420" y="277004"/>
                  <a:pt x="624840" y="139844"/>
                  <a:pt x="1123406" y="74530"/>
                </a:cubicBezTo>
                <a:cubicBezTo>
                  <a:pt x="1621972" y="9216"/>
                  <a:pt x="2525486" y="-25618"/>
                  <a:pt x="2991394" y="22279"/>
                </a:cubicBezTo>
                <a:cubicBezTo>
                  <a:pt x="3457303" y="70176"/>
                  <a:pt x="3688080" y="216044"/>
                  <a:pt x="3918857" y="361913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326421" y="1238850"/>
            <a:ext cx="8268593" cy="713318"/>
          </a:xfrm>
          <a:prstGeom prst="rect">
            <a:avLst/>
          </a:prstGeom>
          <a:ln w="38100">
            <a:noFill/>
            <a:prstDash val="sysDot"/>
          </a:ln>
        </p:spPr>
        <p:txBody>
          <a:bodyPr/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pPr algn="l">
              <a:lnSpc>
                <a:spcPts val="4600"/>
              </a:lnSpc>
            </a:pPr>
            <a:r>
              <a:rPr lang="ja-JP" altLang="en-US" sz="2800" dirty="0"/>
              <a:t>手書きで文字を入力することができます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530" y="2978628"/>
            <a:ext cx="438211" cy="342948"/>
          </a:xfrm>
          <a:prstGeom prst="rect">
            <a:avLst/>
          </a:prstGeom>
        </p:spPr>
      </p:pic>
      <p:sp>
        <p:nvSpPr>
          <p:cNvPr id="49" name="タイトル 3"/>
          <p:cNvSpPr txBox="1">
            <a:spLocks/>
          </p:cNvSpPr>
          <p:nvPr/>
        </p:nvSpPr>
        <p:spPr>
          <a:xfrm>
            <a:off x="504098" y="2063411"/>
            <a:ext cx="2757269" cy="550456"/>
          </a:xfrm>
          <a:prstGeom prst="wedgeRectCallout">
            <a:avLst>
              <a:gd name="adj1" fmla="val 28399"/>
              <a:gd name="adj2" fmla="val 84260"/>
            </a:avLst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手書き入力</a:t>
            </a:r>
            <a:r>
              <a:rPr lang="ja-JP" altLang="en-US" sz="20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へ切りかえ</a:t>
            </a:r>
            <a:endParaRPr lang="en-US" altLang="ja-JP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0" name="角丸四角形 49"/>
          <p:cNvSpPr/>
          <p:nvPr/>
        </p:nvSpPr>
        <p:spPr>
          <a:xfrm>
            <a:off x="2166709" y="2864621"/>
            <a:ext cx="661851" cy="54864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タイトル 3"/>
          <p:cNvSpPr txBox="1">
            <a:spLocks/>
          </p:cNvSpPr>
          <p:nvPr/>
        </p:nvSpPr>
        <p:spPr>
          <a:xfrm>
            <a:off x="5708515" y="1952169"/>
            <a:ext cx="4848654" cy="661698"/>
          </a:xfrm>
          <a:prstGeom prst="wedgeRectCallout">
            <a:avLst>
              <a:gd name="adj1" fmla="val -37223"/>
              <a:gd name="adj2" fmla="val 86964"/>
            </a:avLst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手書き画面</a:t>
            </a:r>
            <a:r>
              <a:rPr lang="ja-JP" altLang="en-US" sz="20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を小さく表示</a:t>
            </a: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させる</a:t>
            </a:r>
            <a:endParaRPr lang="en-US" altLang="ja-JP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05513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タイトル 3"/>
          <p:cNvSpPr txBox="1">
            <a:spLocks/>
          </p:cNvSpPr>
          <p:nvPr/>
        </p:nvSpPr>
        <p:spPr>
          <a:xfrm>
            <a:off x="93" y="333680"/>
            <a:ext cx="12191999" cy="8246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タブレットモードでのキーボード</a:t>
            </a: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398" y="2158533"/>
            <a:ext cx="11645706" cy="356715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38" name="角丸四角形 37"/>
          <p:cNvSpPr/>
          <p:nvPr/>
        </p:nvSpPr>
        <p:spPr>
          <a:xfrm>
            <a:off x="188398" y="2754199"/>
            <a:ext cx="11645705" cy="237582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楕円 45"/>
          <p:cNvSpPr/>
          <p:nvPr/>
        </p:nvSpPr>
        <p:spPr>
          <a:xfrm>
            <a:off x="188398" y="3047959"/>
            <a:ext cx="3332109" cy="139340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ja-JP" altLang="en-US" sz="2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rPr>
              <a:t>ペン</a:t>
            </a:r>
            <a:r>
              <a:rPr lang="ja-JP" altLang="en-US" sz="1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rPr>
              <a:t>または</a:t>
            </a:r>
            <a:r>
              <a:rPr lang="ja-JP" altLang="en-US" sz="2400" dirty="0" err="1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rPr>
              <a:t>ゆびで</a:t>
            </a:r>
            <a:r>
              <a:rPr lang="ja-JP" altLang="en-US" sz="2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rPr>
              <a:t>文字を書く</a:t>
            </a:r>
            <a:endParaRPr lang="en-US" altLang="ja-JP" sz="2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+mj-cs"/>
            </a:endParaRPr>
          </a:p>
        </p:txBody>
      </p:sp>
      <p:sp>
        <p:nvSpPr>
          <p:cNvPr id="47" name="フリーフォーム 46"/>
          <p:cNvSpPr/>
          <p:nvPr/>
        </p:nvSpPr>
        <p:spPr>
          <a:xfrm>
            <a:off x="1989056" y="2874530"/>
            <a:ext cx="2017336" cy="279140"/>
          </a:xfrm>
          <a:custGeom>
            <a:avLst/>
            <a:gdLst>
              <a:gd name="connsiteX0" fmla="*/ 0 w 3918857"/>
              <a:gd name="connsiteY0" fmla="*/ 414165 h 414165"/>
              <a:gd name="connsiteX1" fmla="*/ 1123406 w 3918857"/>
              <a:gd name="connsiteY1" fmla="*/ 74530 h 414165"/>
              <a:gd name="connsiteX2" fmla="*/ 2991394 w 3918857"/>
              <a:gd name="connsiteY2" fmla="*/ 22279 h 414165"/>
              <a:gd name="connsiteX3" fmla="*/ 3918857 w 3918857"/>
              <a:gd name="connsiteY3" fmla="*/ 361913 h 41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857" h="414165">
                <a:moveTo>
                  <a:pt x="0" y="414165"/>
                </a:moveTo>
                <a:cubicBezTo>
                  <a:pt x="312420" y="277004"/>
                  <a:pt x="624840" y="139844"/>
                  <a:pt x="1123406" y="74530"/>
                </a:cubicBezTo>
                <a:cubicBezTo>
                  <a:pt x="1621972" y="9216"/>
                  <a:pt x="2525486" y="-25618"/>
                  <a:pt x="2991394" y="22279"/>
                </a:cubicBezTo>
                <a:cubicBezTo>
                  <a:pt x="3457303" y="70176"/>
                  <a:pt x="3688080" y="216044"/>
                  <a:pt x="3918857" y="361913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363369" y="1298335"/>
            <a:ext cx="8268593" cy="713318"/>
          </a:xfrm>
          <a:prstGeom prst="rect">
            <a:avLst/>
          </a:prstGeom>
          <a:ln w="38100">
            <a:noFill/>
            <a:prstDash val="sysDot"/>
          </a:ln>
        </p:spPr>
        <p:txBody>
          <a:bodyPr/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pPr algn="l">
              <a:lnSpc>
                <a:spcPts val="4600"/>
              </a:lnSpc>
            </a:pPr>
            <a:r>
              <a:rPr lang="ja-JP" altLang="en-US" sz="2800" dirty="0"/>
              <a:t>文字</a:t>
            </a:r>
            <a:r>
              <a:rPr lang="ja-JP" altLang="en-US" sz="2800" dirty="0" smtClean="0"/>
              <a:t>をかいて</a:t>
            </a:r>
            <a:r>
              <a:rPr lang="ja-JP" altLang="en-US" sz="2800" dirty="0"/>
              <a:t>　エンターで確定します</a:t>
            </a:r>
          </a:p>
        </p:txBody>
      </p:sp>
      <p:sp>
        <p:nvSpPr>
          <p:cNvPr id="53" name="角丸四角形 52"/>
          <p:cNvSpPr/>
          <p:nvPr/>
        </p:nvSpPr>
        <p:spPr>
          <a:xfrm>
            <a:off x="9760689" y="5153533"/>
            <a:ext cx="806044" cy="54864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タイトル 3"/>
          <p:cNvSpPr txBox="1">
            <a:spLocks/>
          </p:cNvSpPr>
          <p:nvPr/>
        </p:nvSpPr>
        <p:spPr>
          <a:xfrm>
            <a:off x="9668410" y="5932051"/>
            <a:ext cx="1796646" cy="490360"/>
          </a:xfrm>
          <a:prstGeom prst="wedgeRectCallout">
            <a:avLst>
              <a:gd name="adj1" fmla="val -26604"/>
              <a:gd name="adj2" fmla="val -99287"/>
            </a:avLst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エンターキー</a:t>
            </a:r>
            <a:endParaRPr lang="en-US" altLang="ja-JP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8742594" y="5138407"/>
            <a:ext cx="806044" cy="54864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タイトル 3"/>
          <p:cNvSpPr txBox="1">
            <a:spLocks/>
          </p:cNvSpPr>
          <p:nvPr/>
        </p:nvSpPr>
        <p:spPr>
          <a:xfrm>
            <a:off x="7753526" y="5953662"/>
            <a:ext cx="1796646" cy="490360"/>
          </a:xfrm>
          <a:prstGeom prst="wedgeRectCallout">
            <a:avLst>
              <a:gd name="adj1" fmla="val 27964"/>
              <a:gd name="adj2" fmla="val -114666"/>
            </a:avLst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文字をけす</a:t>
            </a:r>
            <a:endParaRPr lang="en-US" altLang="ja-JP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88398" y="2158533"/>
            <a:ext cx="11645705" cy="490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03315" y="2243579"/>
            <a:ext cx="4760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あさがきた　</a:t>
            </a:r>
            <a:r>
              <a:rPr kumimoji="1" lang="ja-JP" altLang="en-US" dirty="0" smtClean="0"/>
              <a:t>あきがきた</a:t>
            </a:r>
            <a:r>
              <a:rPr kumimoji="1" lang="ja-JP" altLang="en-US" dirty="0"/>
              <a:t>　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392" y="3227067"/>
            <a:ext cx="5724525" cy="1704975"/>
          </a:xfrm>
          <a:prstGeom prst="rect">
            <a:avLst/>
          </a:prstGeom>
        </p:spPr>
      </p:pic>
      <p:sp>
        <p:nvSpPr>
          <p:cNvPr id="18" name="角丸四角形 17"/>
          <p:cNvSpPr/>
          <p:nvPr/>
        </p:nvSpPr>
        <p:spPr>
          <a:xfrm>
            <a:off x="503566" y="2138282"/>
            <a:ext cx="1485489" cy="54864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タイトル 3"/>
          <p:cNvSpPr txBox="1">
            <a:spLocks/>
          </p:cNvSpPr>
          <p:nvPr/>
        </p:nvSpPr>
        <p:spPr>
          <a:xfrm>
            <a:off x="188398" y="1456192"/>
            <a:ext cx="1796646" cy="490360"/>
          </a:xfrm>
          <a:prstGeom prst="wedgeRectCallout">
            <a:avLst>
              <a:gd name="adj1" fmla="val 23766"/>
              <a:gd name="adj2" fmla="val 98723"/>
            </a:avLst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1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えらんでタップ</a:t>
            </a:r>
            <a:endParaRPr lang="en-US" altLang="ja-JP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62590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/>
          <p:cNvSpPr txBox="1">
            <a:spLocks/>
          </p:cNvSpPr>
          <p:nvPr/>
        </p:nvSpPr>
        <p:spPr>
          <a:xfrm>
            <a:off x="0" y="338390"/>
            <a:ext cx="12192000" cy="8968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今は使わない･･･でも</a:t>
            </a:r>
            <a:r>
              <a:rPr lang="ja-JP" altLang="en-US" sz="4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またあとで使いたい</a:t>
            </a: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ときは</a:t>
            </a:r>
            <a:endParaRPr lang="en-US" altLang="ja-JP" sz="40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347" t="2346" r="2190" b="1289"/>
          <a:stretch/>
        </p:blipFill>
        <p:spPr>
          <a:xfrm rot="10800000">
            <a:off x="6317577" y="3069552"/>
            <a:ext cx="4924698" cy="3461657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76" y="2776307"/>
            <a:ext cx="5006537" cy="3754902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1524000" y="1320643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使い終わったら</a:t>
            </a:r>
            <a:r>
              <a:rPr lang="ja-JP" altLang="en-US" sz="3200" dirty="0" smtClean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ふた</a:t>
            </a:r>
            <a:r>
              <a:rPr lang="ja-JP" altLang="en-US" sz="32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を閉めて</a:t>
            </a:r>
            <a:r>
              <a:rPr lang="ja-JP" altLang="en-US" sz="3200" dirty="0" smtClean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おきましょう</a:t>
            </a:r>
            <a:endParaRPr lang="en-US" altLang="ja-JP" sz="3200" dirty="0" smtClean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電源</a:t>
            </a:r>
            <a:r>
              <a:rPr lang="ja-JP" altLang="en-US" sz="32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は入っていますがお休み中</a:t>
            </a:r>
            <a:r>
              <a:rPr lang="en-US" altLang="ja-JP" sz="32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</a:t>
            </a:r>
            <a:r>
              <a:rPr lang="ja-JP" altLang="en-US" sz="32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スリープ</a:t>
            </a:r>
            <a:r>
              <a:rPr lang="en-US" altLang="ja-JP" sz="32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)</a:t>
            </a:r>
            <a:r>
              <a:rPr lang="ja-JP" altLang="en-US" sz="32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です　　　</a:t>
            </a:r>
          </a:p>
        </p:txBody>
      </p:sp>
    </p:spTree>
    <p:extLst>
      <p:ext uri="{BB962C8B-B14F-4D97-AF65-F5344CB8AC3E}">
        <p14:creationId xmlns:p14="http://schemas.microsoft.com/office/powerpoint/2010/main" val="148949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/>
          <p:cNvSpPr txBox="1">
            <a:spLocks/>
          </p:cNvSpPr>
          <p:nvPr/>
        </p:nvSpPr>
        <p:spPr>
          <a:xfrm>
            <a:off x="0" y="93364"/>
            <a:ext cx="12192000" cy="8338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ja-JP" altLang="en-US" sz="4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帰るとき</a:t>
            </a: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には</a:t>
            </a:r>
            <a:r>
              <a:rPr lang="ja-JP" altLang="en-US" sz="4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シャットダウン</a:t>
            </a: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7554240" y="1129275"/>
            <a:ext cx="4397128" cy="5881126"/>
            <a:chOff x="7038109" y="2477387"/>
            <a:chExt cx="3186245" cy="4518937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4889" t="93183" r="1" b="-2759"/>
            <a:stretch/>
          </p:blipFill>
          <p:spPr>
            <a:xfrm>
              <a:off x="7038109" y="6298340"/>
              <a:ext cx="3186245" cy="697984"/>
            </a:xfrm>
            <a:prstGeom prst="rect">
              <a:avLst/>
            </a:prstGeom>
          </p:spPr>
        </p:pic>
        <p:grpSp>
          <p:nvGrpSpPr>
            <p:cNvPr id="2" name="グループ化 1"/>
            <p:cNvGrpSpPr/>
            <p:nvPr/>
          </p:nvGrpSpPr>
          <p:grpSpPr>
            <a:xfrm>
              <a:off x="7038109" y="2477387"/>
              <a:ext cx="3186245" cy="4317585"/>
              <a:chOff x="7038109" y="2477387"/>
              <a:chExt cx="3186245" cy="4317585"/>
            </a:xfrm>
          </p:grpSpPr>
          <p:pic>
            <p:nvPicPr>
              <p:cNvPr id="6" name="図 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175" t="4734" r="2467"/>
              <a:stretch/>
            </p:blipFill>
            <p:spPr>
              <a:xfrm>
                <a:off x="7038109" y="2477387"/>
                <a:ext cx="3186245" cy="3892095"/>
              </a:xfrm>
              <a:prstGeom prst="rect">
                <a:avLst/>
              </a:prstGeom>
            </p:spPr>
          </p:pic>
          <p:sp>
            <p:nvSpPr>
              <p:cNvPr id="15" name="テキスト ボックス 14"/>
              <p:cNvSpPr txBox="1"/>
              <p:nvPr/>
            </p:nvSpPr>
            <p:spPr>
              <a:xfrm>
                <a:off x="9742696" y="5971430"/>
                <a:ext cx="370467" cy="35473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400" dirty="0">
                    <a:latin typeface="UD デジタル 教科書体 N-B" panose="02020700000000000000" pitchFamily="17" charset="-128"/>
                    <a:ea typeface="UD デジタル 教科書体 N-B" panose="02020700000000000000" pitchFamily="17" charset="-128"/>
                  </a:rPr>
                  <a:t>①</a:t>
                </a:r>
                <a:endParaRPr kumimoji="1" lang="ja-JP" altLang="en-US" sz="2400" dirty="0"/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9005455" y="2882409"/>
                <a:ext cx="370317" cy="35473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400" dirty="0" smtClean="0">
                    <a:latin typeface="UD デジタル 教科書体 N-B" panose="02020700000000000000" pitchFamily="17" charset="-128"/>
                    <a:ea typeface="UD デジタル 教科書体 N-B" panose="02020700000000000000" pitchFamily="17" charset="-128"/>
                  </a:rPr>
                  <a:t>②</a:t>
                </a:r>
                <a:endParaRPr kumimoji="1" lang="ja-JP" altLang="en-US" sz="2400" dirty="0"/>
              </a:p>
            </p:txBody>
          </p:sp>
          <p:sp>
            <p:nvSpPr>
              <p:cNvPr id="20" name="角丸四角形 19"/>
              <p:cNvSpPr/>
              <p:nvPr/>
            </p:nvSpPr>
            <p:spPr>
              <a:xfrm>
                <a:off x="9631508" y="6381036"/>
                <a:ext cx="592845" cy="413936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1" name="角丸四角形 20"/>
              <p:cNvSpPr/>
              <p:nvPr/>
            </p:nvSpPr>
            <p:spPr>
              <a:xfrm>
                <a:off x="8543005" y="2493598"/>
                <a:ext cx="309668" cy="466771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sp>
        <p:nvSpPr>
          <p:cNvPr id="18" name="テキスト ボックス 17"/>
          <p:cNvSpPr txBox="1"/>
          <p:nvPr/>
        </p:nvSpPr>
        <p:spPr>
          <a:xfrm>
            <a:off x="278050" y="1757847"/>
            <a:ext cx="7065346" cy="3046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シャットダウン</a:t>
            </a:r>
            <a:r>
              <a:rPr lang="ja-JP" altLang="en-US" sz="32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するには</a:t>
            </a:r>
            <a:endParaRPr lang="en-US" altLang="ja-JP" sz="32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32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① 右下の時計をタップしましょう</a:t>
            </a:r>
            <a:endParaRPr lang="en-US" altLang="ja-JP" sz="32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2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② 電源をタップしましょう</a:t>
            </a:r>
            <a:endParaRPr kumimoji="1" lang="en-US" altLang="ja-JP" sz="32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37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/>
          <p:cNvSpPr txBox="1">
            <a:spLocks/>
          </p:cNvSpPr>
          <p:nvPr/>
        </p:nvSpPr>
        <p:spPr>
          <a:xfrm>
            <a:off x="0" y="255260"/>
            <a:ext cx="12192000" cy="8968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ja-JP" sz="4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Chromebook</a:t>
            </a:r>
            <a:r>
              <a:rPr lang="ja-JP" altLang="en-US" sz="4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のしまいかた</a:t>
            </a:r>
            <a:endParaRPr lang="en-US" altLang="ja-JP" sz="40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11" t="-383"/>
          <a:stretch/>
        </p:blipFill>
        <p:spPr>
          <a:xfrm>
            <a:off x="860188" y="2861564"/>
            <a:ext cx="4363661" cy="375504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599" y="3347948"/>
            <a:ext cx="3971636" cy="297872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14" name="直線矢印コネクタ 13"/>
          <p:cNvCxnSpPr/>
          <p:nvPr/>
        </p:nvCxnSpPr>
        <p:spPr>
          <a:xfrm>
            <a:off x="7270699" y="3636218"/>
            <a:ext cx="730444" cy="8550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タイトル 3"/>
          <p:cNvSpPr txBox="1">
            <a:spLocks/>
          </p:cNvSpPr>
          <p:nvPr/>
        </p:nvSpPr>
        <p:spPr>
          <a:xfrm>
            <a:off x="6175992" y="3284818"/>
            <a:ext cx="1613401" cy="424290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18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充電ケーブル</a:t>
            </a:r>
            <a:endParaRPr lang="en-US" altLang="ja-JP" sz="18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角丸四角形吹き出し 15"/>
          <p:cNvSpPr/>
          <p:nvPr/>
        </p:nvSpPr>
        <p:spPr>
          <a:xfrm>
            <a:off x="9095850" y="2469475"/>
            <a:ext cx="2916042" cy="1756946"/>
          </a:xfrm>
          <a:prstGeom prst="wedgeRoundRectCallout">
            <a:avLst>
              <a:gd name="adj1" fmla="val -75248"/>
              <a:gd name="adj2" fmla="val 12955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線は細いので</a:t>
            </a:r>
            <a:endParaRPr kumimoji="1" lang="en-US" altLang="ja-JP" sz="2000" dirty="0" smtClean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20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こわれやすいで</a:t>
            </a:r>
            <a:r>
              <a:rPr lang="ja-JP" altLang="en-US" sz="20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す</a:t>
            </a:r>
            <a:endParaRPr kumimoji="1" lang="en-US" altLang="ja-JP" sz="2000" dirty="0" smtClean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kumimoji="1" lang="ja-JP" altLang="en-US" sz="20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ケーブルの根元を持ち</a:t>
            </a:r>
            <a:endParaRPr kumimoji="1" lang="en-US" altLang="ja-JP" sz="2000" dirty="0" smtClean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kumimoji="1" lang="ja-JP" altLang="en-US" sz="20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やさしくさしましょう</a:t>
            </a:r>
            <a:endParaRPr kumimoji="1" lang="en-US" altLang="ja-JP" sz="2000" dirty="0" smtClean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45618" y="1214737"/>
            <a:ext cx="10787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使い終わって、帰るときには充電ケーブルをさして保管庫の自分の場所にもどしましょう</a:t>
            </a:r>
            <a:endParaRPr lang="en-US" altLang="ja-JP" sz="3600" dirty="0" smtClean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739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/>
          <p:cNvSpPr txBox="1">
            <a:spLocks/>
          </p:cNvSpPr>
          <p:nvPr/>
        </p:nvSpPr>
        <p:spPr>
          <a:xfrm>
            <a:off x="0" y="255260"/>
            <a:ext cx="12192000" cy="8968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ja-JP" sz="4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Chromebook</a:t>
            </a:r>
            <a:r>
              <a:rPr lang="ja-JP" altLang="en-US" sz="4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の準備</a:t>
            </a:r>
            <a:endParaRPr lang="en-US" altLang="ja-JP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>
              <a:lnSpc>
                <a:spcPct val="150000"/>
              </a:lnSpc>
            </a:pPr>
            <a:endParaRPr lang="en-US" altLang="ja-JP" sz="40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95061" y="1180551"/>
            <a:ext cx="11388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6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・充電ケーブルを抜いて保管庫から取り出しましょう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11" t="-383"/>
          <a:stretch/>
        </p:blipFill>
        <p:spPr>
          <a:xfrm>
            <a:off x="906483" y="2571632"/>
            <a:ext cx="4363661" cy="375504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599" y="3347948"/>
            <a:ext cx="3971636" cy="297872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14" name="直線矢印コネクタ 13"/>
          <p:cNvCxnSpPr/>
          <p:nvPr/>
        </p:nvCxnSpPr>
        <p:spPr>
          <a:xfrm>
            <a:off x="7509005" y="3254447"/>
            <a:ext cx="730444" cy="8550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タイトル 3"/>
          <p:cNvSpPr txBox="1">
            <a:spLocks/>
          </p:cNvSpPr>
          <p:nvPr/>
        </p:nvSpPr>
        <p:spPr>
          <a:xfrm>
            <a:off x="6464698" y="2818029"/>
            <a:ext cx="1613401" cy="424290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18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充電ケーブル</a:t>
            </a:r>
            <a:endParaRPr lang="en-US" altLang="ja-JP" sz="18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角丸四角形吹き出し 15"/>
          <p:cNvSpPr/>
          <p:nvPr/>
        </p:nvSpPr>
        <p:spPr>
          <a:xfrm>
            <a:off x="9156471" y="2190560"/>
            <a:ext cx="2840180" cy="4517185"/>
          </a:xfrm>
          <a:prstGeom prst="wedgeRoundRectCallout">
            <a:avLst>
              <a:gd name="adj1" fmla="val -72331"/>
              <a:gd name="adj2" fmla="val -21167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線はひっぱって抜くと</a:t>
            </a:r>
            <a:endParaRPr kumimoji="1" lang="en-US" altLang="ja-JP" sz="2000" dirty="0" smtClean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kumimoji="1" lang="ja-JP" altLang="en-US" sz="2000" dirty="0" smtClean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こわれやすいです</a:t>
            </a:r>
            <a:endParaRPr kumimoji="1" lang="en-US" altLang="ja-JP" sz="2000" dirty="0" smtClean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endParaRPr lang="en-US" altLang="ja-JP" sz="20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endParaRPr kumimoji="1" lang="en-US" altLang="ja-JP" sz="2000" dirty="0" smtClean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endParaRPr kumimoji="1" lang="en-US" altLang="ja-JP" sz="2000" dirty="0" smtClean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endParaRPr lang="en-US" altLang="ja-JP" sz="20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endParaRPr kumimoji="1" lang="en-US" altLang="ja-JP" sz="2000" dirty="0" smtClean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endParaRPr lang="en-US" altLang="ja-JP" sz="20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endParaRPr kumimoji="1" lang="en-US" altLang="ja-JP" sz="2000" dirty="0" smtClean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endParaRPr lang="en-US" altLang="ja-JP" sz="20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endParaRPr kumimoji="1" lang="en-US" altLang="ja-JP" sz="2000" dirty="0" smtClean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抜</a:t>
            </a:r>
            <a:r>
              <a:rPr lang="ja-JP" altLang="en-US" sz="20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くとき</a:t>
            </a:r>
            <a:r>
              <a:rPr kumimoji="1" lang="ja-JP" altLang="en-US" sz="20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は</a:t>
            </a:r>
            <a:r>
              <a:rPr kumimoji="1" lang="ja-JP" altLang="en-US" sz="2000" dirty="0" smtClean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根本を持ち</a:t>
            </a:r>
            <a:r>
              <a:rPr kumimoji="1" lang="ja-JP" altLang="en-US" sz="20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やさしく抜きましょう</a:t>
            </a:r>
            <a:endParaRPr kumimoji="1" lang="ja-JP" altLang="en-US" sz="20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2" t="29075" r="30706" b="25615"/>
          <a:stretch/>
        </p:blipFill>
        <p:spPr>
          <a:xfrm>
            <a:off x="9529344" y="4469753"/>
            <a:ext cx="2155540" cy="118104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91" t="15965" r="16141" b="12632"/>
          <a:stretch/>
        </p:blipFill>
        <p:spPr>
          <a:xfrm>
            <a:off x="9521809" y="3031861"/>
            <a:ext cx="2163075" cy="1497230"/>
          </a:xfrm>
          <a:prstGeom prst="rect">
            <a:avLst/>
          </a:prstGeom>
        </p:spPr>
      </p:pic>
      <p:sp>
        <p:nvSpPr>
          <p:cNvPr id="7" name="楕円 6"/>
          <p:cNvSpPr/>
          <p:nvPr/>
        </p:nvSpPr>
        <p:spPr>
          <a:xfrm>
            <a:off x="9463170" y="3978685"/>
            <a:ext cx="2280352" cy="65603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 smtClean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こんなふうに</a:t>
            </a:r>
            <a:endParaRPr lang="en-US" altLang="ja-JP" sz="1600" dirty="0" smtClean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1600" dirty="0" smtClean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なっちゃうよ・・・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87060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/>
          <p:cNvSpPr txBox="1">
            <a:spLocks/>
          </p:cNvSpPr>
          <p:nvPr/>
        </p:nvSpPr>
        <p:spPr>
          <a:xfrm>
            <a:off x="0" y="255260"/>
            <a:ext cx="12192000" cy="8968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ja-JP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Chromebook</a:t>
            </a:r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の持ち方</a:t>
            </a:r>
            <a:endParaRPr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74073" y="1379273"/>
            <a:ext cx="71954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壊れやすい機械</a:t>
            </a:r>
            <a:r>
              <a:rPr lang="ja-JP" altLang="en-US" sz="3600" b="1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です</a:t>
            </a:r>
            <a:endParaRPr lang="en-US" altLang="ja-JP" sz="3600" b="1" dirty="0" smtClean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>
              <a:lnSpc>
                <a:spcPts val="6000"/>
              </a:lnSpc>
            </a:pPr>
            <a:r>
              <a:rPr lang="ja-JP" altLang="en-US" sz="3600" b="1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両手</a:t>
            </a:r>
            <a:r>
              <a:rPr lang="ja-JP" altLang="en-US" sz="3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でしっかり</a:t>
            </a:r>
            <a:r>
              <a:rPr lang="ja-JP" altLang="en-US" sz="3600" b="1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持ち運びましょう</a:t>
            </a:r>
            <a:endParaRPr lang="ja-JP" altLang="en-US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71980" y="3237650"/>
            <a:ext cx="3112169" cy="2553891"/>
          </a:xfrm>
          <a:prstGeom prst="wedgeRoundRectCallout">
            <a:avLst>
              <a:gd name="adj1" fmla="val 71950"/>
              <a:gd name="adj2" fmla="val 30465"/>
              <a:gd name="adj3" fmla="val 16667"/>
            </a:avLst>
          </a:prstGeom>
          <a:solidFill>
            <a:srgbClr val="FDFEC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落とすと</a:t>
            </a:r>
            <a:endParaRPr lang="en-US" altLang="ja-JP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こわれて</a:t>
            </a:r>
            <a:endParaRPr lang="en-US" altLang="ja-JP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しまいます</a:t>
            </a:r>
            <a:endParaRPr lang="en-US" altLang="ja-JP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029" y="1551709"/>
            <a:ext cx="1998696" cy="4973502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725" y="1551709"/>
            <a:ext cx="1989400" cy="497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90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3"/>
          <p:cNvSpPr txBox="1">
            <a:spLocks/>
          </p:cNvSpPr>
          <p:nvPr/>
        </p:nvSpPr>
        <p:spPr>
          <a:xfrm>
            <a:off x="0" y="338390"/>
            <a:ext cx="12192000" cy="8968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ja-JP" sz="4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Chromebook</a:t>
            </a:r>
            <a:r>
              <a:rPr lang="ja-JP" altLang="en-US" sz="40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を使うときの注意</a:t>
            </a:r>
            <a:endParaRPr lang="en-US" altLang="ja-JP" sz="40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261892" y="1454713"/>
            <a:ext cx="8930108" cy="4923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ja-JP" altLang="en-US" sz="32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・落として</a:t>
            </a:r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しまうとこわれてしまうので</a:t>
            </a:r>
            <a:endParaRPr lang="en-US" altLang="ja-JP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>
              <a:lnSpc>
                <a:spcPts val="4200"/>
              </a:lnSpc>
            </a:pPr>
            <a:r>
              <a:rPr lang="ja-JP" altLang="en-US" sz="32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32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しっかり持ちましょう</a:t>
            </a:r>
            <a:endParaRPr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>
              <a:lnSpc>
                <a:spcPts val="4200"/>
              </a:lnSpc>
            </a:pPr>
            <a:r>
              <a:rPr lang="ja-JP" altLang="en-US" sz="32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・机の上に置くときは</a:t>
            </a:r>
            <a:endParaRPr lang="en-US" altLang="ja-JP" sz="3200" dirty="0" smtClean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>
              <a:lnSpc>
                <a:spcPts val="4200"/>
              </a:lnSpc>
            </a:pPr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32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机から落ちないように気をつけましょう</a:t>
            </a:r>
            <a:endParaRPr lang="en-US" altLang="ja-JP" sz="3200" dirty="0" smtClean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>
              <a:lnSpc>
                <a:spcPts val="4200"/>
              </a:lnSpc>
            </a:pPr>
            <a:r>
              <a:rPr lang="ja-JP" altLang="en-US" sz="32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・使わないときはしまっておきましょう</a:t>
            </a:r>
            <a:endParaRPr lang="en-US" altLang="ja-JP" sz="3200" dirty="0" smtClean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>
              <a:lnSpc>
                <a:spcPts val="4200"/>
              </a:lnSpc>
            </a:pPr>
            <a:r>
              <a:rPr lang="ja-JP" altLang="en-US" sz="32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・パソコンの上にうでや物をのせるのは</a:t>
            </a:r>
            <a:endParaRPr lang="en-US" altLang="ja-JP" sz="3200" dirty="0" smtClean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>
              <a:lnSpc>
                <a:spcPts val="4200"/>
              </a:lnSpc>
            </a:pPr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</a:t>
            </a:r>
            <a:r>
              <a:rPr lang="ja-JP" altLang="en-US" sz="32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やめましょう</a:t>
            </a:r>
            <a:endParaRPr lang="en-US" altLang="ja-JP" sz="3200" dirty="0" smtClean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>
              <a:lnSpc>
                <a:spcPts val="4200"/>
              </a:lnSpc>
            </a:pPr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・しめる時に間に何かはさまっていないか</a:t>
            </a:r>
            <a:endParaRPr lang="en-US" altLang="ja-JP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>
              <a:lnSpc>
                <a:spcPts val="4200"/>
              </a:lnSpc>
            </a:pPr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かくにんしましょう（画面がわれます）</a:t>
            </a:r>
            <a:endParaRPr lang="ja-JP" altLang="en-US" sz="3200" dirty="0" smtClean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686947" y="2745252"/>
            <a:ext cx="1478547" cy="1691847"/>
            <a:chOff x="499201" y="1363038"/>
            <a:chExt cx="2155852" cy="2466861"/>
          </a:xfrm>
        </p:grpSpPr>
        <p:pic>
          <p:nvPicPr>
            <p:cNvPr id="2050" name="Picture 2" descr="「学校　机」の画像検索結果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01" y="1363038"/>
              <a:ext cx="2155852" cy="2466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535" t="5894" r="3979" b="5143"/>
            <a:stretch/>
          </p:blipFill>
          <p:spPr>
            <a:xfrm rot="8982580">
              <a:off x="1055915" y="1619041"/>
              <a:ext cx="778227" cy="486488"/>
            </a:xfrm>
            <a:prstGeom prst="rect">
              <a:avLst/>
            </a:prstGeom>
          </p:spPr>
        </p:pic>
      </p:grpSp>
      <p:grpSp>
        <p:nvGrpSpPr>
          <p:cNvPr id="5" name="グループ化 4"/>
          <p:cNvGrpSpPr/>
          <p:nvPr/>
        </p:nvGrpSpPr>
        <p:grpSpPr>
          <a:xfrm>
            <a:off x="388721" y="4576824"/>
            <a:ext cx="2311970" cy="2304561"/>
            <a:chOff x="344053" y="3957694"/>
            <a:chExt cx="2917839" cy="2908489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409" t="-58" r="10994" b="12104"/>
            <a:stretch/>
          </p:blipFill>
          <p:spPr>
            <a:xfrm>
              <a:off x="344053" y="3957694"/>
              <a:ext cx="2917839" cy="2448901"/>
            </a:xfrm>
            <a:prstGeom prst="rect">
              <a:avLst/>
            </a:prstGeom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344053" y="5296523"/>
              <a:ext cx="182166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600" dirty="0" smtClean="0">
                  <a:solidFill>
                    <a:srgbClr val="FF0000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×</a:t>
              </a:r>
              <a:endParaRPr kumimoji="1" lang="ja-JP" altLang="en-US" sz="96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121942" y="1438321"/>
            <a:ext cx="1976437" cy="1306931"/>
            <a:chOff x="2814452" y="2914420"/>
            <a:chExt cx="5783282" cy="3933813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96" t="13681" r="13030" b="9437"/>
            <a:stretch/>
          </p:blipFill>
          <p:spPr>
            <a:xfrm>
              <a:off x="2814452" y="2914420"/>
              <a:ext cx="5783282" cy="3933813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325" t="37064" r="71838" b="59223"/>
            <a:stretch/>
          </p:blipFill>
          <p:spPr>
            <a:xfrm>
              <a:off x="3665517" y="3407511"/>
              <a:ext cx="961902" cy="356260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325" t="37064" r="71838" b="59223"/>
            <a:stretch/>
          </p:blipFill>
          <p:spPr>
            <a:xfrm>
              <a:off x="3661559" y="3763771"/>
              <a:ext cx="961902" cy="356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821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3"/>
          <p:cNvSpPr txBox="1">
            <a:spLocks/>
          </p:cNvSpPr>
          <p:nvPr/>
        </p:nvSpPr>
        <p:spPr>
          <a:xfrm>
            <a:off x="7369600" y="2952206"/>
            <a:ext cx="4640949" cy="3126438"/>
          </a:xfrm>
          <a:prstGeom prst="rect">
            <a:avLst/>
          </a:prstGeom>
          <a:solidFill>
            <a:srgbClr val="FDFECE"/>
          </a:solidFill>
          <a:ln>
            <a:solidFill>
              <a:schemeClr val="tx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電源</a:t>
            </a:r>
            <a:r>
              <a:rPr lang="ja-JP" altLang="en-US" sz="2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</a:t>
            </a: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入らないとき</a:t>
            </a:r>
            <a:r>
              <a:rPr lang="ja-JP" altLang="en-US" sz="2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</a:t>
            </a: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は</a:t>
            </a:r>
            <a:endParaRPr lang="en-US" altLang="ja-JP" sz="24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>
              <a:lnSpc>
                <a:spcPct val="100000"/>
              </a:lnSpc>
            </a:pP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電源</a:t>
            </a:r>
            <a:r>
              <a:rPr lang="ja-JP" altLang="en-US" sz="2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ボタンを</a:t>
            </a:r>
            <a:r>
              <a:rPr lang="ja-JP" altLang="en-US" sz="24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押しましょう</a:t>
            </a:r>
            <a:endParaRPr lang="ja-JP" altLang="en-US" sz="2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タイトル 3"/>
          <p:cNvSpPr txBox="1">
            <a:spLocks/>
          </p:cNvSpPr>
          <p:nvPr/>
        </p:nvSpPr>
        <p:spPr>
          <a:xfrm>
            <a:off x="930926" y="1381652"/>
            <a:ext cx="10515600" cy="1570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ja-JP" altLang="en-US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347" t="2346" r="2190" b="1289"/>
          <a:stretch/>
        </p:blipFill>
        <p:spPr>
          <a:xfrm rot="10800000">
            <a:off x="165193" y="3493243"/>
            <a:ext cx="3058269" cy="214971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4797" y="3255578"/>
            <a:ext cx="3181598" cy="2386198"/>
          </a:xfrm>
          <a:prstGeom prst="rect">
            <a:avLst/>
          </a:prstGeom>
        </p:spPr>
      </p:pic>
      <p:sp>
        <p:nvSpPr>
          <p:cNvPr id="9" name="タイトル 3"/>
          <p:cNvSpPr txBox="1">
            <a:spLocks/>
          </p:cNvSpPr>
          <p:nvPr/>
        </p:nvSpPr>
        <p:spPr>
          <a:xfrm>
            <a:off x="0" y="338390"/>
            <a:ext cx="12192000" cy="8739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ja-JP" altLang="en-US" sz="40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電源の入れ方</a:t>
            </a:r>
            <a:endParaRPr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8741" y="1667526"/>
            <a:ext cx="7965549" cy="1244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パソコンを開けましょう</a:t>
            </a:r>
            <a:endParaRPr lang="en-US" altLang="ja-JP" sz="3600" dirty="0" smtClean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パソコン</a:t>
            </a: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開けると電源が</a:t>
            </a: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入ります</a:t>
            </a:r>
            <a:r>
              <a:rPr lang="ja-JP" altLang="en-US" sz="36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　　</a:t>
            </a: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3330498" y="4263298"/>
            <a:ext cx="9782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112" y="3788743"/>
            <a:ext cx="4067923" cy="2147354"/>
          </a:xfrm>
          <a:prstGeom prst="rect">
            <a:avLst/>
          </a:prstGeom>
        </p:spPr>
      </p:pic>
      <p:sp>
        <p:nvSpPr>
          <p:cNvPr id="14" name="楕円 13"/>
          <p:cNvSpPr/>
          <p:nvPr/>
        </p:nvSpPr>
        <p:spPr>
          <a:xfrm>
            <a:off x="8326581" y="4679334"/>
            <a:ext cx="720437" cy="6642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 descr="[フリーイラスト] 上、下、左、右を指差す手のセット ...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541" b="100000" l="5000" r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0684" r="48866"/>
          <a:stretch/>
        </p:blipFill>
        <p:spPr>
          <a:xfrm rot="3232742">
            <a:off x="8851804" y="4264499"/>
            <a:ext cx="1072256" cy="93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2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3"/>
          <p:cNvSpPr txBox="1">
            <a:spLocks/>
          </p:cNvSpPr>
          <p:nvPr/>
        </p:nvSpPr>
        <p:spPr>
          <a:xfrm>
            <a:off x="0" y="119031"/>
            <a:ext cx="12192000" cy="12028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はじめの</a:t>
            </a:r>
            <a:r>
              <a:rPr lang="ja-JP" altLang="en-US" sz="3600" dirty="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画面</a:t>
            </a:r>
            <a:endParaRPr lang="en-US" altLang="ja-JP" sz="3600" dirty="0" smtClean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599" y="1479301"/>
            <a:ext cx="5235145" cy="4883792"/>
          </a:xfrm>
          <a:prstGeom prst="rect">
            <a:avLst/>
          </a:prstGeom>
        </p:spPr>
      </p:pic>
      <p:sp>
        <p:nvSpPr>
          <p:cNvPr id="6" name="角丸四角形吹き出し 5"/>
          <p:cNvSpPr/>
          <p:nvPr/>
        </p:nvSpPr>
        <p:spPr>
          <a:xfrm>
            <a:off x="8314272" y="2568653"/>
            <a:ext cx="3662137" cy="1520312"/>
          </a:xfrm>
          <a:prstGeom prst="wedgeRoundRectCallout">
            <a:avLst>
              <a:gd name="adj1" fmla="val -70981"/>
              <a:gd name="adj2" fmla="val -15095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しばらくすると</a:t>
            </a:r>
            <a:endParaRPr kumimoji="1" lang="en-US" altLang="ja-JP" sz="2800" dirty="0" smtClean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この画面が出てきます</a:t>
            </a:r>
            <a:endParaRPr lang="en-US" altLang="ja-JP" sz="2800" dirty="0" smtClean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615781" y="289692"/>
            <a:ext cx="1149926" cy="27469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ja-JP" altLang="en-US" sz="16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876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56141BA586B82F48A0D81EEF5505A2F4" ma:contentTypeVersion="12" ma:contentTypeDescription="新しいドキュメントを作成します。" ma:contentTypeScope="" ma:versionID="de650910497fdbeb4cdd115b75ed5dc5">
  <xsd:schema xmlns:xsd="http://www.w3.org/2001/XMLSchema" xmlns:xs="http://www.w3.org/2001/XMLSchema" xmlns:p="http://schemas.microsoft.com/office/2006/metadata/properties" xmlns:ns2="6533b2df-2507-43bc-aca2-3786c445b283" xmlns:ns3="b627b7db-48c2-4570-aa93-ed75e343700e" targetNamespace="http://schemas.microsoft.com/office/2006/metadata/properties" ma:root="true" ma:fieldsID="afa26ee70940c278064521ef163876a4" ns2:_="" ns3:_="">
    <xsd:import namespace="6533b2df-2507-43bc-aca2-3786c445b283"/>
    <xsd:import namespace="b627b7db-48c2-4570-aa93-ed75e34370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3b2df-2507-43bc-aca2-3786c445b2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27b7db-48c2-4570-aa93-ed75e343700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797ACB-1E04-44B9-B32F-A08E46914D01}">
  <ds:schemaRefs>
    <ds:schemaRef ds:uri="6533b2df-2507-43bc-aca2-3786c445b283"/>
    <ds:schemaRef ds:uri="b627b7db-48c2-4570-aa93-ed75e343700e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61489AA-C41A-4D63-B556-2BBAB43230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64F59E-64A7-4D2A-AE32-33AF247EC1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33b2df-2507-43bc-aca2-3786c445b283"/>
    <ds:schemaRef ds:uri="b627b7db-48c2-4570-aa93-ed75e34370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3712</TotalTime>
  <Words>1562</Words>
  <Application>Microsoft Office PowerPoint</Application>
  <PresentationFormat>ワイド画面</PresentationFormat>
  <Paragraphs>365</Paragraphs>
  <Slides>48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48</vt:i4>
      </vt:variant>
    </vt:vector>
  </HeadingPairs>
  <TitlesOfParts>
    <vt:vector size="60" baseType="lpstr">
      <vt:lpstr>UD デジタル 教科書体 NP-B</vt:lpstr>
      <vt:lpstr>Tahoma</vt:lpstr>
      <vt:lpstr>UD デジタル 教科書体 NP-R</vt:lpstr>
      <vt:lpstr>UD デジタル 教科書体 NK-B</vt:lpstr>
      <vt:lpstr>UD デジタル 教科書体 N-B</vt:lpstr>
      <vt:lpstr>游ゴシック Light</vt:lpstr>
      <vt:lpstr>Arial</vt:lpstr>
      <vt:lpstr>Meiryo UI</vt:lpstr>
      <vt:lpstr>游ゴシック</vt:lpstr>
      <vt:lpstr>Wingdings</vt:lpstr>
      <vt:lpstr>UD デジタル 教科書体 NK-R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はじめての Chromebook</dc:title>
  <dc:creator>柏市立教育研究所</dc:creator>
  <cp:lastModifiedBy>柏市立教育研究所</cp:lastModifiedBy>
  <cp:revision>324</cp:revision>
  <dcterms:created xsi:type="dcterms:W3CDTF">2020-12-21T02:41:04Z</dcterms:created>
  <dcterms:modified xsi:type="dcterms:W3CDTF">2022-04-20T00:48:11Z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0x01010056141BA586B82F48A0D81EEF5505A2F4</vt:lpwstr>
  </property>
</Properties>
</file>