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2" r:id="rId2"/>
    <p:sldId id="403" r:id="rId3"/>
    <p:sldId id="289" r:id="rId4"/>
    <p:sldId id="38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392" r:id="rId15"/>
    <p:sldId id="413" r:id="rId16"/>
    <p:sldId id="414" r:id="rId17"/>
    <p:sldId id="354" r:id="rId18"/>
    <p:sldId id="415" r:id="rId19"/>
    <p:sldId id="417" r:id="rId20"/>
    <p:sldId id="418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田　光昭" initials="西田　光昭" lastIdx="4" clrIdx="0">
    <p:extLst>
      <p:ext uri="{19B8F6BF-5375-455C-9EA6-DF929625EA0E}">
        <p15:presenceInfo xmlns:p15="http://schemas.microsoft.com/office/powerpoint/2012/main" userId="西田　光昭" providerId="None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FDFECE"/>
    <a:srgbClr val="009900"/>
    <a:srgbClr val="FF33CC"/>
    <a:srgbClr val="CC00CC"/>
    <a:srgbClr val="FE8002"/>
    <a:srgbClr val="E7FFE7"/>
    <a:srgbClr val="CCFFCC"/>
    <a:srgbClr val="CCFFFF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333" autoAdjust="0"/>
  </p:normalViewPr>
  <p:slideViewPr>
    <p:cSldViewPr snapToGrid="0">
      <p:cViewPr varScale="1">
        <p:scale>
          <a:sx n="82" d="100"/>
          <a:sy n="82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951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52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19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74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90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62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81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164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96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2021/3/29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940523" y="709500"/>
            <a:ext cx="10528663" cy="3590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6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6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</a:t>
            </a:r>
            <a:r>
              <a:rPr lang="en-US" altLang="ja-JP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</a:p>
          <a:p>
            <a:pPr algn="ctr"/>
            <a:endParaRPr lang="en-US" altLang="ja-JP" sz="6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75040" y="5018686"/>
            <a:ext cx="9601966" cy="1077916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ts val="5500"/>
              </a:lnSpc>
              <a:buFont typeface="Wingdings" panose="05000000000000000000" pitchFamily="2" charset="2"/>
              <a:buChar char="n"/>
            </a:pPr>
            <a:r>
              <a:rPr lang="ja-JP" altLang="en-US" sz="2800" dirty="0"/>
              <a:t>新しいキーボードで文字を入力してみよう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4570" y="3224428"/>
            <a:ext cx="8720568" cy="82282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altLang="ja-JP" sz="4000"/>
              <a:t>【</a:t>
            </a:r>
            <a:r>
              <a:rPr lang="ja-JP" altLang="en-US" sz="4000"/>
              <a:t>文字入力</a:t>
            </a:r>
            <a:r>
              <a:rPr lang="ja-JP" altLang="en-US" sz="4000" dirty="0"/>
              <a:t>　編</a:t>
            </a:r>
            <a:r>
              <a:rPr lang="en-US" altLang="ja-JP" sz="4000" dirty="0"/>
              <a:t>】</a:t>
            </a:r>
            <a:endParaRPr lang="ja-JP" altLang="en-US" sz="4000" dirty="0"/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10855232" y="228420"/>
            <a:ext cx="1227909" cy="41441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小学校用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52967" y="3017498"/>
            <a:ext cx="1842654" cy="347200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2000" dirty="0"/>
              <a:t>へん</a:t>
            </a:r>
          </a:p>
        </p:txBody>
      </p:sp>
    </p:spTree>
    <p:extLst>
      <p:ext uri="{BB962C8B-B14F-4D97-AF65-F5344CB8AC3E}">
        <p14:creationId xmlns:p14="http://schemas.microsoft.com/office/powerpoint/2010/main" val="353730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1884218" y="1287865"/>
            <a:ext cx="9026190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「ａｉｕｅｏ」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とおす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</a:t>
            </a:r>
            <a:r>
              <a:rPr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「音大きく」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をおす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「エンター」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をおす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タイトル 3"/>
          <p:cNvSpPr txBox="1">
            <a:spLocks/>
          </p:cNvSpPr>
          <p:nvPr/>
        </p:nvSpPr>
        <p:spPr>
          <a:xfrm>
            <a:off x="0" y="211279"/>
            <a:ext cx="12192000" cy="854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文字入力・変換を確認しよう（全英語変換）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37431" y="2598723"/>
            <a:ext cx="5964335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入力した文字が全て英字に変換されます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334" y="2572765"/>
            <a:ext cx="1682674" cy="6338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585" y="3302391"/>
            <a:ext cx="9628823" cy="3505200"/>
          </a:xfrm>
          <a:prstGeom prst="rect">
            <a:avLst/>
          </a:prstGeom>
        </p:spPr>
      </p:pic>
      <p:sp>
        <p:nvSpPr>
          <p:cNvPr id="30" name="星 7 29"/>
          <p:cNvSpPr/>
          <p:nvPr/>
        </p:nvSpPr>
        <p:spPr>
          <a:xfrm>
            <a:off x="8860016" y="3118115"/>
            <a:ext cx="861717" cy="754077"/>
          </a:xfrm>
          <a:prstGeom prst="star7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9691908" y="4332848"/>
            <a:ext cx="726709" cy="11258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886379" y="3468306"/>
            <a:ext cx="1231129" cy="569617"/>
          </a:xfrm>
          <a:prstGeom prst="wedgeRectCallout">
            <a:avLst>
              <a:gd name="adj1" fmla="val -45618"/>
              <a:gd name="adj2" fmla="val 110071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エンター</a:t>
            </a:r>
            <a:endParaRPr kumimoji="1"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724" y="2537165"/>
            <a:ext cx="1547150" cy="6630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6" name="テキスト ボックス 35"/>
          <p:cNvSpPr txBox="1"/>
          <p:nvPr/>
        </p:nvSpPr>
        <p:spPr>
          <a:xfrm>
            <a:off x="9290875" y="1999538"/>
            <a:ext cx="2779036" cy="1007928"/>
          </a:xfrm>
          <a:prstGeom prst="wedgeRectCallout">
            <a:avLst>
              <a:gd name="adj1" fmla="val -60409"/>
              <a:gd name="adj2" fmla="val 24082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もう１度</a:t>
            </a:r>
            <a:endParaRPr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おすと大文字になります</a:t>
            </a:r>
            <a:endParaRPr kumimoji="1"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743724" y="3872192"/>
            <a:ext cx="1390038" cy="629531"/>
          </a:xfrm>
          <a:prstGeom prst="wedgeRectCallout">
            <a:avLst>
              <a:gd name="adj1" fmla="val 37111"/>
              <a:gd name="adj2" fmla="val -78036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音大きく</a:t>
            </a:r>
            <a:endParaRPr kumimoji="1"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63033" y="193848"/>
            <a:ext cx="2970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へんかん　　 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147005" y="193848"/>
            <a:ext cx="15449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ぜんえいご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30578" y="2497830"/>
            <a:ext cx="154490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えいじ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61264" y="1974800"/>
            <a:ext cx="165305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いちど</a:t>
            </a:r>
            <a:endParaRPr kumimoji="1" lang="ja-JP" altLang="en-US" sz="1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6429" y="1463897"/>
            <a:ext cx="913027" cy="46191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0968" y="2074342"/>
            <a:ext cx="701529" cy="35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915607" y="1215961"/>
            <a:ext cx="9926735" cy="680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ａｓａ　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をおす→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「スペース」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をおす→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「エンター」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をおす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タイトル 3"/>
          <p:cNvSpPr txBox="1">
            <a:spLocks/>
          </p:cNvSpPr>
          <p:nvPr/>
        </p:nvSpPr>
        <p:spPr>
          <a:xfrm>
            <a:off x="0" y="211279"/>
            <a:ext cx="12192000" cy="854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文字入力・変換を確認しよう（漢字）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974312" y="3256624"/>
            <a:ext cx="9835923" cy="3505200"/>
            <a:chOff x="1281585" y="3352800"/>
            <a:chExt cx="9835923" cy="3505200"/>
          </a:xfrm>
        </p:grpSpPr>
        <p:sp>
          <p:nvSpPr>
            <p:cNvPr id="7" name="角丸四角形 6"/>
            <p:cNvSpPr/>
            <p:nvPr/>
          </p:nvSpPr>
          <p:spPr>
            <a:xfrm>
              <a:off x="3559125" y="3578412"/>
              <a:ext cx="703385" cy="75443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16713" y="3815845"/>
              <a:ext cx="252000" cy="252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1585" y="3352800"/>
              <a:ext cx="9628823" cy="3505200"/>
            </a:xfrm>
            <a:prstGeom prst="rect">
              <a:avLst/>
            </a:prstGeom>
          </p:spPr>
        </p:pic>
        <p:sp>
          <p:nvSpPr>
            <p:cNvPr id="8" name="角丸四角形 7"/>
            <p:cNvSpPr/>
            <p:nvPr/>
          </p:nvSpPr>
          <p:spPr>
            <a:xfrm>
              <a:off x="2778490" y="4915103"/>
              <a:ext cx="574309" cy="543587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9691908" y="4332848"/>
              <a:ext cx="726709" cy="11258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9886379" y="3468306"/>
              <a:ext cx="1231129" cy="569617"/>
            </a:xfrm>
            <a:prstGeom prst="wedgeRectCallout">
              <a:avLst>
                <a:gd name="adj1" fmla="val -45618"/>
                <a:gd name="adj2" fmla="val 110071"/>
              </a:avLst>
            </a:prstGeom>
            <a:solidFill>
              <a:srgbClr val="FDFECE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エンター</a:t>
              </a:r>
              <a:endParaRPr kumimoji="1" lang="en-US" altLang="ja-JP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3758371" y="2262250"/>
            <a:ext cx="3376133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漢字に変換されます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37899" y="4591466"/>
            <a:ext cx="2564295" cy="875302"/>
          </a:xfrm>
          <a:prstGeom prst="wedgeRectCallout">
            <a:avLst>
              <a:gd name="adj1" fmla="val 34640"/>
              <a:gd name="adj2" fmla="val -92315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かならず</a:t>
            </a:r>
            <a:r>
              <a:rPr lang="ja-JP" altLang="en-US" sz="20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日本語入力ＯＮ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にしましょう</a:t>
            </a:r>
            <a:endParaRPr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2448950" y="3693087"/>
            <a:ext cx="543650" cy="5435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4047807" y="4809828"/>
            <a:ext cx="574309" cy="54358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350" y="2021857"/>
            <a:ext cx="2132307" cy="9886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4329954" y="179100"/>
            <a:ext cx="2970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へんかん　　 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957716" y="179100"/>
            <a:ext cx="11006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3448" y="4908317"/>
            <a:ext cx="68885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32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866434" y="1137560"/>
            <a:ext cx="11079760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キーボードの左上にかいてある</a:t>
            </a:r>
            <a:r>
              <a:rPr lang="ja-JP" altLang="en-US"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文字は右か左どちらかの</a:t>
            </a:r>
            <a:r>
              <a:rPr lang="en-US" altLang="ja-JP"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Shift</a:t>
            </a:r>
            <a:r>
              <a:rPr lang="ja-JP" altLang="en-US"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キーをおしながら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打ちます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タイトル 3"/>
          <p:cNvSpPr txBox="1">
            <a:spLocks/>
          </p:cNvSpPr>
          <p:nvPr/>
        </p:nvSpPr>
        <p:spPr>
          <a:xfrm>
            <a:off x="0" y="211279"/>
            <a:ext cx="12192000" cy="854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文字入力・変換を確認しよう（記号）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696633" y="1829227"/>
            <a:ext cx="4181855" cy="1360762"/>
            <a:chOff x="4068545" y="3799669"/>
            <a:chExt cx="4181855" cy="1360762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8545" y="3799669"/>
              <a:ext cx="4181855" cy="1360762"/>
            </a:xfrm>
            <a:prstGeom prst="rect">
              <a:avLst/>
            </a:prstGeom>
          </p:spPr>
        </p:pic>
        <p:sp>
          <p:nvSpPr>
            <p:cNvPr id="25" name="角丸四角形 24"/>
            <p:cNvSpPr/>
            <p:nvPr/>
          </p:nvSpPr>
          <p:spPr>
            <a:xfrm>
              <a:off x="7031836" y="3917129"/>
              <a:ext cx="546014" cy="549149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5616775" y="3930983"/>
              <a:ext cx="546014" cy="549149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4201714" y="3917129"/>
              <a:ext cx="546014" cy="549149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586" y="3352800"/>
            <a:ext cx="9628823" cy="3401961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1711689" y="5423583"/>
            <a:ext cx="1350166" cy="54326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9560242" y="5408835"/>
            <a:ext cx="858375" cy="54326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87928" y="4530436"/>
            <a:ext cx="1939636" cy="720581"/>
          </a:xfrm>
          <a:prstGeom prst="wedgeRectCallout">
            <a:avLst>
              <a:gd name="adj1" fmla="val 38249"/>
              <a:gd name="adj2" fmla="val 87217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Shift(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シフト</a:t>
            </a:r>
            <a:r>
              <a:rPr kumimoji="1" lang="en-US" altLang="ja-JP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118161" y="4576358"/>
            <a:ext cx="1955609" cy="720581"/>
          </a:xfrm>
          <a:prstGeom prst="wedgeRectCallout">
            <a:avLst>
              <a:gd name="adj1" fmla="val -37387"/>
              <a:gd name="adj2" fmla="val 102599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Shift(</a:t>
            </a:r>
            <a:r>
              <a:rPr kumimoji="1"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シフト</a:t>
            </a:r>
            <a:r>
              <a:rPr kumimoji="1" lang="en-US" altLang="ja-JP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5710" y="193848"/>
            <a:ext cx="2970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へんかん　　 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898547" y="207929"/>
            <a:ext cx="10418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きごう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853830" y="1091947"/>
            <a:ext cx="10418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シフト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04603" y="1740971"/>
            <a:ext cx="535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7244863" y="5372637"/>
            <a:ext cx="1653683" cy="60895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3"/>
          <p:cNvSpPr txBox="1">
            <a:spLocks/>
          </p:cNvSpPr>
          <p:nvPr/>
        </p:nvSpPr>
        <p:spPr>
          <a:xfrm>
            <a:off x="6311048" y="4779818"/>
            <a:ext cx="745893" cy="651812"/>
          </a:xfrm>
          <a:prstGeom prst="wedgeRectCallout">
            <a:avLst>
              <a:gd name="adj1" fmla="val 63838"/>
              <a:gd name="adj2" fmla="val 85972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ct val="150000"/>
              </a:lnSpc>
              <a:defRPr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 sz="2800" dirty="0"/>
              <a:t>＜</a:t>
            </a:r>
            <a:endParaRPr lang="en-US" altLang="ja-JP" sz="2800" dirty="0"/>
          </a:p>
        </p:txBody>
      </p:sp>
      <p:sp>
        <p:nvSpPr>
          <p:cNvPr id="21" name="タイトル 3"/>
          <p:cNvSpPr txBox="1">
            <a:spLocks/>
          </p:cNvSpPr>
          <p:nvPr/>
        </p:nvSpPr>
        <p:spPr>
          <a:xfrm>
            <a:off x="7613762" y="4400584"/>
            <a:ext cx="777348" cy="705140"/>
          </a:xfrm>
          <a:prstGeom prst="wedgeRectCallout">
            <a:avLst>
              <a:gd name="adj1" fmla="val -1378"/>
              <a:gd name="adj2" fmla="val 93768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ct val="150000"/>
              </a:lnSpc>
              <a:defRPr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 dirty="0"/>
              <a:t> </a:t>
            </a:r>
            <a:r>
              <a:rPr lang="ja-JP" altLang="en-US" sz="2800" dirty="0"/>
              <a:t>＞</a:t>
            </a:r>
            <a:endParaRPr lang="en-US" altLang="ja-JP" dirty="0"/>
          </a:p>
        </p:txBody>
      </p:sp>
      <p:sp>
        <p:nvSpPr>
          <p:cNvPr id="22" name="タイトル 3"/>
          <p:cNvSpPr txBox="1">
            <a:spLocks/>
          </p:cNvSpPr>
          <p:nvPr/>
        </p:nvSpPr>
        <p:spPr>
          <a:xfrm>
            <a:off x="8783992" y="4677532"/>
            <a:ext cx="900318" cy="705140"/>
          </a:xfrm>
          <a:prstGeom prst="wedgeRectCallout">
            <a:avLst>
              <a:gd name="adj1" fmla="val -52514"/>
              <a:gd name="adj2" fmla="val 92247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ct val="150000"/>
              </a:lnSpc>
              <a:defRPr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 sz="2400" dirty="0"/>
              <a:t>？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2051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2753626" y="1158117"/>
            <a:ext cx="750464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句読点などの右上の文字はそのまま打ちます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タイトル 3"/>
          <p:cNvSpPr txBox="1">
            <a:spLocks/>
          </p:cNvSpPr>
          <p:nvPr/>
        </p:nvSpPr>
        <p:spPr>
          <a:xfrm>
            <a:off x="0" y="211279"/>
            <a:ext cx="12192000" cy="854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文字入力・変換を確認しよう（記号）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4603" y="1989576"/>
            <a:ext cx="2107361" cy="1026821"/>
          </a:xfrm>
          <a:prstGeom prst="rect">
            <a:avLst/>
          </a:prstGeom>
        </p:spPr>
      </p:pic>
      <p:sp>
        <p:nvSpPr>
          <p:cNvPr id="29" name="角丸四角形 28"/>
          <p:cNvSpPr/>
          <p:nvPr/>
        </p:nvSpPr>
        <p:spPr>
          <a:xfrm>
            <a:off x="6505949" y="2023315"/>
            <a:ext cx="546015" cy="5231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5452269" y="2012170"/>
            <a:ext cx="546014" cy="54914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586" y="3352800"/>
            <a:ext cx="9628823" cy="3505200"/>
          </a:xfrm>
          <a:prstGeom prst="rect">
            <a:avLst/>
          </a:prstGeom>
        </p:spPr>
      </p:pic>
      <p:sp>
        <p:nvSpPr>
          <p:cNvPr id="37" name="角丸四角形 36"/>
          <p:cNvSpPr/>
          <p:nvPr/>
        </p:nvSpPr>
        <p:spPr>
          <a:xfrm>
            <a:off x="7051964" y="5303873"/>
            <a:ext cx="1330036" cy="73670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/>
          <p:cNvSpPr txBox="1">
            <a:spLocks/>
          </p:cNvSpPr>
          <p:nvPr/>
        </p:nvSpPr>
        <p:spPr>
          <a:xfrm>
            <a:off x="5667267" y="4668982"/>
            <a:ext cx="1523241" cy="705140"/>
          </a:xfrm>
          <a:prstGeom prst="wedgeRectCallout">
            <a:avLst>
              <a:gd name="adj1" fmla="val 48346"/>
              <a:gd name="adj2" fmla="val 85972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ct val="150000"/>
              </a:lnSpc>
              <a:defRPr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 sz="2000" dirty="0"/>
              <a:t> 、</a:t>
            </a:r>
            <a:r>
              <a:rPr lang="en-US" altLang="ja-JP" sz="2000" dirty="0"/>
              <a:t>(</a:t>
            </a:r>
            <a:r>
              <a:rPr lang="ja-JP" altLang="en-US" sz="2000" dirty="0" err="1"/>
              <a:t>てん</a:t>
            </a:r>
            <a:r>
              <a:rPr lang="en-US" altLang="ja-JP" sz="2000" dirty="0"/>
              <a:t>)</a:t>
            </a:r>
          </a:p>
        </p:txBody>
      </p:sp>
      <p:sp>
        <p:nvSpPr>
          <p:cNvPr id="16" name="タイトル 3"/>
          <p:cNvSpPr txBox="1">
            <a:spLocks/>
          </p:cNvSpPr>
          <p:nvPr/>
        </p:nvSpPr>
        <p:spPr>
          <a:xfrm>
            <a:off x="8288838" y="4752830"/>
            <a:ext cx="1523241" cy="705140"/>
          </a:xfrm>
          <a:prstGeom prst="wedgeRectCallout">
            <a:avLst>
              <a:gd name="adj1" fmla="val -54432"/>
              <a:gd name="adj2" fmla="val 85972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ct val="150000"/>
              </a:lnSpc>
              <a:defRPr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 dirty="0"/>
              <a:t> </a:t>
            </a:r>
            <a:r>
              <a:rPr lang="ja-JP" altLang="en-US" sz="2000" dirty="0"/>
              <a:t>。</a:t>
            </a:r>
            <a:r>
              <a:rPr lang="en-US" altLang="ja-JP" sz="2000" dirty="0"/>
              <a:t>(</a:t>
            </a:r>
            <a:r>
              <a:rPr lang="ja-JP" altLang="en-US" sz="2000" dirty="0"/>
              <a:t>まる</a:t>
            </a:r>
            <a:r>
              <a:rPr lang="en-US" altLang="ja-JP" sz="2000" dirty="0"/>
              <a:t>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5710" y="193848"/>
            <a:ext cx="2970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へんかん　　 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05752" y="193848"/>
            <a:ext cx="10390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きごう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43281" y="1082754"/>
            <a:ext cx="1468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くとうてん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455741" y="1082754"/>
            <a:ext cx="5237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20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0" y="49807"/>
            <a:ext cx="12157979" cy="5810666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0" y="142707"/>
            <a:ext cx="12191999" cy="8772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入力してみよう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句読点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　。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559125" y="3578412"/>
            <a:ext cx="703385" cy="7544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713" y="3815845"/>
            <a:ext cx="252000" cy="252000"/>
          </a:xfrm>
          <a:prstGeom prst="rect">
            <a:avLst/>
          </a:prstGeom>
          <a:ln>
            <a:noFill/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586" y="3352800"/>
            <a:ext cx="9628823" cy="3505200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7198090" y="5465660"/>
            <a:ext cx="574309" cy="54358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6042242" y="4833597"/>
            <a:ext cx="1111688" cy="108034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800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4000" dirty="0">
                <a:solidFill>
                  <a:srgbClr val="F6BB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2400" dirty="0">
              <a:solidFill>
                <a:srgbClr val="F6BB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てん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7772399" y="5479513"/>
            <a:ext cx="574309" cy="543587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9691908" y="4332848"/>
            <a:ext cx="726709" cy="11258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17119" y="1238166"/>
            <a:ext cx="662247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「、」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をおす　または　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「。」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をおす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↓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「エンター」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をおす　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文字を確定する</a:t>
            </a:r>
            <a:r>
              <a:rPr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タイトル 3"/>
          <p:cNvSpPr txBox="1">
            <a:spLocks/>
          </p:cNvSpPr>
          <p:nvPr/>
        </p:nvSpPr>
        <p:spPr>
          <a:xfrm>
            <a:off x="8372403" y="4833597"/>
            <a:ext cx="1111688" cy="108034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800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4000" dirty="0">
                <a:solidFill>
                  <a:srgbClr val="FF33C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2400" dirty="0">
              <a:solidFill>
                <a:srgbClr val="FF33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まる</a:t>
            </a:r>
            <a:endParaRPr lang="en-US" altLang="ja-JP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8"/>
          <p:cNvSpPr txBox="1"/>
          <p:nvPr/>
        </p:nvSpPr>
        <p:spPr>
          <a:xfrm>
            <a:off x="6095997" y="211986"/>
            <a:ext cx="140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くとうてん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テキスト ボックス 8"/>
          <p:cNvSpPr txBox="1"/>
          <p:nvPr/>
        </p:nvSpPr>
        <p:spPr>
          <a:xfrm>
            <a:off x="10206075" y="2401111"/>
            <a:ext cx="1408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かくてい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916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0" y="240548"/>
            <a:ext cx="12191999" cy="824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タブレットモードでのキーボード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D8DFE3"/>
              </a:clrFrom>
              <a:clrTo>
                <a:srgbClr val="D8DF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06" t="2168" r="2447" b="640"/>
          <a:stretch/>
        </p:blipFill>
        <p:spPr>
          <a:xfrm>
            <a:off x="512618" y="3799710"/>
            <a:ext cx="3657600" cy="2324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37321" y="1634835"/>
            <a:ext cx="10258934" cy="2008909"/>
          </a:xfrm>
          <a:prstGeom prst="rect">
            <a:avLst/>
          </a:prstGeom>
          <a:ln w="38100">
            <a:noFill/>
            <a:prstDash val="sysDot"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ts val="4600"/>
              </a:lnSpc>
            </a:pPr>
            <a:r>
              <a:rPr lang="ja-JP" altLang="en-US" sz="2800" dirty="0"/>
              <a:t>画面をひっくりかえすと　タブレットモードになります</a:t>
            </a:r>
            <a:endParaRPr lang="en-US" altLang="ja-JP" sz="2800" dirty="0"/>
          </a:p>
          <a:p>
            <a:pPr algn="l">
              <a:lnSpc>
                <a:spcPts val="4600"/>
              </a:lnSpc>
            </a:pPr>
            <a:r>
              <a:rPr lang="ja-JP" altLang="en-US" sz="2800" dirty="0"/>
              <a:t>ドキュメント画面の上でダブルタップすると</a:t>
            </a:r>
            <a:endParaRPr lang="en-US" altLang="ja-JP" sz="2800" dirty="0"/>
          </a:p>
          <a:p>
            <a:pPr algn="l">
              <a:lnSpc>
                <a:spcPts val="4600"/>
              </a:lnSpc>
            </a:pPr>
            <a:r>
              <a:rPr lang="ja-JP" altLang="en-US" sz="2800" dirty="0"/>
              <a:t>ソフトキーボードが出てきます</a:t>
            </a: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249" y="4084805"/>
            <a:ext cx="6717933" cy="203890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373503" y="1490151"/>
            <a:ext cx="10418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23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91" y="1432874"/>
            <a:ext cx="9400922" cy="52854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タイトル 3"/>
          <p:cNvSpPr txBox="1">
            <a:spLocks/>
          </p:cNvSpPr>
          <p:nvPr/>
        </p:nvSpPr>
        <p:spPr>
          <a:xfrm>
            <a:off x="4165455" y="2123768"/>
            <a:ext cx="5324909" cy="1492267"/>
          </a:xfrm>
          <a:prstGeom prst="wedgeRectCallout">
            <a:avLst>
              <a:gd name="adj1" fmla="val -60068"/>
              <a:gd name="adj2" fmla="val 66576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>
            <a:defPPr>
              <a:defRPr lang="ja-JP"/>
            </a:defPPr>
            <a:lvl1pPr algn="ctr">
              <a:lnSpc>
                <a:spcPct val="150000"/>
              </a:lnSpc>
              <a:defRPr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pPr algn="l">
              <a:lnSpc>
                <a:spcPts val="3000"/>
              </a:lnSpc>
            </a:pPr>
            <a:r>
              <a:rPr lang="ja-JP" altLang="en-US" sz="2000" dirty="0"/>
              <a:t>ダブルタップしてカーソルを表示させると</a:t>
            </a:r>
            <a:endParaRPr lang="en-US" altLang="ja-JP" sz="2000" dirty="0"/>
          </a:p>
          <a:p>
            <a:pPr algn="l">
              <a:lnSpc>
                <a:spcPts val="3000"/>
              </a:lnSpc>
            </a:pPr>
            <a:endParaRPr lang="en-US" altLang="ja-JP" sz="2000" dirty="0"/>
          </a:p>
          <a:p>
            <a:pPr algn="l">
              <a:lnSpc>
                <a:spcPts val="3000"/>
              </a:lnSpc>
            </a:pPr>
            <a:r>
              <a:rPr lang="ja-JP" altLang="en-US" sz="2000" dirty="0"/>
              <a:t>画面キーボードが表示される</a:t>
            </a:r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0" y="240548"/>
            <a:ext cx="12191999" cy="824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タブレットモードでのキーボード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59152" y="2165333"/>
            <a:ext cx="107211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31041" y="2927329"/>
            <a:ext cx="107211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</a:t>
            </a:r>
          </a:p>
        </p:txBody>
      </p:sp>
    </p:spTree>
    <p:extLst>
      <p:ext uri="{BB962C8B-B14F-4D97-AF65-F5344CB8AC3E}">
        <p14:creationId xmlns:p14="http://schemas.microsoft.com/office/powerpoint/2010/main" val="2996103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12" y="2315748"/>
            <a:ext cx="11645706" cy="353449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1641084" y="1158361"/>
            <a:ext cx="2757269" cy="761743"/>
          </a:xfrm>
          <a:prstGeom prst="wedgeRectCallout">
            <a:avLst>
              <a:gd name="adj1" fmla="val -14337"/>
              <a:gd name="adj2" fmla="val 114273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手書き入力へきりかえ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752336" y="5242092"/>
            <a:ext cx="2825257" cy="54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2688794" y="5330991"/>
            <a:ext cx="661851" cy="54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36601" y="5317929"/>
            <a:ext cx="806044" cy="54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10904155" y="5330991"/>
            <a:ext cx="806044" cy="4597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10899801" y="3132076"/>
            <a:ext cx="806044" cy="54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10899801" y="3821042"/>
            <a:ext cx="806044" cy="54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2188051" y="2316903"/>
            <a:ext cx="661851" cy="54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5778496" y="2316903"/>
            <a:ext cx="661851" cy="54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タイトル 3"/>
          <p:cNvSpPr txBox="1">
            <a:spLocks/>
          </p:cNvSpPr>
          <p:nvPr/>
        </p:nvSpPr>
        <p:spPr>
          <a:xfrm>
            <a:off x="5552910" y="1229448"/>
            <a:ext cx="1608593" cy="814100"/>
          </a:xfrm>
          <a:prstGeom prst="wedgeRectCallout">
            <a:avLst>
              <a:gd name="adj1" fmla="val -13705"/>
              <a:gd name="adj2" fmla="val 99517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defPPr>
              <a:defRPr lang="ja-JP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小さく表示</a:t>
            </a:r>
            <a:endParaRPr lang="en-US" altLang="ja-JP" dirty="0"/>
          </a:p>
        </p:txBody>
      </p:sp>
      <p:sp>
        <p:nvSpPr>
          <p:cNvPr id="30" name="タイトル 3"/>
          <p:cNvSpPr txBox="1">
            <a:spLocks/>
          </p:cNvSpPr>
          <p:nvPr/>
        </p:nvSpPr>
        <p:spPr>
          <a:xfrm>
            <a:off x="38527" y="4373553"/>
            <a:ext cx="2149524" cy="806933"/>
          </a:xfrm>
          <a:prstGeom prst="wedgeRectCallout">
            <a:avLst>
              <a:gd name="adj1" fmla="val -8237"/>
              <a:gd name="adj2" fmla="val 65728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数字や記号へ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3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きりかえ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1" name="タイトル 3"/>
          <p:cNvSpPr txBox="1">
            <a:spLocks/>
          </p:cNvSpPr>
          <p:nvPr/>
        </p:nvSpPr>
        <p:spPr>
          <a:xfrm>
            <a:off x="2398773" y="4373554"/>
            <a:ext cx="1796646" cy="764054"/>
          </a:xfrm>
          <a:prstGeom prst="wedgeRectCallout">
            <a:avLst>
              <a:gd name="adj1" fmla="val -9815"/>
              <a:gd name="adj2" fmla="val 78567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日本語入力のきりかえ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タイトル 3"/>
          <p:cNvSpPr txBox="1">
            <a:spLocks/>
          </p:cNvSpPr>
          <p:nvPr/>
        </p:nvSpPr>
        <p:spPr>
          <a:xfrm>
            <a:off x="5364857" y="4466507"/>
            <a:ext cx="1796646" cy="592284"/>
          </a:xfrm>
          <a:prstGeom prst="wedgeRectCallout">
            <a:avLst>
              <a:gd name="adj1" fmla="val -8153"/>
              <a:gd name="adj2" fmla="val 75547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スペースキー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2" name="タイトル 3"/>
          <p:cNvSpPr txBox="1">
            <a:spLocks/>
          </p:cNvSpPr>
          <p:nvPr/>
        </p:nvSpPr>
        <p:spPr>
          <a:xfrm>
            <a:off x="10001478" y="2364574"/>
            <a:ext cx="1533975" cy="596350"/>
          </a:xfrm>
          <a:prstGeom prst="wedgeRectCallout">
            <a:avLst>
              <a:gd name="adj1" fmla="val 7436"/>
              <a:gd name="adj2" fmla="val 87078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文字を消す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3" name="タイトル 3"/>
          <p:cNvSpPr txBox="1">
            <a:spLocks/>
          </p:cNvSpPr>
          <p:nvPr/>
        </p:nvSpPr>
        <p:spPr>
          <a:xfrm>
            <a:off x="10001478" y="4620852"/>
            <a:ext cx="1796646" cy="490360"/>
          </a:xfrm>
          <a:prstGeom prst="wedgeRectCallout">
            <a:avLst>
              <a:gd name="adj1" fmla="val 32161"/>
              <a:gd name="adj2" fmla="val -116588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エンターキー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4" name="タイトル 3"/>
          <p:cNvSpPr txBox="1">
            <a:spLocks/>
          </p:cNvSpPr>
          <p:nvPr/>
        </p:nvSpPr>
        <p:spPr>
          <a:xfrm>
            <a:off x="9202994" y="6061526"/>
            <a:ext cx="2736324" cy="647071"/>
          </a:xfrm>
          <a:prstGeom prst="wedgeRectCallout">
            <a:avLst>
              <a:gd name="adj1" fmla="val 28982"/>
              <a:gd name="adj2" fmla="val -96688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altLang="ja-JP" sz="16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画面</a:t>
            </a:r>
            <a:r>
              <a:rPr lang="ja-JP" altLang="en-US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キーボードをかくす</a:t>
            </a:r>
            <a:endParaRPr lang="en-US" altLang="ja-JP" sz="1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9" name="テキスト ボックス 8"/>
          <p:cNvSpPr txBox="1"/>
          <p:nvPr/>
        </p:nvSpPr>
        <p:spPr>
          <a:xfrm>
            <a:off x="6116465" y="1200678"/>
            <a:ext cx="1153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0" name="テキスト ボックス 8"/>
          <p:cNvSpPr txBox="1"/>
          <p:nvPr/>
        </p:nvSpPr>
        <p:spPr>
          <a:xfrm>
            <a:off x="10767624" y="2286356"/>
            <a:ext cx="508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1" name="タイトル 3"/>
          <p:cNvSpPr txBox="1">
            <a:spLocks/>
          </p:cNvSpPr>
          <p:nvPr/>
        </p:nvSpPr>
        <p:spPr>
          <a:xfrm>
            <a:off x="93" y="333680"/>
            <a:ext cx="12191999" cy="824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タブレットモードでのキーボード</a:t>
            </a:r>
          </a:p>
        </p:txBody>
      </p:sp>
      <p:sp>
        <p:nvSpPr>
          <p:cNvPr id="35" name="テキスト ボックス 8"/>
          <p:cNvSpPr txBox="1"/>
          <p:nvPr/>
        </p:nvSpPr>
        <p:spPr>
          <a:xfrm>
            <a:off x="699757" y="2754299"/>
            <a:ext cx="479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6" name="テキスト ボックス 8"/>
          <p:cNvSpPr txBox="1"/>
          <p:nvPr/>
        </p:nvSpPr>
        <p:spPr>
          <a:xfrm>
            <a:off x="1040600" y="4328169"/>
            <a:ext cx="972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きごう</a:t>
            </a:r>
            <a:endParaRPr kumimoji="1" lang="ja-JP" altLang="en-US" sz="1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8" name="テキスト ボックス 8"/>
          <p:cNvSpPr txBox="1"/>
          <p:nvPr/>
        </p:nvSpPr>
        <p:spPr>
          <a:xfrm>
            <a:off x="9173498" y="6121018"/>
            <a:ext cx="9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10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タイトル 3"/>
          <p:cNvSpPr txBox="1">
            <a:spLocks/>
          </p:cNvSpPr>
          <p:nvPr/>
        </p:nvSpPr>
        <p:spPr>
          <a:xfrm>
            <a:off x="93" y="333680"/>
            <a:ext cx="12191999" cy="824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タブレットモードでのキーボード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79" y="2922105"/>
            <a:ext cx="11645706" cy="35671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8" name="角丸四角形 37"/>
          <p:cNvSpPr/>
          <p:nvPr/>
        </p:nvSpPr>
        <p:spPr>
          <a:xfrm>
            <a:off x="329615" y="3517770"/>
            <a:ext cx="11532769" cy="23758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5708515" y="2856709"/>
            <a:ext cx="661851" cy="54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/>
        </p:nvSpPr>
        <p:spPr>
          <a:xfrm>
            <a:off x="216679" y="3811530"/>
            <a:ext cx="3332109" cy="139340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ペン</a:t>
            </a: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または</a:t>
            </a:r>
            <a:r>
              <a:rPr lang="ja-JP" altLang="en-US" sz="2400" dirty="0" err="1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ゆびで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文字を書く</a:t>
            </a:r>
            <a:endParaRPr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  <p:sp>
        <p:nvSpPr>
          <p:cNvPr id="47" name="フリーフォーム 46"/>
          <p:cNvSpPr/>
          <p:nvPr/>
        </p:nvSpPr>
        <p:spPr>
          <a:xfrm>
            <a:off x="2017337" y="3638101"/>
            <a:ext cx="2017336" cy="279140"/>
          </a:xfrm>
          <a:custGeom>
            <a:avLst/>
            <a:gdLst>
              <a:gd name="connsiteX0" fmla="*/ 0 w 3918857"/>
              <a:gd name="connsiteY0" fmla="*/ 414165 h 414165"/>
              <a:gd name="connsiteX1" fmla="*/ 1123406 w 3918857"/>
              <a:gd name="connsiteY1" fmla="*/ 74530 h 414165"/>
              <a:gd name="connsiteX2" fmla="*/ 2991394 w 3918857"/>
              <a:gd name="connsiteY2" fmla="*/ 22279 h 414165"/>
              <a:gd name="connsiteX3" fmla="*/ 3918857 w 3918857"/>
              <a:gd name="connsiteY3" fmla="*/ 361913 h 41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14165">
                <a:moveTo>
                  <a:pt x="0" y="414165"/>
                </a:moveTo>
                <a:cubicBezTo>
                  <a:pt x="312420" y="277004"/>
                  <a:pt x="624840" y="139844"/>
                  <a:pt x="1123406" y="74530"/>
                </a:cubicBezTo>
                <a:cubicBezTo>
                  <a:pt x="1621972" y="9216"/>
                  <a:pt x="2525486" y="-25618"/>
                  <a:pt x="2991394" y="22279"/>
                </a:cubicBezTo>
                <a:cubicBezTo>
                  <a:pt x="3457303" y="70176"/>
                  <a:pt x="3688080" y="216044"/>
                  <a:pt x="3918857" y="36191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326421" y="1238850"/>
            <a:ext cx="8268593" cy="713318"/>
          </a:xfrm>
          <a:prstGeom prst="rect">
            <a:avLst/>
          </a:prstGeom>
          <a:ln w="38100">
            <a:noFill/>
            <a:prstDash val="sysDot"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ts val="4600"/>
              </a:lnSpc>
            </a:pPr>
            <a:r>
              <a:rPr lang="ja-JP" altLang="en-US" sz="2800" dirty="0"/>
              <a:t>手書きで文字を入力することができます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530" y="2978628"/>
            <a:ext cx="438211" cy="342948"/>
          </a:xfrm>
          <a:prstGeom prst="rect">
            <a:avLst/>
          </a:prstGeom>
        </p:spPr>
      </p:pic>
      <p:sp>
        <p:nvSpPr>
          <p:cNvPr id="49" name="タイトル 3"/>
          <p:cNvSpPr txBox="1">
            <a:spLocks/>
          </p:cNvSpPr>
          <p:nvPr/>
        </p:nvSpPr>
        <p:spPr>
          <a:xfrm>
            <a:off x="504098" y="2063411"/>
            <a:ext cx="2757269" cy="550456"/>
          </a:xfrm>
          <a:prstGeom prst="wedgeRectCallout">
            <a:avLst>
              <a:gd name="adj1" fmla="val 28399"/>
              <a:gd name="adj2" fmla="val 84260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手書き入力</a:t>
            </a:r>
            <a:r>
              <a:rPr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へ切りかえ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166709" y="2864621"/>
            <a:ext cx="661851" cy="54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タイトル 3"/>
          <p:cNvSpPr txBox="1">
            <a:spLocks/>
          </p:cNvSpPr>
          <p:nvPr/>
        </p:nvSpPr>
        <p:spPr>
          <a:xfrm>
            <a:off x="5283488" y="1952169"/>
            <a:ext cx="4848654" cy="661698"/>
          </a:xfrm>
          <a:prstGeom prst="wedgeRectCallout">
            <a:avLst>
              <a:gd name="adj1" fmla="val -32360"/>
              <a:gd name="adj2" fmla="val 82618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手書き画面</a:t>
            </a:r>
            <a:r>
              <a:rPr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を小さく表示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させる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8"/>
          <p:cNvSpPr txBox="1"/>
          <p:nvPr/>
        </p:nvSpPr>
        <p:spPr>
          <a:xfrm>
            <a:off x="6585993" y="1925975"/>
            <a:ext cx="2425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　　　　　ひょうじ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602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タイトル 3"/>
          <p:cNvSpPr txBox="1">
            <a:spLocks/>
          </p:cNvSpPr>
          <p:nvPr/>
        </p:nvSpPr>
        <p:spPr>
          <a:xfrm>
            <a:off x="93" y="333680"/>
            <a:ext cx="12191999" cy="824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タブレットモードでのキーボード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398" y="2158533"/>
            <a:ext cx="11645706" cy="35671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8" name="角丸四角形 37"/>
          <p:cNvSpPr/>
          <p:nvPr/>
        </p:nvSpPr>
        <p:spPr>
          <a:xfrm>
            <a:off x="188398" y="2754199"/>
            <a:ext cx="11645705" cy="23758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/>
        </p:nvSpPr>
        <p:spPr>
          <a:xfrm>
            <a:off x="188398" y="3047959"/>
            <a:ext cx="3332109" cy="139340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ペン</a:t>
            </a:r>
            <a:r>
              <a:rPr lang="ja-JP" altLang="en-US" sz="1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または</a:t>
            </a:r>
            <a:r>
              <a:rPr lang="ja-JP" altLang="en-US" sz="2400" dirty="0" err="1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ゆびで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文字を書く</a:t>
            </a:r>
            <a:endParaRPr lang="en-US" altLang="ja-JP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  <p:sp>
        <p:nvSpPr>
          <p:cNvPr id="47" name="フリーフォーム 46"/>
          <p:cNvSpPr/>
          <p:nvPr/>
        </p:nvSpPr>
        <p:spPr>
          <a:xfrm>
            <a:off x="1989056" y="2874530"/>
            <a:ext cx="2017336" cy="279140"/>
          </a:xfrm>
          <a:custGeom>
            <a:avLst/>
            <a:gdLst>
              <a:gd name="connsiteX0" fmla="*/ 0 w 3918857"/>
              <a:gd name="connsiteY0" fmla="*/ 414165 h 414165"/>
              <a:gd name="connsiteX1" fmla="*/ 1123406 w 3918857"/>
              <a:gd name="connsiteY1" fmla="*/ 74530 h 414165"/>
              <a:gd name="connsiteX2" fmla="*/ 2991394 w 3918857"/>
              <a:gd name="connsiteY2" fmla="*/ 22279 h 414165"/>
              <a:gd name="connsiteX3" fmla="*/ 3918857 w 3918857"/>
              <a:gd name="connsiteY3" fmla="*/ 361913 h 41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14165">
                <a:moveTo>
                  <a:pt x="0" y="414165"/>
                </a:moveTo>
                <a:cubicBezTo>
                  <a:pt x="312420" y="277004"/>
                  <a:pt x="624840" y="139844"/>
                  <a:pt x="1123406" y="74530"/>
                </a:cubicBezTo>
                <a:cubicBezTo>
                  <a:pt x="1621972" y="9216"/>
                  <a:pt x="2525486" y="-25618"/>
                  <a:pt x="2991394" y="22279"/>
                </a:cubicBezTo>
                <a:cubicBezTo>
                  <a:pt x="3457303" y="70176"/>
                  <a:pt x="3688080" y="216044"/>
                  <a:pt x="3918857" y="36191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363369" y="1298335"/>
            <a:ext cx="8268593" cy="713318"/>
          </a:xfrm>
          <a:prstGeom prst="rect">
            <a:avLst/>
          </a:prstGeom>
          <a:ln w="38100">
            <a:noFill/>
            <a:prstDash val="sysDot"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ts val="4600"/>
              </a:lnSpc>
            </a:pPr>
            <a:r>
              <a:rPr lang="ja-JP" altLang="en-US" sz="2800" dirty="0"/>
              <a:t>文字</a:t>
            </a:r>
            <a:r>
              <a:rPr lang="ja-JP" altLang="en-US" sz="2800" dirty="0" smtClean="0"/>
              <a:t>をかいて</a:t>
            </a:r>
            <a:r>
              <a:rPr lang="ja-JP" altLang="en-US" sz="2800" dirty="0"/>
              <a:t>　エンターで確定します</a:t>
            </a:r>
          </a:p>
        </p:txBody>
      </p:sp>
      <p:sp>
        <p:nvSpPr>
          <p:cNvPr id="53" name="角丸四角形 52"/>
          <p:cNvSpPr/>
          <p:nvPr/>
        </p:nvSpPr>
        <p:spPr>
          <a:xfrm>
            <a:off x="9760689" y="5153533"/>
            <a:ext cx="806044" cy="54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タイトル 3"/>
          <p:cNvSpPr txBox="1">
            <a:spLocks/>
          </p:cNvSpPr>
          <p:nvPr/>
        </p:nvSpPr>
        <p:spPr>
          <a:xfrm>
            <a:off x="9668410" y="5932051"/>
            <a:ext cx="1796646" cy="490360"/>
          </a:xfrm>
          <a:prstGeom prst="wedgeRectCallout">
            <a:avLst>
              <a:gd name="adj1" fmla="val -26604"/>
              <a:gd name="adj2" fmla="val -99287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エンターキー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8742594" y="5138407"/>
            <a:ext cx="806044" cy="54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3"/>
          <p:cNvSpPr txBox="1">
            <a:spLocks/>
          </p:cNvSpPr>
          <p:nvPr/>
        </p:nvSpPr>
        <p:spPr>
          <a:xfrm>
            <a:off x="7753526" y="5953662"/>
            <a:ext cx="1796646" cy="490360"/>
          </a:xfrm>
          <a:prstGeom prst="wedgeRectCallout">
            <a:avLst>
              <a:gd name="adj1" fmla="val 27964"/>
              <a:gd name="adj2" fmla="val -114666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文字をけす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8398" y="2158533"/>
            <a:ext cx="11645705" cy="490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3315" y="2243579"/>
            <a:ext cx="476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あさがきた　</a:t>
            </a:r>
            <a:r>
              <a:rPr kumimoji="1" lang="ja-JP" altLang="en-US" dirty="0" smtClean="0"/>
              <a:t>あきがきた</a:t>
            </a:r>
            <a:r>
              <a:rPr kumimoji="1" lang="ja-JP" altLang="en-US" dirty="0"/>
              <a:t>　　</a:t>
            </a:r>
          </a:p>
        </p:txBody>
      </p:sp>
      <p:sp>
        <p:nvSpPr>
          <p:cNvPr id="15" name="テキスト ボックス 8"/>
          <p:cNvSpPr txBox="1"/>
          <p:nvPr/>
        </p:nvSpPr>
        <p:spPr>
          <a:xfrm>
            <a:off x="7622220" y="1186656"/>
            <a:ext cx="102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かくてい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92" y="3227067"/>
            <a:ext cx="5724525" cy="1704975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503566" y="2138282"/>
            <a:ext cx="1485489" cy="5486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3"/>
          <p:cNvSpPr txBox="1">
            <a:spLocks/>
          </p:cNvSpPr>
          <p:nvPr/>
        </p:nvSpPr>
        <p:spPr>
          <a:xfrm>
            <a:off x="188398" y="1456192"/>
            <a:ext cx="1796646" cy="490360"/>
          </a:xfrm>
          <a:prstGeom prst="wedgeRectCallout">
            <a:avLst>
              <a:gd name="adj1" fmla="val 23766"/>
              <a:gd name="adj2" fmla="val 98723"/>
            </a:avLst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えらんでタップ</a:t>
            </a:r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40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231"/>
          <a:stretch/>
        </p:blipFill>
        <p:spPr>
          <a:xfrm>
            <a:off x="1474663" y="2117879"/>
            <a:ext cx="9474926" cy="4249361"/>
          </a:xfrm>
          <a:prstGeom prst="rect">
            <a:avLst/>
          </a:prstGeom>
        </p:spPr>
      </p:pic>
      <p:sp>
        <p:nvSpPr>
          <p:cNvPr id="17" name="タイトル 3"/>
          <p:cNvSpPr txBox="1">
            <a:spLocks/>
          </p:cNvSpPr>
          <p:nvPr/>
        </p:nvSpPr>
        <p:spPr>
          <a:xfrm>
            <a:off x="0" y="164353"/>
            <a:ext cx="12191999" cy="858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電源とログイン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972" y="3573788"/>
            <a:ext cx="742581" cy="30206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760721" y="359273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</a:rPr>
              <a:t>柏　花子</a:t>
            </a:r>
          </a:p>
        </p:txBody>
      </p:sp>
      <p:sp>
        <p:nvSpPr>
          <p:cNvPr id="8" name="楕円 7"/>
          <p:cNvSpPr/>
          <p:nvPr/>
        </p:nvSpPr>
        <p:spPr>
          <a:xfrm>
            <a:off x="5852159" y="2762477"/>
            <a:ext cx="679269" cy="692332"/>
          </a:xfrm>
          <a:prstGeom prst="ellipse">
            <a:avLst/>
          </a:prstGeom>
          <a:solidFill>
            <a:srgbClr val="FE8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dirty="0"/>
              <a:t>柏花</a:t>
            </a:r>
          </a:p>
        </p:txBody>
      </p:sp>
      <p:sp>
        <p:nvSpPr>
          <p:cNvPr id="11" name="タイトル 3"/>
          <p:cNvSpPr txBox="1">
            <a:spLocks/>
          </p:cNvSpPr>
          <p:nvPr/>
        </p:nvSpPr>
        <p:spPr>
          <a:xfrm>
            <a:off x="-83164" y="1092094"/>
            <a:ext cx="12192000" cy="94943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ふたを開けて電源を入れ、パスワードを入力しましょう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84151" y="1054740"/>
            <a:ext cx="374865" cy="339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62692" y="132495"/>
            <a:ext cx="1168246" cy="339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でんげん　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251" y="3879592"/>
            <a:ext cx="3942603" cy="1138240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5115122" y="4130957"/>
            <a:ext cx="2039821" cy="5918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7230932" y="4130955"/>
            <a:ext cx="440365" cy="4479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5268036" y="5304689"/>
            <a:ext cx="3454417" cy="1098043"/>
            <a:chOff x="5235395" y="5269197"/>
            <a:chExt cx="3454417" cy="878254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5235395" y="5269197"/>
              <a:ext cx="3454417" cy="878254"/>
            </a:xfrm>
            <a:prstGeom prst="wedgeRectCallout">
              <a:avLst>
                <a:gd name="adj1" fmla="val 14380"/>
                <a:gd name="adj2" fmla="val -125742"/>
              </a:avLst>
            </a:prstGeom>
            <a:solidFill>
              <a:srgbClr val="FDFECE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80"/>
                </a:lnSpc>
              </a:pPr>
              <a:r>
                <a:rPr kumimoji="1" lang="en-US" altLang="ja-JP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    </a:t>
              </a: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をおすと入力した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>
                <a:lnSpc>
                  <a:spcPts val="288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もじが見られます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5317774" y="5326095"/>
              <a:ext cx="662421" cy="311471"/>
              <a:chOff x="2467277" y="5269195"/>
              <a:chExt cx="662421" cy="311471"/>
            </a:xfrm>
          </p:grpSpPr>
          <p:sp>
            <p:nvSpPr>
              <p:cNvPr id="26" name="楕円 25"/>
              <p:cNvSpPr/>
              <p:nvPr/>
            </p:nvSpPr>
            <p:spPr>
              <a:xfrm>
                <a:off x="2726514" y="5341548"/>
                <a:ext cx="143948" cy="166768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/>
              <p:cNvSpPr/>
              <p:nvPr/>
            </p:nvSpPr>
            <p:spPr>
              <a:xfrm>
                <a:off x="2467277" y="5269195"/>
                <a:ext cx="662421" cy="311471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4" name="グループ化 33"/>
          <p:cNvGrpSpPr/>
          <p:nvPr/>
        </p:nvGrpSpPr>
        <p:grpSpPr>
          <a:xfrm>
            <a:off x="1660705" y="2429128"/>
            <a:ext cx="3454417" cy="1359030"/>
            <a:chOff x="1863358" y="3109275"/>
            <a:chExt cx="3454417" cy="1359030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1863358" y="3109275"/>
              <a:ext cx="3454417" cy="1359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パスワード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入力し</a:t>
              </a:r>
              <a:endParaRPr lang="en-US" altLang="ja-JP" sz="24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を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タップします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87023" y="3751038"/>
              <a:ext cx="476316" cy="514422"/>
            </a:xfrm>
            <a:prstGeom prst="rect">
              <a:avLst/>
            </a:prstGeom>
          </p:spPr>
        </p:pic>
      </p:grp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013076">
            <a:off x="8026221" y="4253509"/>
            <a:ext cx="774733" cy="10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タイトル 3"/>
          <p:cNvSpPr txBox="1">
            <a:spLocks/>
          </p:cNvSpPr>
          <p:nvPr/>
        </p:nvSpPr>
        <p:spPr>
          <a:xfrm>
            <a:off x="93" y="333680"/>
            <a:ext cx="12191999" cy="8246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自由につづきを書いてみよう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277815" y="2966713"/>
            <a:ext cx="9694985" cy="2027318"/>
          </a:xfrm>
          <a:prstGeom prst="rect">
            <a:avLst/>
          </a:prstGeom>
          <a:ln w="38100">
            <a:noFill/>
            <a:prstDash val="sysDot"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ts val="4600"/>
              </a:lnSpc>
            </a:pPr>
            <a:r>
              <a:rPr lang="ja-JP" altLang="en-US" sz="3600" dirty="0" smtClean="0"/>
              <a:t>キーボード　または　タブレットモードで</a:t>
            </a:r>
            <a:endParaRPr lang="en-US" altLang="ja-JP" sz="3600" dirty="0" smtClean="0"/>
          </a:p>
          <a:p>
            <a:pPr algn="l">
              <a:lnSpc>
                <a:spcPts val="4600"/>
              </a:lnSpc>
            </a:pPr>
            <a:endParaRPr lang="en-US" altLang="ja-JP" sz="3600" dirty="0" smtClean="0"/>
          </a:p>
          <a:p>
            <a:pPr algn="l">
              <a:lnSpc>
                <a:spcPts val="4600"/>
              </a:lnSpc>
            </a:pPr>
            <a:r>
              <a:rPr lang="ja-JP" altLang="en-US" sz="3600" dirty="0" smtClean="0"/>
              <a:t>自由に文章を作ってみましょう</a:t>
            </a:r>
            <a:endParaRPr lang="en-US" altLang="ja-JP" sz="3600" dirty="0" smtClean="0"/>
          </a:p>
          <a:p>
            <a:pPr algn="l">
              <a:lnSpc>
                <a:spcPts val="4600"/>
              </a:lnSpc>
            </a:pPr>
            <a:endParaRPr lang="ja-JP" altLang="en-US" sz="3600" dirty="0"/>
          </a:p>
        </p:txBody>
      </p:sp>
      <p:sp>
        <p:nvSpPr>
          <p:cNvPr id="20" name="テキスト ボックス 8"/>
          <p:cNvSpPr txBox="1"/>
          <p:nvPr/>
        </p:nvSpPr>
        <p:spPr>
          <a:xfrm>
            <a:off x="2624487" y="3980372"/>
            <a:ext cx="1185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ぶんしょう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317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948" y="2583770"/>
            <a:ext cx="11490311" cy="4274230"/>
          </a:xfrm>
          <a:prstGeom prst="rect">
            <a:avLst/>
          </a:prstGeom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69817" y="164353"/>
            <a:ext cx="11764055" cy="858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4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キーボードの確認</a:t>
            </a:r>
            <a:r>
              <a:rPr lang="en-US" altLang="ja-JP" sz="4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ローマ字入力</a:t>
            </a:r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731818" y="1167170"/>
            <a:ext cx="10659469" cy="1159186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Chromebook</a:t>
            </a:r>
            <a:r>
              <a:rPr lang="ja-JP" altLang="en-US" sz="2400" dirty="0">
                <a:solidFill>
                  <a:srgbClr val="FF0000"/>
                </a:solidFill>
              </a:rPr>
              <a:t>のキーボードのアルファベットは小文字表示です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いままでのキーボードとちがう所をかくにんしましょう</a:t>
            </a:r>
            <a:endParaRPr lang="ja-JP" altLang="en-US" sz="2400" dirty="0"/>
          </a:p>
        </p:txBody>
      </p:sp>
      <p:sp>
        <p:nvSpPr>
          <p:cNvPr id="34" name="角丸四角形 33"/>
          <p:cNvSpPr/>
          <p:nvPr/>
        </p:nvSpPr>
        <p:spPr>
          <a:xfrm>
            <a:off x="2132608" y="4554269"/>
            <a:ext cx="594816" cy="6134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931253" y="4527331"/>
            <a:ext cx="3853078" cy="128033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039" y="4597831"/>
            <a:ext cx="1223158" cy="1168273"/>
          </a:xfrm>
          <a:prstGeom prst="rect">
            <a:avLst/>
          </a:prstGeom>
        </p:spPr>
      </p:pic>
      <p:sp>
        <p:nvSpPr>
          <p:cNvPr id="35" name="フリーフォーム 34"/>
          <p:cNvSpPr/>
          <p:nvPr/>
        </p:nvSpPr>
        <p:spPr>
          <a:xfrm>
            <a:off x="2258350" y="4257785"/>
            <a:ext cx="1993074" cy="326306"/>
          </a:xfrm>
          <a:custGeom>
            <a:avLst/>
            <a:gdLst>
              <a:gd name="connsiteX0" fmla="*/ 0 w 3918857"/>
              <a:gd name="connsiteY0" fmla="*/ 414165 h 414165"/>
              <a:gd name="connsiteX1" fmla="*/ 1123406 w 3918857"/>
              <a:gd name="connsiteY1" fmla="*/ 74530 h 414165"/>
              <a:gd name="connsiteX2" fmla="*/ 2991394 w 3918857"/>
              <a:gd name="connsiteY2" fmla="*/ 22279 h 414165"/>
              <a:gd name="connsiteX3" fmla="*/ 3918857 w 3918857"/>
              <a:gd name="connsiteY3" fmla="*/ 361913 h 41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57" h="414165">
                <a:moveTo>
                  <a:pt x="0" y="414165"/>
                </a:moveTo>
                <a:cubicBezTo>
                  <a:pt x="312420" y="277004"/>
                  <a:pt x="624840" y="139844"/>
                  <a:pt x="1123406" y="74530"/>
                </a:cubicBezTo>
                <a:cubicBezTo>
                  <a:pt x="1621972" y="9216"/>
                  <a:pt x="2525486" y="-25618"/>
                  <a:pt x="2991394" y="22279"/>
                </a:cubicBezTo>
                <a:cubicBezTo>
                  <a:pt x="3457303" y="70176"/>
                  <a:pt x="3688080" y="216044"/>
                  <a:pt x="3918857" y="36191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8731" y="4597831"/>
            <a:ext cx="2349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+mj-cs"/>
              </a:rPr>
              <a:t> ａ</a:t>
            </a: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　  Ａ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  <a:p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rPr>
              <a:t>小文字　大文字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694619" y="1092055"/>
            <a:ext cx="15660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0120" y="1634064"/>
            <a:ext cx="15660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ところ</a:t>
            </a:r>
            <a:endParaRPr kumimoji="1" lang="ja-JP" altLang="en-US" sz="16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67371" y="132495"/>
            <a:ext cx="11682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92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" y="1845015"/>
            <a:ext cx="11764055" cy="4376058"/>
          </a:xfrm>
          <a:prstGeom prst="rect">
            <a:avLst/>
          </a:prstGeom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169817" y="164353"/>
            <a:ext cx="11764055" cy="858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よく使うキーボードの位置を確認しましょう</a:t>
            </a: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7249212" y="1282815"/>
            <a:ext cx="4618307" cy="729188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← 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Backspace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1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１つ前の文字</a:t>
            </a:r>
            <a:r>
              <a:rPr lang="ja-JP" altLang="en-US" sz="1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を消す</a:t>
            </a:r>
            <a:endParaRPr lang="en-US" altLang="ja-JP" sz="1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バックスペース</a:t>
            </a:r>
            <a:r>
              <a:rPr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) 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364182" y="5250896"/>
            <a:ext cx="2452254" cy="7619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>
          <a:xfrm>
            <a:off x="1955409" y="6359485"/>
            <a:ext cx="5739618" cy="4609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スペース　空白をあける・漢字変換</a:t>
            </a:r>
            <a:endParaRPr lang="en-US" altLang="ja-JP" sz="1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0646784" y="2504955"/>
            <a:ext cx="604960" cy="6008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角丸四角形 29"/>
          <p:cNvSpPr/>
          <p:nvPr/>
        </p:nvSpPr>
        <p:spPr>
          <a:xfrm>
            <a:off x="10427207" y="3172164"/>
            <a:ext cx="888275" cy="13300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タイトル 3"/>
          <p:cNvSpPr txBox="1">
            <a:spLocks/>
          </p:cNvSpPr>
          <p:nvPr/>
        </p:nvSpPr>
        <p:spPr>
          <a:xfrm>
            <a:off x="7877908" y="4825841"/>
            <a:ext cx="3989611" cy="557736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↩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エンター　確定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・改行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10949264" y="1998690"/>
            <a:ext cx="137216" cy="5062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10754088" y="4509990"/>
            <a:ext cx="195176" cy="3806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3200400" y="5699671"/>
            <a:ext cx="1163782" cy="6598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8"/>
          <p:cNvSpPr txBox="1"/>
          <p:nvPr/>
        </p:nvSpPr>
        <p:spPr>
          <a:xfrm>
            <a:off x="2088141" y="164353"/>
            <a:ext cx="6952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つか　　　　　　　　　　　　　　　　　　　いち　　　　 かくにん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テキスト ボックス 8"/>
          <p:cNvSpPr txBox="1"/>
          <p:nvPr/>
        </p:nvSpPr>
        <p:spPr>
          <a:xfrm>
            <a:off x="10979605" y="1167184"/>
            <a:ext cx="37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</a:t>
            </a:r>
            <a:endParaRPr kumimoji="1"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8"/>
          <p:cNvSpPr txBox="1"/>
          <p:nvPr/>
        </p:nvSpPr>
        <p:spPr>
          <a:xfrm>
            <a:off x="5860120" y="6080660"/>
            <a:ext cx="182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かんじへんかん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8"/>
          <p:cNvSpPr txBox="1"/>
          <p:nvPr/>
        </p:nvSpPr>
        <p:spPr>
          <a:xfrm>
            <a:off x="9689690" y="4766155"/>
            <a:ext cx="2244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かくてい　</a:t>
            </a:r>
            <a:r>
              <a:rPr lang="ja-JP" altLang="en-US" sz="16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</a:t>
            </a:r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いぎょう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729282" y="2424411"/>
            <a:ext cx="822427" cy="6814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タイトル 3"/>
          <p:cNvSpPr txBox="1">
            <a:spLocks/>
          </p:cNvSpPr>
          <p:nvPr/>
        </p:nvSpPr>
        <p:spPr>
          <a:xfrm>
            <a:off x="729283" y="3603262"/>
            <a:ext cx="2374136" cy="817669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日本語入力</a:t>
            </a:r>
            <a:r>
              <a:rPr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ON/OFF</a:t>
            </a:r>
            <a:endParaRPr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 flipV="1">
            <a:off x="1381783" y="3087461"/>
            <a:ext cx="145888" cy="5113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73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114" y="2470894"/>
            <a:ext cx="7584162" cy="4264009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6516781" y="3393133"/>
            <a:ext cx="715292" cy="7632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59742" y="1211705"/>
            <a:ext cx="7359445" cy="798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キーボードの並び方が今までとちがいます</a:t>
            </a:r>
            <a:endParaRPr lang="en-US" altLang="ja-JP" dirty="0"/>
          </a:p>
          <a:p>
            <a:r>
              <a:rPr lang="ja-JP" altLang="en-US" dirty="0"/>
              <a:t>いろいろな</a:t>
            </a:r>
            <a:r>
              <a:rPr lang="ja-JP" altLang="en-US" dirty="0" smtClean="0"/>
              <a:t>入力・変換</a:t>
            </a:r>
            <a:r>
              <a:rPr lang="ja-JP" altLang="en-US" dirty="0"/>
              <a:t>をためしてみましょう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56057" y="3966872"/>
            <a:ext cx="2981216" cy="1272052"/>
          </a:xfrm>
          <a:prstGeom prst="wedgeRectCallout">
            <a:avLst>
              <a:gd name="adj1" fmla="val -72267"/>
              <a:gd name="adj2" fmla="val -43521"/>
            </a:avLst>
          </a:prstGeom>
          <a:solidFill>
            <a:srgbClr val="FDFECE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ドキュメントを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ts val="288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ひらきます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169817" y="164353"/>
            <a:ext cx="11764055" cy="858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文字入力・変換を確認しよう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1832" y="164352"/>
            <a:ext cx="2970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へんかん　　 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70749" y="1022882"/>
            <a:ext cx="12154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なら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28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2"/>
          <a:stretch/>
        </p:blipFill>
        <p:spPr>
          <a:xfrm>
            <a:off x="2458192" y="2057374"/>
            <a:ext cx="7503226" cy="4539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角丸四角形 14"/>
          <p:cNvSpPr/>
          <p:nvPr/>
        </p:nvSpPr>
        <p:spPr>
          <a:xfrm>
            <a:off x="3371979" y="3091086"/>
            <a:ext cx="1435547" cy="1854987"/>
          </a:xfrm>
          <a:prstGeom prst="roundRect">
            <a:avLst>
              <a:gd name="adj" fmla="val 898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75163" y="1424870"/>
            <a:ext cx="8748451" cy="4660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/>
              <a:t> 「新しい</a:t>
            </a:r>
            <a:r>
              <a:rPr lang="ja-JP" altLang="en-US" dirty="0"/>
              <a:t>ドキュメント</a:t>
            </a:r>
            <a:r>
              <a:rPr lang="ja-JP" altLang="en-US"/>
              <a:t>を作成」を</a:t>
            </a:r>
            <a:r>
              <a:rPr lang="ja-JP" altLang="en-US" dirty="0"/>
              <a:t>タップします</a:t>
            </a:r>
          </a:p>
        </p:txBody>
      </p:sp>
      <p:sp>
        <p:nvSpPr>
          <p:cNvPr id="2" name="右矢印 1"/>
          <p:cNvSpPr/>
          <p:nvPr/>
        </p:nvSpPr>
        <p:spPr>
          <a:xfrm rot="1920790">
            <a:off x="2656488" y="3231025"/>
            <a:ext cx="651163" cy="4294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0" y="211279"/>
            <a:ext cx="12192000" cy="854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文字入力・変換を確認しよう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18092" y="193848"/>
            <a:ext cx="2970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へんかん　　 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17737" y="1201222"/>
            <a:ext cx="29705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さくせい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69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928255" y="5417126"/>
            <a:ext cx="10116479" cy="1259897"/>
          </a:xfrm>
          <a:prstGeom prst="rect">
            <a:avLst/>
          </a:prstGeom>
          <a:ln>
            <a:noFill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12"/>
          <a:stretch/>
        </p:blipFill>
        <p:spPr>
          <a:xfrm>
            <a:off x="988814" y="1824163"/>
            <a:ext cx="9995359" cy="4420290"/>
          </a:xfrm>
          <a:prstGeom prst="rect">
            <a:avLst/>
          </a:prstGeom>
          <a:ln>
            <a:noFill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2175163" y="1211717"/>
            <a:ext cx="8748451" cy="4660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 「無題のドキュメント」画面がひらきます</a:t>
            </a: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0" y="153009"/>
            <a:ext cx="12192000" cy="854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文字入力・変換を確認しよう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5220" y="3940535"/>
            <a:ext cx="257391" cy="257391"/>
          </a:xfrm>
          <a:prstGeom prst="rect">
            <a:avLst/>
          </a:prstGeom>
          <a:ln>
            <a:noFill/>
          </a:ln>
        </p:spPr>
      </p:pic>
      <p:sp>
        <p:nvSpPr>
          <p:cNvPr id="7" name="角丸四角形 6"/>
          <p:cNvSpPr/>
          <p:nvPr/>
        </p:nvSpPr>
        <p:spPr>
          <a:xfrm>
            <a:off x="2525220" y="3703103"/>
            <a:ext cx="703385" cy="7544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2709" y="3008431"/>
            <a:ext cx="4926581" cy="1242162"/>
          </a:xfrm>
          <a:prstGeom prst="wedgeRectCallout">
            <a:avLst>
              <a:gd name="adj1" fmla="val -61016"/>
              <a:gd name="adj2" fmla="val 24941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「カーソル」が点滅しています</a:t>
            </a:r>
            <a:endParaRPr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カーソルの位置から文字が入力できます</a:t>
            </a:r>
            <a:endParaRPr kumimoji="1"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28255" y="1824163"/>
            <a:ext cx="10116479" cy="485286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1926" y="4597495"/>
            <a:ext cx="4959929" cy="1242162"/>
          </a:xfrm>
          <a:prstGeom prst="wedgeRectCallout">
            <a:avLst>
              <a:gd name="adj1" fmla="val 35189"/>
              <a:gd name="adj2" fmla="val 80708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日本語入力</a:t>
            </a:r>
            <a:r>
              <a:rPr lang="en-US" altLang="ja-JP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ON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の時は「あ」</a:t>
            </a:r>
            <a:endParaRPr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日本語入力</a:t>
            </a:r>
            <a:r>
              <a:rPr lang="en-US" altLang="ja-JP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OFF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の時は「</a:t>
            </a:r>
            <a:r>
              <a:rPr lang="en-US" altLang="ja-JP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JA</a:t>
            </a: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</a:t>
            </a:r>
            <a:endParaRPr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0873" y="4779818"/>
            <a:ext cx="1384207" cy="36926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9245781" y="4834278"/>
            <a:ext cx="331401" cy="2943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0873" y="5264726"/>
            <a:ext cx="1384208" cy="416435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9283505" y="5300208"/>
            <a:ext cx="323047" cy="3433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9483963" y="6244453"/>
            <a:ext cx="1560769" cy="4047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18092" y="149604"/>
            <a:ext cx="2970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へんかん　　 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57152" y="976527"/>
            <a:ext cx="811956" cy="3409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むだい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26260" y="976527"/>
            <a:ext cx="811956" cy="3409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86492" y="2976603"/>
            <a:ext cx="13287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てんめつ</a:t>
            </a:r>
            <a:endParaRPr kumimoji="1" lang="ja-JP" altLang="en-US" sz="1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71293" y="3417760"/>
            <a:ext cx="13287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</a:t>
            </a:r>
            <a:endParaRPr kumimoji="1" lang="ja-JP" altLang="en-US" sz="1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995067" y="4675409"/>
            <a:ext cx="865822" cy="279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</a:t>
            </a:r>
            <a:endParaRPr kumimoji="1" lang="ja-JP" altLang="en-US" sz="1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02734" y="5151826"/>
            <a:ext cx="865822" cy="279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オフ</a:t>
            </a:r>
            <a:endParaRPr kumimoji="1" lang="ja-JP" altLang="en-US" sz="1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150180" y="5151826"/>
            <a:ext cx="110084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ジェイエイ</a:t>
            </a:r>
            <a:endParaRPr kumimoji="1" lang="ja-JP" altLang="en-US" sz="1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22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2549236" y="1287865"/>
            <a:ext cx="836117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ａｉｕｅｏ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をおす→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「エンター」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をおす</a:t>
            </a:r>
            <a:endParaRPr kumimoji="1"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タイトル 3"/>
          <p:cNvSpPr txBox="1">
            <a:spLocks/>
          </p:cNvSpPr>
          <p:nvPr/>
        </p:nvSpPr>
        <p:spPr>
          <a:xfrm>
            <a:off x="0" y="211279"/>
            <a:ext cx="12192000" cy="854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文字入力・変換を確認しよう（ひらがな）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974312" y="3256624"/>
            <a:ext cx="9835923" cy="3505200"/>
            <a:chOff x="1281585" y="3352800"/>
            <a:chExt cx="9835923" cy="3505200"/>
          </a:xfrm>
        </p:grpSpPr>
        <p:sp>
          <p:nvSpPr>
            <p:cNvPr id="7" name="角丸四角形 6"/>
            <p:cNvSpPr/>
            <p:nvPr/>
          </p:nvSpPr>
          <p:spPr>
            <a:xfrm>
              <a:off x="3559125" y="3578412"/>
              <a:ext cx="703385" cy="75443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16713" y="3815845"/>
              <a:ext cx="252000" cy="252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1585" y="3352800"/>
              <a:ext cx="9628823" cy="3505200"/>
            </a:xfrm>
            <a:prstGeom prst="rect">
              <a:avLst/>
            </a:prstGeom>
          </p:spPr>
        </p:pic>
        <p:sp>
          <p:nvSpPr>
            <p:cNvPr id="8" name="角丸四角形 7"/>
            <p:cNvSpPr/>
            <p:nvPr/>
          </p:nvSpPr>
          <p:spPr>
            <a:xfrm>
              <a:off x="2778490" y="4915103"/>
              <a:ext cx="574309" cy="543587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6768599" y="4333212"/>
              <a:ext cx="574309" cy="543587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6186708" y="4319358"/>
              <a:ext cx="574309" cy="543587"/>
            </a:xfrm>
            <a:prstGeom prst="roundRect">
              <a:avLst/>
            </a:prstGeom>
            <a:noFill/>
            <a:ln w="571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3845290" y="4333213"/>
              <a:ext cx="574309" cy="543587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7336636" y="4319358"/>
              <a:ext cx="574309" cy="543587"/>
            </a:xfrm>
            <a:prstGeom prst="roundRect">
              <a:avLst/>
            </a:prstGeom>
            <a:noFill/>
            <a:ln w="5715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9691908" y="4332848"/>
              <a:ext cx="726709" cy="11258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638191" y="4753831"/>
              <a:ext cx="629801" cy="569617"/>
            </a:xfrm>
            <a:prstGeom prst="wedgeRectCallout">
              <a:avLst>
                <a:gd name="adj1" fmla="val -83014"/>
                <a:gd name="adj2" fmla="val 41968"/>
              </a:avLst>
            </a:prstGeom>
            <a:solidFill>
              <a:srgbClr val="FDFECE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あ</a:t>
              </a:r>
              <a:endParaRPr kumimoji="1"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6641758" y="3385268"/>
              <a:ext cx="629801" cy="569617"/>
            </a:xfrm>
            <a:prstGeom prst="wedgeRectCallout">
              <a:avLst>
                <a:gd name="adj1" fmla="val -1621"/>
                <a:gd name="adj2" fmla="val 110071"/>
              </a:avLst>
            </a:prstGeom>
            <a:solidFill>
              <a:srgbClr val="FDFECE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い</a:t>
              </a:r>
              <a:endParaRPr kumimoji="1"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910248" y="3392151"/>
              <a:ext cx="629801" cy="569617"/>
            </a:xfrm>
            <a:prstGeom prst="wedgeRectCallout">
              <a:avLst>
                <a:gd name="adj1" fmla="val -1621"/>
                <a:gd name="adj2" fmla="val 110071"/>
              </a:avLst>
            </a:prstGeom>
            <a:solidFill>
              <a:srgbClr val="FDFECE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う</a:t>
              </a:r>
              <a:endParaRPr kumimoji="1"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557986" y="3396910"/>
              <a:ext cx="629801" cy="569617"/>
            </a:xfrm>
            <a:prstGeom prst="wedgeRectCallout">
              <a:avLst>
                <a:gd name="adj1" fmla="val -45618"/>
                <a:gd name="adj2" fmla="val 110071"/>
              </a:avLst>
            </a:prstGeom>
            <a:solidFill>
              <a:srgbClr val="FDFECE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お</a:t>
              </a:r>
              <a:endParaRPr kumimoji="1"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998464" y="3578048"/>
              <a:ext cx="629801" cy="569617"/>
            </a:xfrm>
            <a:prstGeom prst="wedgeRectCallout">
              <a:avLst>
                <a:gd name="adj1" fmla="val -47817"/>
                <a:gd name="adj2" fmla="val 93045"/>
              </a:avLst>
            </a:prstGeom>
            <a:solidFill>
              <a:srgbClr val="FDFECE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え</a:t>
              </a:r>
              <a:endParaRPr kumimoji="1"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9886379" y="3468306"/>
              <a:ext cx="1231129" cy="569617"/>
            </a:xfrm>
            <a:prstGeom prst="wedgeRectCallout">
              <a:avLst>
                <a:gd name="adj1" fmla="val -45618"/>
                <a:gd name="adj2" fmla="val 110071"/>
              </a:avLst>
            </a:prstGeom>
            <a:solidFill>
              <a:srgbClr val="FDFECE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エンター</a:t>
              </a:r>
              <a:endParaRPr kumimoji="1" lang="en-US" altLang="ja-JP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1593651" y="2295418"/>
            <a:ext cx="5964335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ドキュメントにひらがなで文字が入力されます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017" y="2080544"/>
            <a:ext cx="3567532" cy="9635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5" name="テキスト ボックス 34"/>
          <p:cNvSpPr txBox="1"/>
          <p:nvPr/>
        </p:nvSpPr>
        <p:spPr>
          <a:xfrm>
            <a:off x="237899" y="4591466"/>
            <a:ext cx="2601309" cy="875302"/>
          </a:xfrm>
          <a:prstGeom prst="wedgeRectCallout">
            <a:avLst>
              <a:gd name="adj1" fmla="val 34640"/>
              <a:gd name="adj2" fmla="val -92315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r">
              <a:lnSpc>
                <a:spcPct val="150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かならず日本語入力ＯＮにしましょう</a:t>
            </a:r>
            <a:endParaRPr lang="en-US" altLang="ja-JP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2448950" y="3693087"/>
            <a:ext cx="543650" cy="5435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99008" y="193848"/>
            <a:ext cx="2970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へんかん　　 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12256" y="4940874"/>
            <a:ext cx="865822" cy="279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</a:t>
            </a:r>
            <a:endParaRPr kumimoji="1" lang="ja-JP" altLang="en-US" sz="1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87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585" y="3352800"/>
            <a:ext cx="9628823" cy="350520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3559125" y="3578412"/>
            <a:ext cx="703385" cy="7544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6713" y="3815845"/>
            <a:ext cx="252000" cy="252000"/>
          </a:xfrm>
          <a:prstGeom prst="rect">
            <a:avLst/>
          </a:prstGeom>
          <a:ln>
            <a:noFill/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135" y="3341064"/>
            <a:ext cx="9628823" cy="35052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363169" y="1323024"/>
            <a:ext cx="9465654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「ａｉｕｅｏ」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とおす　→</a:t>
            </a:r>
            <a:r>
              <a:rPr lang="ja-JP" altLang="en-US" sz="28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「明るくする」　　　</a:t>
            </a:r>
            <a:r>
              <a:rPr lang="ja-JP" altLang="en-US" sz="2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おす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→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「エンター」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をおす</a:t>
            </a:r>
            <a:endParaRPr lang="en-US" altLang="ja-JP" sz="2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タイトル 3"/>
          <p:cNvSpPr txBox="1">
            <a:spLocks/>
          </p:cNvSpPr>
          <p:nvPr/>
        </p:nvSpPr>
        <p:spPr>
          <a:xfrm>
            <a:off x="0" y="211279"/>
            <a:ext cx="12192000" cy="854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文字入力・変換を確認しよう（全カタカナ変換）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9775234" y="4332849"/>
            <a:ext cx="726709" cy="11258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886379" y="3468306"/>
            <a:ext cx="1231129" cy="569617"/>
          </a:xfrm>
          <a:prstGeom prst="wedgeRectCallout">
            <a:avLst>
              <a:gd name="adj1" fmla="val -45618"/>
              <a:gd name="adj2" fmla="val 110071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エンター</a:t>
            </a:r>
            <a:endParaRPr kumimoji="1"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37431" y="2598723"/>
            <a:ext cx="5964335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入力した文字が全てカタカナに変換されます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231" y="2359388"/>
            <a:ext cx="2395069" cy="7342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3032094" y="179100"/>
            <a:ext cx="2970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へんかん　　 かくにん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38307" y="179100"/>
            <a:ext cx="91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ぜん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7673" y="1470460"/>
            <a:ext cx="848413" cy="443421"/>
          </a:xfrm>
          <a:prstGeom prst="rect">
            <a:avLst/>
          </a:prstGeom>
        </p:spPr>
      </p:pic>
      <p:sp>
        <p:nvSpPr>
          <p:cNvPr id="27" name="星 7 26"/>
          <p:cNvSpPr/>
          <p:nvPr/>
        </p:nvSpPr>
        <p:spPr>
          <a:xfrm>
            <a:off x="6803842" y="3196261"/>
            <a:ext cx="861717" cy="754077"/>
          </a:xfrm>
          <a:prstGeom prst="star7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307178" y="4179687"/>
            <a:ext cx="1358381" cy="569617"/>
          </a:xfrm>
          <a:prstGeom prst="wedgeRectCallout">
            <a:avLst>
              <a:gd name="adj1" fmla="val 29421"/>
              <a:gd name="adj2" fmla="val -78592"/>
            </a:avLst>
          </a:prstGeom>
          <a:solidFill>
            <a:srgbClr val="FDFECE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明るくする</a:t>
            </a:r>
            <a:endParaRPr kumimoji="1" lang="en-US" altLang="ja-JP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24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831</Words>
  <Application>Microsoft Office PowerPoint</Application>
  <PresentationFormat>ワイド画面</PresentationFormat>
  <Paragraphs>186</Paragraphs>
  <Slides>20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ＭＳ ゴシック</vt:lpstr>
      <vt:lpstr>UD デジタル 教科書体 N-B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IT01</cp:lastModifiedBy>
  <cp:revision>308</cp:revision>
  <dcterms:created xsi:type="dcterms:W3CDTF">2020-12-21T02:41:04Z</dcterms:created>
  <dcterms:modified xsi:type="dcterms:W3CDTF">2021-03-29T08:19:50Z</dcterms:modified>
</cp:coreProperties>
</file>